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9" r:id="rId3"/>
    <p:sldId id="525" r:id="rId4"/>
    <p:sldId id="524" r:id="rId5"/>
    <p:sldId id="523" r:id="rId6"/>
    <p:sldId id="261" r:id="rId7"/>
    <p:sldId id="262" r:id="rId8"/>
    <p:sldId id="517" r:id="rId9"/>
    <p:sldId id="270" r:id="rId10"/>
    <p:sldId id="263" r:id="rId11"/>
    <p:sldId id="520" r:id="rId12"/>
    <p:sldId id="265" r:id="rId13"/>
    <p:sldId id="266" r:id="rId14"/>
    <p:sldId id="514" r:id="rId15"/>
    <p:sldId id="516" r:id="rId16"/>
    <p:sldId id="521" r:id="rId17"/>
    <p:sldId id="522" r:id="rId18"/>
    <p:sldId id="383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8AB6"/>
    <a:srgbClr val="7FBC42"/>
    <a:srgbClr val="ACADAF"/>
    <a:srgbClr val="0F2849"/>
    <a:srgbClr val="D8E7CB"/>
    <a:srgbClr val="017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55" d="100"/>
          <a:sy n="55" d="100"/>
        </p:scale>
        <p:origin x="1060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tableStyles" Target="tableStyles.xml" Id="rId26" /><Relationship Type="http://schemas.openxmlformats.org/officeDocument/2006/relationships/slide" Target="slides/slide2.xml" Id="rId3" /><Relationship Type="http://schemas.openxmlformats.org/officeDocument/2006/relationships/notesMaster" Target="notesMasters/notesMaster1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theme" Target="theme/theme1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viewProps" Target="viewProps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presProps" Target="presProps.xml" Id="rId23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handoutMaster" Target="handoutMasters/handoutMaster1.xml" Id="rId22" /><Relationship Type="http://schemas.openxmlformats.org/officeDocument/2006/relationships/customXml" Target="/customXML/item.xml" Id="imanage.xml" 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45CFA-AE35-4226-B35D-A6AA51EBE94A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DA1EDB-308A-4308-8F5A-F305021A5276}">
      <dgm:prSet custT="1"/>
      <dgm:spPr/>
      <dgm:t>
        <a:bodyPr/>
        <a:lstStyle/>
        <a:p>
          <a:r>
            <a:rPr lang="en-US" sz="2400"/>
            <a:t>Why does this matter?</a:t>
          </a:r>
          <a:endParaRPr lang="en-US" sz="2400" dirty="0"/>
        </a:p>
      </dgm:t>
    </dgm:pt>
    <dgm:pt modelId="{3A4C54B6-744C-40D8-BC8E-337B0839FFD0}" type="parTrans" cxnId="{A5345447-6C0E-46E2-8EDF-05737FED86F4}">
      <dgm:prSet/>
      <dgm:spPr/>
      <dgm:t>
        <a:bodyPr/>
        <a:lstStyle/>
        <a:p>
          <a:endParaRPr lang="en-US"/>
        </a:p>
      </dgm:t>
    </dgm:pt>
    <dgm:pt modelId="{6583D3A1-6B2E-49C3-9A58-6C84B5D2E186}" type="sibTrans" cxnId="{A5345447-6C0E-46E2-8EDF-05737FED86F4}">
      <dgm:prSet/>
      <dgm:spPr/>
      <dgm:t>
        <a:bodyPr/>
        <a:lstStyle/>
        <a:p>
          <a:endParaRPr lang="en-US"/>
        </a:p>
      </dgm:t>
    </dgm:pt>
    <dgm:pt modelId="{6077C860-38A9-4655-9C98-499420DFCF54}">
      <dgm:prSet/>
      <dgm:spPr/>
      <dgm:t>
        <a:bodyPr/>
        <a:lstStyle/>
        <a:p>
          <a:r>
            <a:rPr lang="en-US" dirty="0"/>
            <a:t>IRS audits – formally referred to as “examinations” – can jeopardize the tax-exempt status of bonds, leading to reputational and financial consequences.</a:t>
          </a:r>
        </a:p>
      </dgm:t>
    </dgm:pt>
    <dgm:pt modelId="{8E61B217-C7B2-4363-8980-FDD5376E1FAA}" type="parTrans" cxnId="{74AA4658-2401-4C7C-99C4-68343364E56B}">
      <dgm:prSet/>
      <dgm:spPr/>
      <dgm:t>
        <a:bodyPr/>
        <a:lstStyle/>
        <a:p>
          <a:endParaRPr lang="en-US"/>
        </a:p>
      </dgm:t>
    </dgm:pt>
    <dgm:pt modelId="{4D232E40-8535-44D5-BCF0-2990C8C7ADD2}" type="sibTrans" cxnId="{74AA4658-2401-4C7C-99C4-68343364E56B}">
      <dgm:prSet/>
      <dgm:spPr/>
      <dgm:t>
        <a:bodyPr/>
        <a:lstStyle/>
        <a:p>
          <a:endParaRPr lang="en-US"/>
        </a:p>
      </dgm:t>
    </dgm:pt>
    <dgm:pt modelId="{850D50A1-4592-45C8-A17F-9C0F6CAC6C2E}">
      <dgm:prSet custT="1"/>
      <dgm:spPr/>
      <dgm:t>
        <a:bodyPr/>
        <a:lstStyle/>
        <a:p>
          <a:r>
            <a:rPr lang="en-US" sz="2400"/>
            <a:t>Learning Outcomes</a:t>
          </a:r>
          <a:endParaRPr lang="en-US" sz="2400" dirty="0"/>
        </a:p>
      </dgm:t>
    </dgm:pt>
    <dgm:pt modelId="{0A195AEF-7484-48AA-B348-1EF72B0462BC}" type="parTrans" cxnId="{59143397-D7E9-4772-A1E9-3B0EE332D868}">
      <dgm:prSet/>
      <dgm:spPr/>
      <dgm:t>
        <a:bodyPr/>
        <a:lstStyle/>
        <a:p>
          <a:endParaRPr lang="en-US"/>
        </a:p>
      </dgm:t>
    </dgm:pt>
    <dgm:pt modelId="{3F6F1072-CAC4-4129-BC21-E6EA02C98A9D}" type="sibTrans" cxnId="{59143397-D7E9-4772-A1E9-3B0EE332D868}">
      <dgm:prSet/>
      <dgm:spPr/>
      <dgm:t>
        <a:bodyPr/>
        <a:lstStyle/>
        <a:p>
          <a:endParaRPr lang="en-US"/>
        </a:p>
      </dgm:t>
    </dgm:pt>
    <dgm:pt modelId="{5F00EF07-32F8-44EE-A0A6-FC042C0F4ABC}">
      <dgm:prSet/>
      <dgm:spPr/>
      <dgm:t>
        <a:bodyPr/>
        <a:lstStyle/>
        <a:p>
          <a:r>
            <a:rPr lang="en-US" dirty="0"/>
            <a:t>Understand the fundamentals of post-issuance compliance.</a:t>
          </a:r>
        </a:p>
      </dgm:t>
    </dgm:pt>
    <dgm:pt modelId="{724F63FA-D6EA-4CDA-81FA-79EAC135F223}" type="parTrans" cxnId="{EAC18C10-1A96-49A9-BEDE-696C2BEFD000}">
      <dgm:prSet/>
      <dgm:spPr/>
      <dgm:t>
        <a:bodyPr/>
        <a:lstStyle/>
        <a:p>
          <a:endParaRPr lang="en-US"/>
        </a:p>
      </dgm:t>
    </dgm:pt>
    <dgm:pt modelId="{0BF13EB1-DD3F-4EBD-A393-C76EFD9D95CB}" type="sibTrans" cxnId="{EAC18C10-1A96-49A9-BEDE-696C2BEFD000}">
      <dgm:prSet/>
      <dgm:spPr/>
      <dgm:t>
        <a:bodyPr/>
        <a:lstStyle/>
        <a:p>
          <a:endParaRPr lang="en-US"/>
        </a:p>
      </dgm:t>
    </dgm:pt>
    <dgm:pt modelId="{10E138CD-8B41-4E8F-8857-7ED0B663862A}">
      <dgm:prSet/>
      <dgm:spPr/>
      <dgm:t>
        <a:bodyPr/>
        <a:lstStyle/>
        <a:p>
          <a:r>
            <a:rPr lang="en-US" dirty="0"/>
            <a:t>Learn how and why the IRS conducts audits of tax-exempt bond issues.</a:t>
          </a:r>
        </a:p>
      </dgm:t>
    </dgm:pt>
    <dgm:pt modelId="{05B1491A-11D8-44DC-A14B-F30FA8C8FCA1}" type="parTrans" cxnId="{01FA5229-3607-4755-BDA9-AE95483435B1}">
      <dgm:prSet/>
      <dgm:spPr/>
      <dgm:t>
        <a:bodyPr/>
        <a:lstStyle/>
        <a:p>
          <a:endParaRPr lang="en-US"/>
        </a:p>
      </dgm:t>
    </dgm:pt>
    <dgm:pt modelId="{CFEE9503-B323-4E1D-89B1-C998EC4E3033}" type="sibTrans" cxnId="{01FA5229-3607-4755-BDA9-AE95483435B1}">
      <dgm:prSet/>
      <dgm:spPr/>
      <dgm:t>
        <a:bodyPr/>
        <a:lstStyle/>
        <a:p>
          <a:endParaRPr lang="en-US"/>
        </a:p>
      </dgm:t>
    </dgm:pt>
    <dgm:pt modelId="{4B9A1029-E368-46FC-9190-095E4EF6DCE4}">
      <dgm:prSet/>
      <dgm:spPr/>
      <dgm:t>
        <a:bodyPr/>
        <a:lstStyle/>
        <a:p>
          <a:r>
            <a:rPr lang="en-US" dirty="0"/>
            <a:t>Identify best practices to reduce audit risk.</a:t>
          </a:r>
        </a:p>
      </dgm:t>
    </dgm:pt>
    <dgm:pt modelId="{605BB8F0-9995-43EB-A417-80D40DF04AF1}" type="parTrans" cxnId="{125A55AC-E659-4D8E-BD63-12309D5C1B79}">
      <dgm:prSet/>
      <dgm:spPr/>
      <dgm:t>
        <a:bodyPr/>
        <a:lstStyle/>
        <a:p>
          <a:endParaRPr lang="en-US"/>
        </a:p>
      </dgm:t>
    </dgm:pt>
    <dgm:pt modelId="{311332B0-35CF-471A-9632-D56219E035BC}" type="sibTrans" cxnId="{125A55AC-E659-4D8E-BD63-12309D5C1B79}">
      <dgm:prSet/>
      <dgm:spPr/>
      <dgm:t>
        <a:bodyPr/>
        <a:lstStyle/>
        <a:p>
          <a:endParaRPr lang="en-US"/>
        </a:p>
      </dgm:t>
    </dgm:pt>
    <dgm:pt modelId="{C9AEE409-20E7-4B39-B32C-D40D32519AA9}">
      <dgm:prSet/>
      <dgm:spPr/>
      <dgm:t>
        <a:bodyPr/>
        <a:lstStyle/>
        <a:p>
          <a:r>
            <a:rPr lang="en-US" dirty="0"/>
            <a:t>Prepare effectively to defend your bond issue during an IRS audit.</a:t>
          </a:r>
        </a:p>
      </dgm:t>
    </dgm:pt>
    <dgm:pt modelId="{89041DBA-3A43-4BD5-8660-514B3DDA88AF}" type="parTrans" cxnId="{425741B0-A6D7-48CC-940F-C081891C2AA1}">
      <dgm:prSet/>
      <dgm:spPr/>
      <dgm:t>
        <a:bodyPr/>
        <a:lstStyle/>
        <a:p>
          <a:endParaRPr lang="en-US"/>
        </a:p>
      </dgm:t>
    </dgm:pt>
    <dgm:pt modelId="{E6EA0F47-51EE-42D5-9F77-9744C331771C}" type="sibTrans" cxnId="{425741B0-A6D7-48CC-940F-C081891C2AA1}">
      <dgm:prSet/>
      <dgm:spPr/>
      <dgm:t>
        <a:bodyPr/>
        <a:lstStyle/>
        <a:p>
          <a:endParaRPr lang="en-US"/>
        </a:p>
      </dgm:t>
    </dgm:pt>
    <dgm:pt modelId="{E7566BDA-3922-408D-9C83-EADA77D4BCD9}" type="pres">
      <dgm:prSet presAssocID="{B4045CFA-AE35-4226-B35D-A6AA51EBE94A}" presName="linear" presStyleCnt="0">
        <dgm:presLayoutVars>
          <dgm:dir/>
          <dgm:animLvl val="lvl"/>
          <dgm:resizeHandles val="exact"/>
        </dgm:presLayoutVars>
      </dgm:prSet>
      <dgm:spPr/>
    </dgm:pt>
    <dgm:pt modelId="{DFFDE899-3C93-4E77-A68B-CE616A9BE4E1}" type="pres">
      <dgm:prSet presAssocID="{5EDA1EDB-308A-4308-8F5A-F305021A5276}" presName="parentLin" presStyleCnt="0"/>
      <dgm:spPr/>
    </dgm:pt>
    <dgm:pt modelId="{12477C45-2145-4B73-BF83-3C0DEAF9DDBD}" type="pres">
      <dgm:prSet presAssocID="{5EDA1EDB-308A-4308-8F5A-F305021A5276}" presName="parentLeftMargin" presStyleLbl="node1" presStyleIdx="0" presStyleCnt="2"/>
      <dgm:spPr/>
    </dgm:pt>
    <dgm:pt modelId="{94B3E760-8E29-4B3D-AE39-B201439A61C1}" type="pres">
      <dgm:prSet presAssocID="{5EDA1EDB-308A-4308-8F5A-F305021A52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1BD3D82-F3BB-4D8E-B9BC-B8015D018647}" type="pres">
      <dgm:prSet presAssocID="{5EDA1EDB-308A-4308-8F5A-F305021A5276}" presName="negativeSpace" presStyleCnt="0"/>
      <dgm:spPr/>
    </dgm:pt>
    <dgm:pt modelId="{AA392258-FD03-4AC8-83DD-C168E43E16EB}" type="pres">
      <dgm:prSet presAssocID="{5EDA1EDB-308A-4308-8F5A-F305021A5276}" presName="childText" presStyleLbl="conFgAcc1" presStyleIdx="0" presStyleCnt="2">
        <dgm:presLayoutVars>
          <dgm:bulletEnabled val="1"/>
        </dgm:presLayoutVars>
      </dgm:prSet>
      <dgm:spPr/>
    </dgm:pt>
    <dgm:pt modelId="{EDADF964-334A-4F77-AE56-F5BB12EF367B}" type="pres">
      <dgm:prSet presAssocID="{6583D3A1-6B2E-49C3-9A58-6C84B5D2E186}" presName="spaceBetweenRectangles" presStyleCnt="0"/>
      <dgm:spPr/>
    </dgm:pt>
    <dgm:pt modelId="{55AB11A2-4499-4296-B9C6-09B377F2DF4B}" type="pres">
      <dgm:prSet presAssocID="{850D50A1-4592-45C8-A17F-9C0F6CAC6C2E}" presName="parentLin" presStyleCnt="0"/>
      <dgm:spPr/>
    </dgm:pt>
    <dgm:pt modelId="{B47DCAA7-1E39-412E-928A-A43B38AB3F5C}" type="pres">
      <dgm:prSet presAssocID="{850D50A1-4592-45C8-A17F-9C0F6CAC6C2E}" presName="parentLeftMargin" presStyleLbl="node1" presStyleIdx="0" presStyleCnt="2"/>
      <dgm:spPr/>
    </dgm:pt>
    <dgm:pt modelId="{F36AE3E1-5538-4CD3-8547-32455B4DF7B9}" type="pres">
      <dgm:prSet presAssocID="{850D50A1-4592-45C8-A17F-9C0F6CAC6C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B9EF453-3EFF-4925-B444-EBDFE4E1198A}" type="pres">
      <dgm:prSet presAssocID="{850D50A1-4592-45C8-A17F-9C0F6CAC6C2E}" presName="negativeSpace" presStyleCnt="0"/>
      <dgm:spPr/>
    </dgm:pt>
    <dgm:pt modelId="{3EDC91F9-F1BF-4953-B68B-C2B73F39FA12}" type="pres">
      <dgm:prSet presAssocID="{850D50A1-4592-45C8-A17F-9C0F6CAC6C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AC18C10-1A96-49A9-BEDE-696C2BEFD000}" srcId="{850D50A1-4592-45C8-A17F-9C0F6CAC6C2E}" destId="{5F00EF07-32F8-44EE-A0A6-FC042C0F4ABC}" srcOrd="0" destOrd="0" parTransId="{724F63FA-D6EA-4CDA-81FA-79EAC135F223}" sibTransId="{0BF13EB1-DD3F-4EBD-A393-C76EFD9D95CB}"/>
    <dgm:cxn modelId="{43563D1F-2A8C-4CCC-AD5A-D4B6E87DDC94}" type="presOf" srcId="{6077C860-38A9-4655-9C98-499420DFCF54}" destId="{AA392258-FD03-4AC8-83DD-C168E43E16EB}" srcOrd="0" destOrd="0" presId="urn:microsoft.com/office/officeart/2005/8/layout/list1"/>
    <dgm:cxn modelId="{01FA5229-3607-4755-BDA9-AE95483435B1}" srcId="{850D50A1-4592-45C8-A17F-9C0F6CAC6C2E}" destId="{10E138CD-8B41-4E8F-8857-7ED0B663862A}" srcOrd="1" destOrd="0" parTransId="{05B1491A-11D8-44DC-A14B-F30FA8C8FCA1}" sibTransId="{CFEE9503-B323-4E1D-89B1-C998EC4E3033}"/>
    <dgm:cxn modelId="{A5345447-6C0E-46E2-8EDF-05737FED86F4}" srcId="{B4045CFA-AE35-4226-B35D-A6AA51EBE94A}" destId="{5EDA1EDB-308A-4308-8F5A-F305021A5276}" srcOrd="0" destOrd="0" parTransId="{3A4C54B6-744C-40D8-BC8E-337B0839FFD0}" sibTransId="{6583D3A1-6B2E-49C3-9A58-6C84B5D2E186}"/>
    <dgm:cxn modelId="{25464F75-1594-44D1-918B-3CD136087A7D}" type="presOf" srcId="{10E138CD-8B41-4E8F-8857-7ED0B663862A}" destId="{3EDC91F9-F1BF-4953-B68B-C2B73F39FA12}" srcOrd="0" destOrd="1" presId="urn:microsoft.com/office/officeart/2005/8/layout/list1"/>
    <dgm:cxn modelId="{74AA4658-2401-4C7C-99C4-68343364E56B}" srcId="{5EDA1EDB-308A-4308-8F5A-F305021A5276}" destId="{6077C860-38A9-4655-9C98-499420DFCF54}" srcOrd="0" destOrd="0" parTransId="{8E61B217-C7B2-4363-8980-FDD5376E1FAA}" sibTransId="{4D232E40-8535-44D5-BCF0-2990C8C7ADD2}"/>
    <dgm:cxn modelId="{0C5FC97D-9EAE-4CEE-AEEC-C84E7CC58554}" type="presOf" srcId="{B4045CFA-AE35-4226-B35D-A6AA51EBE94A}" destId="{E7566BDA-3922-408D-9C83-EADA77D4BCD9}" srcOrd="0" destOrd="0" presId="urn:microsoft.com/office/officeart/2005/8/layout/list1"/>
    <dgm:cxn modelId="{CD81597F-BB54-4943-96AA-687FE66CF3A0}" type="presOf" srcId="{4B9A1029-E368-46FC-9190-095E4EF6DCE4}" destId="{3EDC91F9-F1BF-4953-B68B-C2B73F39FA12}" srcOrd="0" destOrd="2" presId="urn:microsoft.com/office/officeart/2005/8/layout/list1"/>
    <dgm:cxn modelId="{490AA38A-AABA-45B5-B1A9-309A911420D6}" type="presOf" srcId="{5EDA1EDB-308A-4308-8F5A-F305021A5276}" destId="{94B3E760-8E29-4B3D-AE39-B201439A61C1}" srcOrd="1" destOrd="0" presId="urn:microsoft.com/office/officeart/2005/8/layout/list1"/>
    <dgm:cxn modelId="{59143397-D7E9-4772-A1E9-3B0EE332D868}" srcId="{B4045CFA-AE35-4226-B35D-A6AA51EBE94A}" destId="{850D50A1-4592-45C8-A17F-9C0F6CAC6C2E}" srcOrd="1" destOrd="0" parTransId="{0A195AEF-7484-48AA-B348-1EF72B0462BC}" sibTransId="{3F6F1072-CAC4-4129-BC21-E6EA02C98A9D}"/>
    <dgm:cxn modelId="{9E404C98-46D2-43A3-A5E1-AF04260CB3CF}" type="presOf" srcId="{C9AEE409-20E7-4B39-B32C-D40D32519AA9}" destId="{3EDC91F9-F1BF-4953-B68B-C2B73F39FA12}" srcOrd="0" destOrd="3" presId="urn:microsoft.com/office/officeart/2005/8/layout/list1"/>
    <dgm:cxn modelId="{125A55AC-E659-4D8E-BD63-12309D5C1B79}" srcId="{850D50A1-4592-45C8-A17F-9C0F6CAC6C2E}" destId="{4B9A1029-E368-46FC-9190-095E4EF6DCE4}" srcOrd="2" destOrd="0" parTransId="{605BB8F0-9995-43EB-A417-80D40DF04AF1}" sibTransId="{311332B0-35CF-471A-9632-D56219E035BC}"/>
    <dgm:cxn modelId="{425741B0-A6D7-48CC-940F-C081891C2AA1}" srcId="{850D50A1-4592-45C8-A17F-9C0F6CAC6C2E}" destId="{C9AEE409-20E7-4B39-B32C-D40D32519AA9}" srcOrd="3" destOrd="0" parTransId="{89041DBA-3A43-4BD5-8660-514B3DDA88AF}" sibTransId="{E6EA0F47-51EE-42D5-9F77-9744C331771C}"/>
    <dgm:cxn modelId="{836C34C2-41D0-4EC8-B9D7-DBE08BAF1D39}" type="presOf" srcId="{5F00EF07-32F8-44EE-A0A6-FC042C0F4ABC}" destId="{3EDC91F9-F1BF-4953-B68B-C2B73F39FA12}" srcOrd="0" destOrd="0" presId="urn:microsoft.com/office/officeart/2005/8/layout/list1"/>
    <dgm:cxn modelId="{ADB3F0D2-3E80-44DF-AA45-6580D963EE82}" type="presOf" srcId="{5EDA1EDB-308A-4308-8F5A-F305021A5276}" destId="{12477C45-2145-4B73-BF83-3C0DEAF9DDBD}" srcOrd="0" destOrd="0" presId="urn:microsoft.com/office/officeart/2005/8/layout/list1"/>
    <dgm:cxn modelId="{71BEBCE2-A226-4682-96E8-D9911D431E2B}" type="presOf" srcId="{850D50A1-4592-45C8-A17F-9C0F6CAC6C2E}" destId="{F36AE3E1-5538-4CD3-8547-32455B4DF7B9}" srcOrd="1" destOrd="0" presId="urn:microsoft.com/office/officeart/2005/8/layout/list1"/>
    <dgm:cxn modelId="{D84C03F9-6464-4EEC-A8A0-65160447E3A9}" type="presOf" srcId="{850D50A1-4592-45C8-A17F-9C0F6CAC6C2E}" destId="{B47DCAA7-1E39-412E-928A-A43B38AB3F5C}" srcOrd="0" destOrd="0" presId="urn:microsoft.com/office/officeart/2005/8/layout/list1"/>
    <dgm:cxn modelId="{686C752E-4A50-4CCE-A954-DE8B40BEA64D}" type="presParOf" srcId="{E7566BDA-3922-408D-9C83-EADA77D4BCD9}" destId="{DFFDE899-3C93-4E77-A68B-CE616A9BE4E1}" srcOrd="0" destOrd="0" presId="urn:microsoft.com/office/officeart/2005/8/layout/list1"/>
    <dgm:cxn modelId="{B6C713C4-6EC0-41A4-9902-4D3BCC3FD473}" type="presParOf" srcId="{DFFDE899-3C93-4E77-A68B-CE616A9BE4E1}" destId="{12477C45-2145-4B73-BF83-3C0DEAF9DDBD}" srcOrd="0" destOrd="0" presId="urn:microsoft.com/office/officeart/2005/8/layout/list1"/>
    <dgm:cxn modelId="{CB1CF4F0-ED55-4EB9-87FB-036CE682D8F2}" type="presParOf" srcId="{DFFDE899-3C93-4E77-A68B-CE616A9BE4E1}" destId="{94B3E760-8E29-4B3D-AE39-B201439A61C1}" srcOrd="1" destOrd="0" presId="urn:microsoft.com/office/officeart/2005/8/layout/list1"/>
    <dgm:cxn modelId="{0422BB49-9500-4CC3-9893-B156F04B2211}" type="presParOf" srcId="{E7566BDA-3922-408D-9C83-EADA77D4BCD9}" destId="{C1BD3D82-F3BB-4D8E-B9BC-B8015D018647}" srcOrd="1" destOrd="0" presId="urn:microsoft.com/office/officeart/2005/8/layout/list1"/>
    <dgm:cxn modelId="{685FF385-A65A-402F-A4E9-19E226110495}" type="presParOf" srcId="{E7566BDA-3922-408D-9C83-EADA77D4BCD9}" destId="{AA392258-FD03-4AC8-83DD-C168E43E16EB}" srcOrd="2" destOrd="0" presId="urn:microsoft.com/office/officeart/2005/8/layout/list1"/>
    <dgm:cxn modelId="{D5812C96-8D12-41C3-9DEE-6F700FF53DCD}" type="presParOf" srcId="{E7566BDA-3922-408D-9C83-EADA77D4BCD9}" destId="{EDADF964-334A-4F77-AE56-F5BB12EF367B}" srcOrd="3" destOrd="0" presId="urn:microsoft.com/office/officeart/2005/8/layout/list1"/>
    <dgm:cxn modelId="{BB2ADEFC-6A49-4614-8129-941FBBBE46D3}" type="presParOf" srcId="{E7566BDA-3922-408D-9C83-EADA77D4BCD9}" destId="{55AB11A2-4499-4296-B9C6-09B377F2DF4B}" srcOrd="4" destOrd="0" presId="urn:microsoft.com/office/officeart/2005/8/layout/list1"/>
    <dgm:cxn modelId="{4DC3E4FF-05DA-438D-9748-B1052C8F69CD}" type="presParOf" srcId="{55AB11A2-4499-4296-B9C6-09B377F2DF4B}" destId="{B47DCAA7-1E39-412E-928A-A43B38AB3F5C}" srcOrd="0" destOrd="0" presId="urn:microsoft.com/office/officeart/2005/8/layout/list1"/>
    <dgm:cxn modelId="{EB952202-AB25-475D-ABAF-DDFEEE3A97FB}" type="presParOf" srcId="{55AB11A2-4499-4296-B9C6-09B377F2DF4B}" destId="{F36AE3E1-5538-4CD3-8547-32455B4DF7B9}" srcOrd="1" destOrd="0" presId="urn:microsoft.com/office/officeart/2005/8/layout/list1"/>
    <dgm:cxn modelId="{72C9F16E-1FD3-46B2-BE18-FEC3569CC323}" type="presParOf" srcId="{E7566BDA-3922-408D-9C83-EADA77D4BCD9}" destId="{DB9EF453-3EFF-4925-B444-EBDFE4E1198A}" srcOrd="5" destOrd="0" presId="urn:microsoft.com/office/officeart/2005/8/layout/list1"/>
    <dgm:cxn modelId="{4E214131-A4AE-4A52-9579-A1D9C2EFC60C}" type="presParOf" srcId="{E7566BDA-3922-408D-9C83-EADA77D4BCD9}" destId="{3EDC91F9-F1BF-4953-B68B-C2B73F39FA1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045CFA-AE35-4226-B35D-A6AA51EBE94A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DA1EDB-308A-4308-8F5A-F305021A5276}">
      <dgm:prSet custT="1"/>
      <dgm:spPr/>
      <dgm:t>
        <a:bodyPr/>
        <a:lstStyle/>
        <a:p>
          <a:r>
            <a:rPr lang="en-US" sz="2800" dirty="0"/>
            <a:t>Federal Income Tax Laws</a:t>
          </a:r>
          <a:br>
            <a:rPr lang="en-US" sz="2800" dirty="0"/>
          </a:br>
          <a:r>
            <a:rPr lang="en-US" sz="2800" dirty="0"/>
            <a:t>                             </a:t>
          </a:r>
          <a:r>
            <a:rPr lang="en-US" sz="2400" dirty="0"/>
            <a:t>(</a:t>
          </a:r>
          <a:r>
            <a:rPr lang="en-US" sz="2400" i="1" dirty="0"/>
            <a:t>relating to </a:t>
          </a:r>
          <a:br>
            <a:rPr lang="en-US" sz="2400" i="1" dirty="0"/>
          </a:br>
          <a:r>
            <a:rPr lang="en-US" sz="2400" i="1" dirty="0"/>
            <a:t>tax-exempt or </a:t>
          </a:r>
          <a:br>
            <a:rPr lang="en-US" sz="2400" i="1" dirty="0"/>
          </a:br>
          <a:r>
            <a:rPr lang="en-US" sz="2400" i="1" dirty="0"/>
            <a:t>tax-preferred obligations</a:t>
          </a:r>
          <a:r>
            <a:rPr lang="en-US" sz="2400" dirty="0"/>
            <a:t>)</a:t>
          </a:r>
        </a:p>
      </dgm:t>
    </dgm:pt>
    <dgm:pt modelId="{3A4C54B6-744C-40D8-BC8E-337B0839FFD0}" type="parTrans" cxnId="{A5345447-6C0E-46E2-8EDF-05737FED86F4}">
      <dgm:prSet/>
      <dgm:spPr/>
      <dgm:t>
        <a:bodyPr/>
        <a:lstStyle/>
        <a:p>
          <a:endParaRPr lang="en-US"/>
        </a:p>
      </dgm:t>
    </dgm:pt>
    <dgm:pt modelId="{6583D3A1-6B2E-49C3-9A58-6C84B5D2E186}" type="sibTrans" cxnId="{A5345447-6C0E-46E2-8EDF-05737FED86F4}">
      <dgm:prSet/>
      <dgm:spPr/>
      <dgm:t>
        <a:bodyPr/>
        <a:lstStyle/>
        <a:p>
          <a:endParaRPr lang="en-US"/>
        </a:p>
      </dgm:t>
    </dgm:pt>
    <dgm:pt modelId="{6077C860-38A9-4655-9C98-499420DFCF54}">
      <dgm:prSet custT="1"/>
      <dgm:spPr/>
      <dgm:t>
        <a:bodyPr/>
        <a:lstStyle/>
        <a:p>
          <a:r>
            <a:rPr lang="en-US" sz="2200" dirty="0"/>
            <a:t>Qualified capital expenditures</a:t>
          </a:r>
        </a:p>
      </dgm:t>
    </dgm:pt>
    <dgm:pt modelId="{8E61B217-C7B2-4363-8980-FDD5376E1FAA}" type="parTrans" cxnId="{74AA4658-2401-4C7C-99C4-68343364E56B}">
      <dgm:prSet/>
      <dgm:spPr/>
      <dgm:t>
        <a:bodyPr/>
        <a:lstStyle/>
        <a:p>
          <a:endParaRPr lang="en-US"/>
        </a:p>
      </dgm:t>
    </dgm:pt>
    <dgm:pt modelId="{4D232E40-8535-44D5-BCF0-2990C8C7ADD2}" type="sibTrans" cxnId="{74AA4658-2401-4C7C-99C4-68343364E56B}">
      <dgm:prSet/>
      <dgm:spPr/>
      <dgm:t>
        <a:bodyPr/>
        <a:lstStyle/>
        <a:p>
          <a:endParaRPr lang="en-US"/>
        </a:p>
      </dgm:t>
    </dgm:pt>
    <dgm:pt modelId="{1FF47B87-09E3-484A-BBB4-8978D082635B}">
      <dgm:prSet custT="1"/>
      <dgm:spPr/>
      <dgm:t>
        <a:bodyPr/>
        <a:lstStyle/>
        <a:p>
          <a:r>
            <a:rPr lang="en-US" sz="2200" dirty="0"/>
            <a:t>Private business use, including disposition of bond-financed property/facilities</a:t>
          </a:r>
        </a:p>
      </dgm:t>
    </dgm:pt>
    <dgm:pt modelId="{6F8FD920-0DF1-42EB-8570-7F619B1C0B85}" type="parTrans" cxnId="{B73C7371-4477-4CBC-A142-E42C6504A694}">
      <dgm:prSet/>
      <dgm:spPr/>
      <dgm:t>
        <a:bodyPr/>
        <a:lstStyle/>
        <a:p>
          <a:endParaRPr lang="en-US"/>
        </a:p>
      </dgm:t>
    </dgm:pt>
    <dgm:pt modelId="{D1FDD406-4A18-48CC-BFA0-C5E582A3F090}" type="sibTrans" cxnId="{B73C7371-4477-4CBC-A142-E42C6504A694}">
      <dgm:prSet/>
      <dgm:spPr/>
      <dgm:t>
        <a:bodyPr/>
        <a:lstStyle/>
        <a:p>
          <a:endParaRPr lang="en-US"/>
        </a:p>
      </dgm:t>
    </dgm:pt>
    <dgm:pt modelId="{ECAD21CF-3930-483C-AACA-C63B7B7E579F}">
      <dgm:prSet custT="1"/>
      <dgm:spPr/>
      <dgm:t>
        <a:bodyPr/>
        <a:lstStyle/>
        <a:p>
          <a:r>
            <a:rPr lang="en-US" sz="2200" dirty="0"/>
            <a:t>Arbitrage and investment of bond proceeds</a:t>
          </a:r>
        </a:p>
      </dgm:t>
    </dgm:pt>
    <dgm:pt modelId="{2769F285-99EE-410A-8028-B83886BE023D}" type="parTrans" cxnId="{061E9395-1058-487A-872B-2F1F9D33A583}">
      <dgm:prSet/>
      <dgm:spPr/>
      <dgm:t>
        <a:bodyPr/>
        <a:lstStyle/>
        <a:p>
          <a:endParaRPr lang="en-US"/>
        </a:p>
      </dgm:t>
    </dgm:pt>
    <dgm:pt modelId="{8DC96D19-F62A-4B89-8184-9FD5093A954D}" type="sibTrans" cxnId="{061E9395-1058-487A-872B-2F1F9D33A583}">
      <dgm:prSet/>
      <dgm:spPr/>
      <dgm:t>
        <a:bodyPr/>
        <a:lstStyle/>
        <a:p>
          <a:endParaRPr lang="en-US"/>
        </a:p>
      </dgm:t>
    </dgm:pt>
    <dgm:pt modelId="{9B1E82D0-477E-41F1-A0F1-DEDD000986F2}">
      <dgm:prSet custT="1"/>
      <dgm:spPr/>
      <dgm:t>
        <a:bodyPr/>
        <a:lstStyle/>
        <a:p>
          <a:r>
            <a:rPr lang="en-US" sz="2200" dirty="0"/>
            <a:t>Records retention</a:t>
          </a:r>
        </a:p>
      </dgm:t>
    </dgm:pt>
    <dgm:pt modelId="{7743A7BE-A86E-4211-BD57-111A61553472}" type="parTrans" cxnId="{8D718B1D-FA87-4A3D-93A2-2A84CA64CDDF}">
      <dgm:prSet/>
      <dgm:spPr/>
      <dgm:t>
        <a:bodyPr/>
        <a:lstStyle/>
        <a:p>
          <a:endParaRPr lang="en-US"/>
        </a:p>
      </dgm:t>
    </dgm:pt>
    <dgm:pt modelId="{A3545F79-6653-4F4D-B788-1A41F55D6324}" type="sibTrans" cxnId="{8D718B1D-FA87-4A3D-93A2-2A84CA64CDDF}">
      <dgm:prSet/>
      <dgm:spPr/>
      <dgm:t>
        <a:bodyPr/>
        <a:lstStyle/>
        <a:p>
          <a:endParaRPr lang="en-US"/>
        </a:p>
      </dgm:t>
    </dgm:pt>
    <dgm:pt modelId="{7C952C0B-79ED-40C5-BB70-D723F50BEA81}">
      <dgm:prSet custT="1"/>
      <dgm:spPr/>
      <dgm:t>
        <a:bodyPr/>
        <a:lstStyle/>
        <a:p>
          <a:r>
            <a:rPr lang="en-US" sz="2200" dirty="0"/>
            <a:t>Written compliance policies and procedures</a:t>
          </a:r>
        </a:p>
      </dgm:t>
    </dgm:pt>
    <dgm:pt modelId="{EE50C311-D57D-44B0-AF49-502EF834FF1B}" type="parTrans" cxnId="{7B663B9D-E24E-4229-BDD7-D93A856E7797}">
      <dgm:prSet/>
      <dgm:spPr/>
      <dgm:t>
        <a:bodyPr/>
        <a:lstStyle/>
        <a:p>
          <a:endParaRPr lang="en-US"/>
        </a:p>
      </dgm:t>
    </dgm:pt>
    <dgm:pt modelId="{A33CB34F-971A-463E-A767-69D07C6BD22D}" type="sibTrans" cxnId="{7B663B9D-E24E-4229-BDD7-D93A856E7797}">
      <dgm:prSet/>
      <dgm:spPr/>
      <dgm:t>
        <a:bodyPr/>
        <a:lstStyle/>
        <a:p>
          <a:endParaRPr lang="en-US"/>
        </a:p>
      </dgm:t>
    </dgm:pt>
    <dgm:pt modelId="{40AC3885-5EDF-4613-A0B1-77F5701A0681}" type="pres">
      <dgm:prSet presAssocID="{B4045CFA-AE35-4226-B35D-A6AA51EBE94A}" presName="Name0" presStyleCnt="0">
        <dgm:presLayoutVars>
          <dgm:dir/>
          <dgm:animLvl val="lvl"/>
          <dgm:resizeHandles val="exact"/>
        </dgm:presLayoutVars>
      </dgm:prSet>
      <dgm:spPr/>
    </dgm:pt>
    <dgm:pt modelId="{F01C7D03-C698-4D81-B058-A4557A498A6E}" type="pres">
      <dgm:prSet presAssocID="{5EDA1EDB-308A-4308-8F5A-F305021A5276}" presName="linNode" presStyleCnt="0"/>
      <dgm:spPr/>
    </dgm:pt>
    <dgm:pt modelId="{945CDDAD-484A-4FA7-BC31-78AD8D15C958}" type="pres">
      <dgm:prSet presAssocID="{5EDA1EDB-308A-4308-8F5A-F305021A5276}" presName="parentText" presStyleLbl="node1" presStyleIdx="0" presStyleCnt="1" custScaleX="138114">
        <dgm:presLayoutVars>
          <dgm:chMax val="1"/>
          <dgm:bulletEnabled val="1"/>
        </dgm:presLayoutVars>
      </dgm:prSet>
      <dgm:spPr/>
    </dgm:pt>
    <dgm:pt modelId="{C387F9D7-201B-4626-8ACC-B6960D0E533D}" type="pres">
      <dgm:prSet presAssocID="{5EDA1EDB-308A-4308-8F5A-F305021A5276}" presName="descendantText" presStyleLbl="alignAccFollowNode1" presStyleIdx="0" presStyleCnt="1" custScaleY="117357">
        <dgm:presLayoutVars>
          <dgm:bulletEnabled val="1"/>
        </dgm:presLayoutVars>
      </dgm:prSet>
      <dgm:spPr/>
    </dgm:pt>
  </dgm:ptLst>
  <dgm:cxnLst>
    <dgm:cxn modelId="{3363361B-61E8-400C-A493-31D8597A752E}" type="presOf" srcId="{1FF47B87-09E3-484A-BBB4-8978D082635B}" destId="{C387F9D7-201B-4626-8ACC-B6960D0E533D}" srcOrd="0" destOrd="1" presId="urn:microsoft.com/office/officeart/2005/8/layout/vList5"/>
    <dgm:cxn modelId="{8D718B1D-FA87-4A3D-93A2-2A84CA64CDDF}" srcId="{5EDA1EDB-308A-4308-8F5A-F305021A5276}" destId="{9B1E82D0-477E-41F1-A0F1-DEDD000986F2}" srcOrd="3" destOrd="0" parTransId="{7743A7BE-A86E-4211-BD57-111A61553472}" sibTransId="{A3545F79-6653-4F4D-B788-1A41F55D6324}"/>
    <dgm:cxn modelId="{A5345447-6C0E-46E2-8EDF-05737FED86F4}" srcId="{B4045CFA-AE35-4226-B35D-A6AA51EBE94A}" destId="{5EDA1EDB-308A-4308-8F5A-F305021A5276}" srcOrd="0" destOrd="0" parTransId="{3A4C54B6-744C-40D8-BC8E-337B0839FFD0}" sibTransId="{6583D3A1-6B2E-49C3-9A58-6C84B5D2E186}"/>
    <dgm:cxn modelId="{F96F934A-F62E-4223-A52E-3893AF7BF9E4}" type="presOf" srcId="{B4045CFA-AE35-4226-B35D-A6AA51EBE94A}" destId="{40AC3885-5EDF-4613-A0B1-77F5701A0681}" srcOrd="0" destOrd="0" presId="urn:microsoft.com/office/officeart/2005/8/layout/vList5"/>
    <dgm:cxn modelId="{D21C5E4D-3FC0-496C-AC6A-AC62762695D2}" type="presOf" srcId="{ECAD21CF-3930-483C-AACA-C63B7B7E579F}" destId="{C387F9D7-201B-4626-8ACC-B6960D0E533D}" srcOrd="0" destOrd="2" presId="urn:microsoft.com/office/officeart/2005/8/layout/vList5"/>
    <dgm:cxn modelId="{B73C7371-4477-4CBC-A142-E42C6504A694}" srcId="{5EDA1EDB-308A-4308-8F5A-F305021A5276}" destId="{1FF47B87-09E3-484A-BBB4-8978D082635B}" srcOrd="1" destOrd="0" parTransId="{6F8FD920-0DF1-42EB-8570-7F619B1C0B85}" sibTransId="{D1FDD406-4A18-48CC-BFA0-C5E582A3F090}"/>
    <dgm:cxn modelId="{DE47C157-3442-4442-BFCE-34F57A70D90B}" type="presOf" srcId="{7C952C0B-79ED-40C5-BB70-D723F50BEA81}" destId="{C387F9D7-201B-4626-8ACC-B6960D0E533D}" srcOrd="0" destOrd="4" presId="urn:microsoft.com/office/officeart/2005/8/layout/vList5"/>
    <dgm:cxn modelId="{74AA4658-2401-4C7C-99C4-68343364E56B}" srcId="{5EDA1EDB-308A-4308-8F5A-F305021A5276}" destId="{6077C860-38A9-4655-9C98-499420DFCF54}" srcOrd="0" destOrd="0" parTransId="{8E61B217-C7B2-4363-8980-FDD5376E1FAA}" sibTransId="{4D232E40-8535-44D5-BCF0-2990C8C7ADD2}"/>
    <dgm:cxn modelId="{4AE81183-7874-45B3-8D0F-7B8AA5D9B3B6}" type="presOf" srcId="{6077C860-38A9-4655-9C98-499420DFCF54}" destId="{C387F9D7-201B-4626-8ACC-B6960D0E533D}" srcOrd="0" destOrd="0" presId="urn:microsoft.com/office/officeart/2005/8/layout/vList5"/>
    <dgm:cxn modelId="{061E9395-1058-487A-872B-2F1F9D33A583}" srcId="{5EDA1EDB-308A-4308-8F5A-F305021A5276}" destId="{ECAD21CF-3930-483C-AACA-C63B7B7E579F}" srcOrd="2" destOrd="0" parTransId="{2769F285-99EE-410A-8028-B83886BE023D}" sibTransId="{8DC96D19-F62A-4B89-8184-9FD5093A954D}"/>
    <dgm:cxn modelId="{7B663B9D-E24E-4229-BDD7-D93A856E7797}" srcId="{5EDA1EDB-308A-4308-8F5A-F305021A5276}" destId="{7C952C0B-79ED-40C5-BB70-D723F50BEA81}" srcOrd="4" destOrd="0" parTransId="{EE50C311-D57D-44B0-AF49-502EF834FF1B}" sibTransId="{A33CB34F-971A-463E-A767-69D07C6BD22D}"/>
    <dgm:cxn modelId="{F175E6BB-E624-4DAF-8D52-BA5698E412FF}" type="presOf" srcId="{5EDA1EDB-308A-4308-8F5A-F305021A5276}" destId="{945CDDAD-484A-4FA7-BC31-78AD8D15C958}" srcOrd="0" destOrd="0" presId="urn:microsoft.com/office/officeart/2005/8/layout/vList5"/>
    <dgm:cxn modelId="{F7B503F0-9205-4036-991B-7F2FFEF6C75E}" type="presOf" srcId="{9B1E82D0-477E-41F1-A0F1-DEDD000986F2}" destId="{C387F9D7-201B-4626-8ACC-B6960D0E533D}" srcOrd="0" destOrd="3" presId="urn:microsoft.com/office/officeart/2005/8/layout/vList5"/>
    <dgm:cxn modelId="{D61C30D0-082A-40BF-A85F-20A6B1F00E9B}" type="presParOf" srcId="{40AC3885-5EDF-4613-A0B1-77F5701A0681}" destId="{F01C7D03-C698-4D81-B058-A4557A498A6E}" srcOrd="0" destOrd="0" presId="urn:microsoft.com/office/officeart/2005/8/layout/vList5"/>
    <dgm:cxn modelId="{C7C8926A-3CA6-4036-B07B-B3D18B3205CE}" type="presParOf" srcId="{F01C7D03-C698-4D81-B058-A4557A498A6E}" destId="{945CDDAD-484A-4FA7-BC31-78AD8D15C958}" srcOrd="0" destOrd="0" presId="urn:microsoft.com/office/officeart/2005/8/layout/vList5"/>
    <dgm:cxn modelId="{B2CA883A-1AFD-4087-A8C2-B3E854E31F27}" type="presParOf" srcId="{F01C7D03-C698-4D81-B058-A4557A498A6E}" destId="{C387F9D7-201B-4626-8ACC-B6960D0E53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045CFA-AE35-4226-B35D-A6AA51EBE94A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50D50A1-4592-45C8-A17F-9C0F6CAC6C2E}">
      <dgm:prSet custT="1"/>
      <dgm:spPr/>
      <dgm:t>
        <a:bodyPr/>
        <a:lstStyle/>
        <a:p>
          <a:pPr marL="0" lvl="0" indent="0" defTabSz="800100"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/>
              <a:ea typeface="+mn-ea"/>
              <a:cs typeface="+mn-cs"/>
            </a:rPr>
            <a:t>Federal Securities Laws</a:t>
          </a:r>
          <a:br>
            <a:rPr lang="en-US" sz="2800" kern="1200" dirty="0">
              <a:latin typeface="Calibri" panose="020F0502020204030204"/>
              <a:ea typeface="+mn-ea"/>
              <a:cs typeface="+mn-cs"/>
            </a:rPr>
          </a:br>
          <a:br>
            <a:rPr lang="en-US" sz="2800" kern="1200" dirty="0">
              <a:latin typeface="Calibri" panose="020F0502020204030204"/>
              <a:ea typeface="+mn-ea"/>
              <a:cs typeface="+mn-cs"/>
            </a:rPr>
          </a:br>
          <a:r>
            <a:rPr lang="en-US" sz="2400" kern="1200" dirty="0">
              <a:latin typeface="Calibri" panose="020F0502020204030204"/>
              <a:ea typeface="+mn-ea"/>
              <a:cs typeface="+mn-cs"/>
            </a:rPr>
            <a:t>(</a:t>
          </a:r>
          <a:r>
            <a:rPr lang="en-US" sz="2400" i="1" kern="1200" dirty="0">
              <a:latin typeface="Calibri" panose="020F0502020204030204"/>
              <a:ea typeface="+mn-ea"/>
              <a:cs typeface="+mn-cs"/>
            </a:rPr>
            <a:t>relating to </a:t>
          </a:r>
          <a:br>
            <a:rPr lang="en-US" sz="2400" i="1" kern="1200" dirty="0">
              <a:latin typeface="Calibri" panose="020F0502020204030204"/>
              <a:ea typeface="+mn-ea"/>
              <a:cs typeface="+mn-cs"/>
            </a:rPr>
          </a:br>
          <a:r>
            <a:rPr lang="en-US" sz="2400" i="1" kern="1200" dirty="0">
              <a:latin typeface="Calibri" panose="020F0502020204030204"/>
              <a:ea typeface="+mn-ea"/>
              <a:cs typeface="+mn-cs"/>
            </a:rPr>
            <a:t>all “debt-type” obligations</a:t>
          </a:r>
          <a:r>
            <a:rPr lang="en-US" sz="2400" kern="1200" dirty="0"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0A195AEF-7484-48AA-B348-1EF72B0462BC}" type="parTrans" cxnId="{59143397-D7E9-4772-A1E9-3B0EE332D868}">
      <dgm:prSet/>
      <dgm:spPr/>
      <dgm:t>
        <a:bodyPr/>
        <a:lstStyle/>
        <a:p>
          <a:endParaRPr lang="en-US"/>
        </a:p>
      </dgm:t>
    </dgm:pt>
    <dgm:pt modelId="{3F6F1072-CAC4-4129-BC21-E6EA02C98A9D}" type="sibTrans" cxnId="{59143397-D7E9-4772-A1E9-3B0EE332D868}">
      <dgm:prSet/>
      <dgm:spPr/>
      <dgm:t>
        <a:bodyPr/>
        <a:lstStyle/>
        <a:p>
          <a:endParaRPr lang="en-US"/>
        </a:p>
      </dgm:t>
    </dgm:pt>
    <dgm:pt modelId="{5F00EF07-32F8-44EE-A0A6-FC042C0F4ABC}">
      <dgm:prSet custT="1"/>
      <dgm:spPr/>
      <dgm:t>
        <a:bodyPr/>
        <a:lstStyle/>
        <a:p>
          <a:r>
            <a:rPr lang="en-US" sz="2200" dirty="0"/>
            <a:t>Disclosing material information regarding the issuer in connection with </a:t>
          </a:r>
          <a:r>
            <a:rPr lang="en-US" sz="2200" b="1" dirty="0"/>
            <a:t>annual continuing disclosure</a:t>
          </a:r>
          <a:r>
            <a:rPr lang="en-US" sz="2200" dirty="0"/>
            <a:t> and </a:t>
          </a:r>
          <a:r>
            <a:rPr lang="en-US" sz="2200" b="1" dirty="0"/>
            <a:t>event notices </a:t>
          </a:r>
          <a:r>
            <a:rPr lang="en-US" sz="2200" dirty="0"/>
            <a:t>under SEC Rule 15c2-12</a:t>
          </a:r>
        </a:p>
      </dgm:t>
    </dgm:pt>
    <dgm:pt modelId="{724F63FA-D6EA-4CDA-81FA-79EAC135F223}" type="parTrans" cxnId="{EAC18C10-1A96-49A9-BEDE-696C2BEFD000}">
      <dgm:prSet/>
      <dgm:spPr/>
      <dgm:t>
        <a:bodyPr/>
        <a:lstStyle/>
        <a:p>
          <a:endParaRPr lang="en-US"/>
        </a:p>
      </dgm:t>
    </dgm:pt>
    <dgm:pt modelId="{0BF13EB1-DD3F-4EBD-A393-C76EFD9D95CB}" type="sibTrans" cxnId="{EAC18C10-1A96-49A9-BEDE-696C2BEFD000}">
      <dgm:prSet/>
      <dgm:spPr/>
      <dgm:t>
        <a:bodyPr/>
        <a:lstStyle/>
        <a:p>
          <a:endParaRPr lang="en-US"/>
        </a:p>
      </dgm:t>
    </dgm:pt>
    <dgm:pt modelId="{40AC3885-5EDF-4613-A0B1-77F5701A0681}" type="pres">
      <dgm:prSet presAssocID="{B4045CFA-AE35-4226-B35D-A6AA51EBE94A}" presName="Name0" presStyleCnt="0">
        <dgm:presLayoutVars>
          <dgm:dir/>
          <dgm:animLvl val="lvl"/>
          <dgm:resizeHandles val="exact"/>
        </dgm:presLayoutVars>
      </dgm:prSet>
      <dgm:spPr/>
    </dgm:pt>
    <dgm:pt modelId="{1EFF2666-67D2-473D-9712-7B436F9CED2F}" type="pres">
      <dgm:prSet presAssocID="{850D50A1-4592-45C8-A17F-9C0F6CAC6C2E}" presName="linNode" presStyleCnt="0"/>
      <dgm:spPr/>
    </dgm:pt>
    <dgm:pt modelId="{064B9332-D5AE-4FAC-A940-02D3CE5B530A}" type="pres">
      <dgm:prSet presAssocID="{850D50A1-4592-45C8-A17F-9C0F6CAC6C2E}" presName="parentText" presStyleLbl="node1" presStyleIdx="0" presStyleCnt="1" custScaleX="136370">
        <dgm:presLayoutVars>
          <dgm:chMax val="1"/>
          <dgm:bulletEnabled val="1"/>
        </dgm:presLayoutVars>
      </dgm:prSet>
      <dgm:spPr/>
    </dgm:pt>
    <dgm:pt modelId="{C0410338-CC5F-4E74-85B1-662D6958D723}" type="pres">
      <dgm:prSet presAssocID="{850D50A1-4592-45C8-A17F-9C0F6CAC6C2E}" presName="descendantText" presStyleLbl="alignAccFollowNode1" presStyleIdx="0" presStyleCnt="1" custScaleY="121453">
        <dgm:presLayoutVars>
          <dgm:bulletEnabled val="1"/>
        </dgm:presLayoutVars>
      </dgm:prSet>
      <dgm:spPr/>
    </dgm:pt>
  </dgm:ptLst>
  <dgm:cxnLst>
    <dgm:cxn modelId="{EAC18C10-1A96-49A9-BEDE-696C2BEFD000}" srcId="{850D50A1-4592-45C8-A17F-9C0F6CAC6C2E}" destId="{5F00EF07-32F8-44EE-A0A6-FC042C0F4ABC}" srcOrd="0" destOrd="0" parTransId="{724F63FA-D6EA-4CDA-81FA-79EAC135F223}" sibTransId="{0BF13EB1-DD3F-4EBD-A393-C76EFD9D95CB}"/>
    <dgm:cxn modelId="{9425A05B-5038-490B-AAD5-AB5C611DB91B}" type="presOf" srcId="{5F00EF07-32F8-44EE-A0A6-FC042C0F4ABC}" destId="{C0410338-CC5F-4E74-85B1-662D6958D723}" srcOrd="0" destOrd="0" presId="urn:microsoft.com/office/officeart/2005/8/layout/vList5"/>
    <dgm:cxn modelId="{F96F934A-F62E-4223-A52E-3893AF7BF9E4}" type="presOf" srcId="{B4045CFA-AE35-4226-B35D-A6AA51EBE94A}" destId="{40AC3885-5EDF-4613-A0B1-77F5701A0681}" srcOrd="0" destOrd="0" presId="urn:microsoft.com/office/officeart/2005/8/layout/vList5"/>
    <dgm:cxn modelId="{59143397-D7E9-4772-A1E9-3B0EE332D868}" srcId="{B4045CFA-AE35-4226-B35D-A6AA51EBE94A}" destId="{850D50A1-4592-45C8-A17F-9C0F6CAC6C2E}" srcOrd="0" destOrd="0" parTransId="{0A195AEF-7484-48AA-B348-1EF72B0462BC}" sibTransId="{3F6F1072-CAC4-4129-BC21-E6EA02C98A9D}"/>
    <dgm:cxn modelId="{3CE10CC3-61C5-4E95-B682-367A155F2DCD}" type="presOf" srcId="{850D50A1-4592-45C8-A17F-9C0F6CAC6C2E}" destId="{064B9332-D5AE-4FAC-A940-02D3CE5B530A}" srcOrd="0" destOrd="0" presId="urn:microsoft.com/office/officeart/2005/8/layout/vList5"/>
    <dgm:cxn modelId="{2C24D136-38C1-4C74-933B-76EF1D88A000}" type="presParOf" srcId="{40AC3885-5EDF-4613-A0B1-77F5701A0681}" destId="{1EFF2666-67D2-473D-9712-7B436F9CED2F}" srcOrd="0" destOrd="0" presId="urn:microsoft.com/office/officeart/2005/8/layout/vList5"/>
    <dgm:cxn modelId="{D2962ED1-4E72-4868-9A94-6B61EADDF458}" type="presParOf" srcId="{1EFF2666-67D2-473D-9712-7B436F9CED2F}" destId="{064B9332-D5AE-4FAC-A940-02D3CE5B530A}" srcOrd="0" destOrd="0" presId="urn:microsoft.com/office/officeart/2005/8/layout/vList5"/>
    <dgm:cxn modelId="{46D1CD53-B28A-492F-9E62-65394F4FF8E6}" type="presParOf" srcId="{1EFF2666-67D2-473D-9712-7B436F9CED2F}" destId="{C0410338-CC5F-4E74-85B1-662D6958D7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045CFA-AE35-4226-B35D-A6AA51EBE94A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3B30FD4-64E9-4277-9714-4B6AD19BAE5C}">
      <dgm:prSet custT="1"/>
      <dgm:spPr/>
      <dgm:t>
        <a:bodyPr/>
        <a:lstStyle/>
        <a:p>
          <a:r>
            <a:rPr lang="en-US" sz="2800" dirty="0"/>
            <a:t>Covenants contained </a:t>
          </a:r>
          <a:br>
            <a:rPr lang="en-US" sz="2800" dirty="0"/>
          </a:br>
          <a:r>
            <a:rPr lang="en-US" sz="2800" dirty="0"/>
            <a:t>in bond proceedings and similar legal documents</a:t>
          </a:r>
        </a:p>
      </dgm:t>
    </dgm:pt>
    <dgm:pt modelId="{CA0AAC63-870C-41FC-934A-3E5F785DA691}" type="parTrans" cxnId="{B9BFDEEC-EEE9-43B5-9B67-32C65FA597CE}">
      <dgm:prSet/>
      <dgm:spPr/>
      <dgm:t>
        <a:bodyPr/>
        <a:lstStyle/>
        <a:p>
          <a:endParaRPr lang="en-US"/>
        </a:p>
      </dgm:t>
    </dgm:pt>
    <dgm:pt modelId="{9E501E3F-64D5-46CC-99F6-352F77D39259}" type="sibTrans" cxnId="{B9BFDEEC-EEE9-43B5-9B67-32C65FA597CE}">
      <dgm:prSet/>
      <dgm:spPr/>
      <dgm:t>
        <a:bodyPr/>
        <a:lstStyle/>
        <a:p>
          <a:endParaRPr lang="en-US"/>
        </a:p>
      </dgm:t>
    </dgm:pt>
    <dgm:pt modelId="{C8DF8393-2AF5-4EE5-BD19-0F51532FD14F}">
      <dgm:prSet custT="1"/>
      <dgm:spPr/>
      <dgm:t>
        <a:bodyPr/>
        <a:lstStyle/>
        <a:p>
          <a:r>
            <a:rPr lang="en-US" sz="2200" dirty="0"/>
            <a:t>Maintenance of pledge or other security</a:t>
          </a:r>
        </a:p>
      </dgm:t>
    </dgm:pt>
    <dgm:pt modelId="{449E7385-9166-4006-9A10-354EC450AA6E}" type="parTrans" cxnId="{BCD5BB91-46DD-4C25-944F-DBC05CFC0CDD}">
      <dgm:prSet/>
      <dgm:spPr/>
      <dgm:t>
        <a:bodyPr/>
        <a:lstStyle/>
        <a:p>
          <a:endParaRPr lang="en-US"/>
        </a:p>
      </dgm:t>
    </dgm:pt>
    <dgm:pt modelId="{580C264C-3507-4B8F-80E6-4973B650917A}" type="sibTrans" cxnId="{BCD5BB91-46DD-4C25-944F-DBC05CFC0CDD}">
      <dgm:prSet/>
      <dgm:spPr/>
      <dgm:t>
        <a:bodyPr/>
        <a:lstStyle/>
        <a:p>
          <a:endParaRPr lang="en-US"/>
        </a:p>
      </dgm:t>
    </dgm:pt>
    <dgm:pt modelId="{9C8680AC-FCA8-471B-A168-97D459EC7BA2}">
      <dgm:prSet custT="1"/>
      <dgm:spPr/>
      <dgm:t>
        <a:bodyPr/>
        <a:lstStyle/>
        <a:p>
          <a:r>
            <a:rPr lang="en-US" sz="2200" dirty="0"/>
            <a:t>Ratios or other special performance or financial achievement covenants, (e.g., debt service coverage ratios)</a:t>
          </a:r>
        </a:p>
      </dgm:t>
    </dgm:pt>
    <dgm:pt modelId="{78C82E27-6072-40BE-8EA5-51CA310019CD}" type="parTrans" cxnId="{D712F162-2747-446E-8DBA-8E0255E55FC3}">
      <dgm:prSet/>
      <dgm:spPr/>
      <dgm:t>
        <a:bodyPr/>
        <a:lstStyle/>
        <a:p>
          <a:endParaRPr lang="en-US"/>
        </a:p>
      </dgm:t>
    </dgm:pt>
    <dgm:pt modelId="{759E7734-F87E-484F-8675-6D05ACDAEDAE}" type="sibTrans" cxnId="{D712F162-2747-446E-8DBA-8E0255E55FC3}">
      <dgm:prSet/>
      <dgm:spPr/>
      <dgm:t>
        <a:bodyPr/>
        <a:lstStyle/>
        <a:p>
          <a:endParaRPr lang="en-US"/>
        </a:p>
      </dgm:t>
    </dgm:pt>
    <dgm:pt modelId="{205F82DD-52C5-413C-AD96-0E659399ADAA}">
      <dgm:prSet custT="1"/>
      <dgm:spPr/>
      <dgm:t>
        <a:bodyPr/>
        <a:lstStyle/>
        <a:p>
          <a:r>
            <a:rPr lang="en-US" sz="2200" dirty="0"/>
            <a:t>Notice provisions (e.g., 30-day redemption notice)</a:t>
          </a:r>
        </a:p>
      </dgm:t>
    </dgm:pt>
    <dgm:pt modelId="{19C15A5F-AC3B-422F-B95F-995EB9FE7937}" type="parTrans" cxnId="{DBAD6219-908B-4817-B379-727F95172DE8}">
      <dgm:prSet/>
      <dgm:spPr/>
      <dgm:t>
        <a:bodyPr/>
        <a:lstStyle/>
        <a:p>
          <a:endParaRPr lang="en-US"/>
        </a:p>
      </dgm:t>
    </dgm:pt>
    <dgm:pt modelId="{C8839F45-EBA1-4C15-BC48-C569FF93AFAB}" type="sibTrans" cxnId="{DBAD6219-908B-4817-B379-727F95172DE8}">
      <dgm:prSet/>
      <dgm:spPr/>
      <dgm:t>
        <a:bodyPr/>
        <a:lstStyle/>
        <a:p>
          <a:endParaRPr lang="en-US"/>
        </a:p>
      </dgm:t>
    </dgm:pt>
    <dgm:pt modelId="{40AC3885-5EDF-4613-A0B1-77F5701A0681}" type="pres">
      <dgm:prSet presAssocID="{B4045CFA-AE35-4226-B35D-A6AA51EBE94A}" presName="Name0" presStyleCnt="0">
        <dgm:presLayoutVars>
          <dgm:dir/>
          <dgm:animLvl val="lvl"/>
          <dgm:resizeHandles val="exact"/>
        </dgm:presLayoutVars>
      </dgm:prSet>
      <dgm:spPr/>
    </dgm:pt>
    <dgm:pt modelId="{8B7A48FA-5BD7-4BC8-A11F-72E088C354C7}" type="pres">
      <dgm:prSet presAssocID="{33B30FD4-64E9-4277-9714-4B6AD19BAE5C}" presName="linNode" presStyleCnt="0"/>
      <dgm:spPr/>
    </dgm:pt>
    <dgm:pt modelId="{78575D9E-08CD-4B0D-B2D6-0357E56D9D2C}" type="pres">
      <dgm:prSet presAssocID="{33B30FD4-64E9-4277-9714-4B6AD19BAE5C}" presName="parentText" presStyleLbl="node1" presStyleIdx="0" presStyleCnt="1" custScaleX="132979">
        <dgm:presLayoutVars>
          <dgm:chMax val="1"/>
          <dgm:bulletEnabled val="1"/>
        </dgm:presLayoutVars>
      </dgm:prSet>
      <dgm:spPr/>
    </dgm:pt>
    <dgm:pt modelId="{DB6089A2-3C83-401C-9A49-CEDCBB9F10FB}" type="pres">
      <dgm:prSet presAssocID="{33B30FD4-64E9-4277-9714-4B6AD19BAE5C}" presName="descendantText" presStyleLbl="alignAccFollowNode1" presStyleIdx="0" presStyleCnt="1" custScaleY="116219">
        <dgm:presLayoutVars>
          <dgm:bulletEnabled val="1"/>
        </dgm:presLayoutVars>
      </dgm:prSet>
      <dgm:spPr/>
    </dgm:pt>
  </dgm:ptLst>
  <dgm:cxnLst>
    <dgm:cxn modelId="{F41ACC11-7241-4912-9FEB-41BAF4FF0E1D}" type="presOf" srcId="{205F82DD-52C5-413C-AD96-0E659399ADAA}" destId="{DB6089A2-3C83-401C-9A49-CEDCBB9F10FB}" srcOrd="0" destOrd="2" presId="urn:microsoft.com/office/officeart/2005/8/layout/vList5"/>
    <dgm:cxn modelId="{DBAD6219-908B-4817-B379-727F95172DE8}" srcId="{33B30FD4-64E9-4277-9714-4B6AD19BAE5C}" destId="{205F82DD-52C5-413C-AD96-0E659399ADAA}" srcOrd="2" destOrd="0" parTransId="{19C15A5F-AC3B-422F-B95F-995EB9FE7937}" sibTransId="{C8839F45-EBA1-4C15-BC48-C569FF93AFAB}"/>
    <dgm:cxn modelId="{D712F162-2747-446E-8DBA-8E0255E55FC3}" srcId="{33B30FD4-64E9-4277-9714-4B6AD19BAE5C}" destId="{9C8680AC-FCA8-471B-A168-97D459EC7BA2}" srcOrd="1" destOrd="0" parTransId="{78C82E27-6072-40BE-8EA5-51CA310019CD}" sibTransId="{759E7734-F87E-484F-8675-6D05ACDAEDAE}"/>
    <dgm:cxn modelId="{F96F934A-F62E-4223-A52E-3893AF7BF9E4}" type="presOf" srcId="{B4045CFA-AE35-4226-B35D-A6AA51EBE94A}" destId="{40AC3885-5EDF-4613-A0B1-77F5701A0681}" srcOrd="0" destOrd="0" presId="urn:microsoft.com/office/officeart/2005/8/layout/vList5"/>
    <dgm:cxn modelId="{509B5458-46EC-41FB-B567-A01698ABCC18}" type="presOf" srcId="{9C8680AC-FCA8-471B-A168-97D459EC7BA2}" destId="{DB6089A2-3C83-401C-9A49-CEDCBB9F10FB}" srcOrd="0" destOrd="1" presId="urn:microsoft.com/office/officeart/2005/8/layout/vList5"/>
    <dgm:cxn modelId="{BCD5BB91-46DD-4C25-944F-DBC05CFC0CDD}" srcId="{33B30FD4-64E9-4277-9714-4B6AD19BAE5C}" destId="{C8DF8393-2AF5-4EE5-BD19-0F51532FD14F}" srcOrd="0" destOrd="0" parTransId="{449E7385-9166-4006-9A10-354EC450AA6E}" sibTransId="{580C264C-3507-4B8F-80E6-4973B650917A}"/>
    <dgm:cxn modelId="{AB1874C6-E19F-41C1-99F6-C99667311FE6}" type="presOf" srcId="{C8DF8393-2AF5-4EE5-BD19-0F51532FD14F}" destId="{DB6089A2-3C83-401C-9A49-CEDCBB9F10FB}" srcOrd="0" destOrd="0" presId="urn:microsoft.com/office/officeart/2005/8/layout/vList5"/>
    <dgm:cxn modelId="{B9BFDEEC-EEE9-43B5-9B67-32C65FA597CE}" srcId="{B4045CFA-AE35-4226-B35D-A6AA51EBE94A}" destId="{33B30FD4-64E9-4277-9714-4B6AD19BAE5C}" srcOrd="0" destOrd="0" parTransId="{CA0AAC63-870C-41FC-934A-3E5F785DA691}" sibTransId="{9E501E3F-64D5-46CC-99F6-352F77D39259}"/>
    <dgm:cxn modelId="{332699F4-77B6-4D5A-88F8-4DB85B88B8AC}" type="presOf" srcId="{33B30FD4-64E9-4277-9714-4B6AD19BAE5C}" destId="{78575D9E-08CD-4B0D-B2D6-0357E56D9D2C}" srcOrd="0" destOrd="0" presId="urn:microsoft.com/office/officeart/2005/8/layout/vList5"/>
    <dgm:cxn modelId="{3ABCDAE2-4ECC-4B13-8918-0325A80B2EB1}" type="presParOf" srcId="{40AC3885-5EDF-4613-A0B1-77F5701A0681}" destId="{8B7A48FA-5BD7-4BC8-A11F-72E088C354C7}" srcOrd="0" destOrd="0" presId="urn:microsoft.com/office/officeart/2005/8/layout/vList5"/>
    <dgm:cxn modelId="{6B5EF087-D010-439B-B03A-95596DBCBA79}" type="presParOf" srcId="{8B7A48FA-5BD7-4BC8-A11F-72E088C354C7}" destId="{78575D9E-08CD-4B0D-B2D6-0357E56D9D2C}" srcOrd="0" destOrd="0" presId="urn:microsoft.com/office/officeart/2005/8/layout/vList5"/>
    <dgm:cxn modelId="{68F885CD-5973-4DDF-8446-5EB745E9D4D7}" type="presParOf" srcId="{8B7A48FA-5BD7-4BC8-A11F-72E088C354C7}" destId="{DB6089A2-3C83-401C-9A49-CEDCBB9F10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173EAD-5670-4034-B199-BF2A0E657A2B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9218E11-1DC0-4192-8C35-7FADA873FA2F}">
      <dgm:prSet/>
      <dgm:spPr/>
      <dgm:t>
        <a:bodyPr/>
        <a:lstStyle/>
        <a:p>
          <a:r>
            <a:rPr lang="en-US" dirty="0"/>
            <a:t>The IRS may request bond transcripts, use-of-proceeds documentation, rebate calculations, and records related to private business use</a:t>
          </a:r>
        </a:p>
      </dgm:t>
    </dgm:pt>
    <dgm:pt modelId="{07BFB196-6A6B-4231-9013-FD2F7E0C5996}" type="parTrans" cxnId="{4746FB1D-616B-4A1F-960F-CB303D945138}">
      <dgm:prSet/>
      <dgm:spPr/>
      <dgm:t>
        <a:bodyPr/>
        <a:lstStyle/>
        <a:p>
          <a:endParaRPr lang="en-US"/>
        </a:p>
      </dgm:t>
    </dgm:pt>
    <dgm:pt modelId="{D3628FBB-5F49-4366-AE9F-7F848E4BF3DB}" type="sibTrans" cxnId="{4746FB1D-616B-4A1F-960F-CB303D945138}">
      <dgm:prSet/>
      <dgm:spPr/>
      <dgm:t>
        <a:bodyPr/>
        <a:lstStyle/>
        <a:p>
          <a:endParaRPr lang="en-US"/>
        </a:p>
      </dgm:t>
    </dgm:pt>
    <dgm:pt modelId="{4F846C3E-1F13-47FA-AF08-EF0C1BCD58D5}">
      <dgm:prSet custT="1"/>
      <dgm:spPr/>
      <dgm:t>
        <a:bodyPr/>
        <a:lstStyle/>
        <a:p>
          <a:pPr marL="285750" indent="-285750">
            <a:buFont typeface="Arial" panose="020B0604020202020204" pitchFamily="34" charset="0"/>
            <a:buChar char="•"/>
          </a:pPr>
          <a:r>
            <a:rPr lang="en-US" sz="2000" dirty="0"/>
            <a:t>In some cases, the IRS may also conduct interviews or site visits to inspect bond-financed facilities</a:t>
          </a:r>
        </a:p>
      </dgm:t>
    </dgm:pt>
    <dgm:pt modelId="{A5AB0C6E-043B-40EC-82FC-5F8DA7E6BEA0}" type="parTrans" cxnId="{048D9FBB-7C1D-4D9A-97B4-4A5AE98A1E40}">
      <dgm:prSet/>
      <dgm:spPr/>
      <dgm:t>
        <a:bodyPr/>
        <a:lstStyle/>
        <a:p>
          <a:endParaRPr lang="en-US"/>
        </a:p>
      </dgm:t>
    </dgm:pt>
    <dgm:pt modelId="{F2C6C318-CBF4-43DE-A70A-8A6902A8E681}" type="sibTrans" cxnId="{048D9FBB-7C1D-4D9A-97B4-4A5AE98A1E40}">
      <dgm:prSet/>
      <dgm:spPr/>
      <dgm:t>
        <a:bodyPr/>
        <a:lstStyle/>
        <a:p>
          <a:endParaRPr lang="en-US"/>
        </a:p>
      </dgm:t>
    </dgm:pt>
    <dgm:pt modelId="{9D2CE770-881E-41AE-B12A-D230BEBA840A}">
      <dgm:prSet/>
      <dgm:spPr/>
      <dgm:t>
        <a:bodyPr/>
        <a:lstStyle/>
        <a:p>
          <a:r>
            <a:rPr lang="en-US"/>
            <a:t>Staff involved in bond administration should receive regular training on compliance requirements</a:t>
          </a:r>
        </a:p>
      </dgm:t>
    </dgm:pt>
    <dgm:pt modelId="{C17343B0-5446-4FBB-BCE6-24791430FC2C}" type="parTrans" cxnId="{90FEE772-3764-44DF-98CE-21655FA7CF85}">
      <dgm:prSet/>
      <dgm:spPr/>
      <dgm:t>
        <a:bodyPr/>
        <a:lstStyle/>
        <a:p>
          <a:endParaRPr lang="en-US"/>
        </a:p>
      </dgm:t>
    </dgm:pt>
    <dgm:pt modelId="{945CC1AD-BB36-418E-AD24-AE0EBA856021}" type="sibTrans" cxnId="{90FEE772-3764-44DF-98CE-21655FA7CF85}">
      <dgm:prSet/>
      <dgm:spPr/>
      <dgm:t>
        <a:bodyPr/>
        <a:lstStyle/>
        <a:p>
          <a:endParaRPr lang="en-US"/>
        </a:p>
      </dgm:t>
    </dgm:pt>
    <dgm:pt modelId="{C7FB52A7-D139-49A7-9D61-85C437997BBE}">
      <dgm:prSet custT="1"/>
      <dgm:spPr/>
      <dgm:t>
        <a:bodyPr/>
        <a:lstStyle/>
        <a:p>
          <a:pPr marL="285750" lvl="1" indent="-2857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May include multiple rounds of </a:t>
          </a:r>
          <a:r>
            <a:rPr lang="en-US" sz="2000" b="1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information document requests (IDRs)</a:t>
          </a:r>
        </a:p>
      </dgm:t>
    </dgm:pt>
    <dgm:pt modelId="{5172A22F-12F4-45F0-B7F5-2122FFAEB782}" type="parTrans" cxnId="{98E8BA57-419E-4EE5-9A8E-CBED8E89B14C}">
      <dgm:prSet/>
      <dgm:spPr/>
      <dgm:t>
        <a:bodyPr/>
        <a:lstStyle/>
        <a:p>
          <a:endParaRPr lang="en-US"/>
        </a:p>
      </dgm:t>
    </dgm:pt>
    <dgm:pt modelId="{0EA573C0-FD15-4999-8B1C-04B53CB9EF22}" type="sibTrans" cxnId="{98E8BA57-419E-4EE5-9A8E-CBED8E89B14C}">
      <dgm:prSet/>
      <dgm:spPr/>
      <dgm:t>
        <a:bodyPr/>
        <a:lstStyle/>
        <a:p>
          <a:endParaRPr lang="en-US"/>
        </a:p>
      </dgm:t>
    </dgm:pt>
    <dgm:pt modelId="{1A3B011C-F454-4132-9744-D54173680A5E}">
      <dgm:prSet/>
      <dgm:spPr/>
      <dgm:t>
        <a:bodyPr/>
        <a:lstStyle/>
        <a:p>
          <a:r>
            <a:rPr lang="en-US" dirty="0"/>
            <a:t>At the conclusion of the audit, the IRS may close the case with:</a:t>
          </a:r>
        </a:p>
      </dgm:t>
    </dgm:pt>
    <dgm:pt modelId="{1F5FEC48-A1EF-4786-A1EA-329F142EFD2D}" type="parTrans" cxnId="{FC9624DE-8A23-46C7-9CB7-D4C29B333D0D}">
      <dgm:prSet/>
      <dgm:spPr/>
      <dgm:t>
        <a:bodyPr/>
        <a:lstStyle/>
        <a:p>
          <a:endParaRPr lang="en-US"/>
        </a:p>
      </dgm:t>
    </dgm:pt>
    <dgm:pt modelId="{DE3BD41A-B7BC-42E4-A01C-D0D9A75FB38B}" type="sibTrans" cxnId="{FC9624DE-8A23-46C7-9CB7-D4C29B333D0D}">
      <dgm:prSet/>
      <dgm:spPr/>
      <dgm:t>
        <a:bodyPr/>
        <a:lstStyle/>
        <a:p>
          <a:endParaRPr lang="en-US"/>
        </a:p>
      </dgm:t>
    </dgm:pt>
    <dgm:pt modelId="{E62B9511-93F4-4B23-8C66-5D7C68D90C8C}">
      <dgm:prSet custT="1"/>
      <dgm:spPr/>
      <dgm:t>
        <a:bodyPr/>
        <a:lstStyle/>
        <a:p>
          <a:pPr marL="285750" lvl="1" indent="-2857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No changes</a:t>
          </a:r>
        </a:p>
      </dgm:t>
    </dgm:pt>
    <dgm:pt modelId="{399F06E2-EF21-4A70-A646-764B35193E0A}" type="parTrans" cxnId="{72F1ECAA-779F-4DD2-9910-6985855EEBFF}">
      <dgm:prSet/>
      <dgm:spPr/>
      <dgm:t>
        <a:bodyPr/>
        <a:lstStyle/>
        <a:p>
          <a:endParaRPr lang="en-US"/>
        </a:p>
      </dgm:t>
    </dgm:pt>
    <dgm:pt modelId="{88795DA8-104F-4F21-B76C-3257B852587B}" type="sibTrans" cxnId="{72F1ECAA-779F-4DD2-9910-6985855EEBFF}">
      <dgm:prSet/>
      <dgm:spPr/>
      <dgm:t>
        <a:bodyPr/>
        <a:lstStyle/>
        <a:p>
          <a:endParaRPr lang="en-US"/>
        </a:p>
      </dgm:t>
    </dgm:pt>
    <dgm:pt modelId="{AB95EC38-44B4-4C72-BA98-3CF498AF29A4}">
      <dgm:prSet custT="1"/>
      <dgm:spPr/>
      <dgm:t>
        <a:bodyPr/>
        <a:lstStyle/>
        <a:p>
          <a:pPr marL="285750" lvl="1" indent="-2857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Throughout the process, the issuer should maintain open and cooperative communication with the IRS</a:t>
          </a:r>
        </a:p>
      </dgm:t>
    </dgm:pt>
    <dgm:pt modelId="{2C03C5C5-CB85-4B17-BF0F-06DB0A69D392}" type="parTrans" cxnId="{33D09AF7-3D9A-4699-BE8A-0DE2D70CD3E5}">
      <dgm:prSet/>
      <dgm:spPr/>
      <dgm:t>
        <a:bodyPr/>
        <a:lstStyle/>
        <a:p>
          <a:endParaRPr lang="en-US"/>
        </a:p>
      </dgm:t>
    </dgm:pt>
    <dgm:pt modelId="{5E8E5875-0861-4F2B-98B2-1745AD2C4153}" type="sibTrans" cxnId="{33D09AF7-3D9A-4699-BE8A-0DE2D70CD3E5}">
      <dgm:prSet/>
      <dgm:spPr/>
      <dgm:t>
        <a:bodyPr/>
        <a:lstStyle/>
        <a:p>
          <a:endParaRPr lang="en-US"/>
        </a:p>
      </dgm:t>
    </dgm:pt>
    <dgm:pt modelId="{3DB989B7-9272-47F7-8100-01F7B5D196C8}">
      <dgm:prSet custT="1"/>
      <dgm:spPr/>
      <dgm:t>
        <a:bodyPr/>
        <a:lstStyle/>
        <a:p>
          <a:pPr marL="285750" lvl="1" indent="-2857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Propose corrective actions</a:t>
          </a:r>
        </a:p>
      </dgm:t>
    </dgm:pt>
    <dgm:pt modelId="{7AD426C9-4F2C-43C9-A2B0-18674BD12219}" type="parTrans" cxnId="{A529946E-E797-4A36-8996-0DD0F53788AC}">
      <dgm:prSet/>
      <dgm:spPr/>
      <dgm:t>
        <a:bodyPr/>
        <a:lstStyle/>
        <a:p>
          <a:endParaRPr lang="en-US"/>
        </a:p>
      </dgm:t>
    </dgm:pt>
    <dgm:pt modelId="{76EF60F2-D8E0-40DA-B3C1-6EBF9A0627C7}" type="sibTrans" cxnId="{A529946E-E797-4A36-8996-0DD0F53788AC}">
      <dgm:prSet/>
      <dgm:spPr/>
      <dgm:t>
        <a:bodyPr/>
        <a:lstStyle/>
        <a:p>
          <a:endParaRPr lang="en-US"/>
        </a:p>
      </dgm:t>
    </dgm:pt>
    <dgm:pt modelId="{CA0939FA-A8EC-4325-93AC-211E1681A234}">
      <dgm:prSet custT="1"/>
      <dgm:spPr/>
      <dgm:t>
        <a:bodyPr/>
        <a:lstStyle/>
        <a:p>
          <a:pPr marL="285750" lvl="1" indent="-2857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Refer the matter to the </a:t>
          </a:r>
          <a:r>
            <a:rPr lang="en-US" sz="2000" b="1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Voluntary Closing Agreement Program (VCAP) </a:t>
          </a:r>
          <a:r>
            <a:rPr lang="en-US" sz="2000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for resolution</a:t>
          </a:r>
        </a:p>
      </dgm:t>
    </dgm:pt>
    <dgm:pt modelId="{2BE2F7BC-85E6-4E0C-8796-9E385865CC6B}" type="parTrans" cxnId="{374D1E97-DD20-41FD-AAA1-4EBB532D1E14}">
      <dgm:prSet/>
      <dgm:spPr/>
      <dgm:t>
        <a:bodyPr/>
        <a:lstStyle/>
        <a:p>
          <a:endParaRPr lang="en-US"/>
        </a:p>
      </dgm:t>
    </dgm:pt>
    <dgm:pt modelId="{03133A50-DCE2-4966-91CB-04B38C61D0FB}" type="sibTrans" cxnId="{374D1E97-DD20-41FD-AAA1-4EBB532D1E14}">
      <dgm:prSet/>
      <dgm:spPr/>
      <dgm:t>
        <a:bodyPr/>
        <a:lstStyle/>
        <a:p>
          <a:endParaRPr lang="en-US"/>
        </a:p>
      </dgm:t>
    </dgm:pt>
    <dgm:pt modelId="{3CEFBB12-DD27-416C-9337-50DC02CB1D5B}" type="pres">
      <dgm:prSet presAssocID="{16173EAD-5670-4034-B199-BF2A0E657A2B}" presName="Name0" presStyleCnt="0">
        <dgm:presLayoutVars>
          <dgm:dir/>
          <dgm:animLvl val="lvl"/>
          <dgm:resizeHandles val="exact"/>
        </dgm:presLayoutVars>
      </dgm:prSet>
      <dgm:spPr/>
    </dgm:pt>
    <dgm:pt modelId="{98877E03-BFBB-42B9-AAE9-C616B09EC4F0}" type="pres">
      <dgm:prSet presAssocID="{29218E11-1DC0-4192-8C35-7FADA873FA2F}" presName="linNode" presStyleCnt="0"/>
      <dgm:spPr/>
    </dgm:pt>
    <dgm:pt modelId="{CD420764-9BF9-49F5-9E95-2C6DD98652E8}" type="pres">
      <dgm:prSet presAssocID="{29218E11-1DC0-4192-8C35-7FADA873FA2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D6F7189-0590-4C51-AFDB-114A412B115F}" type="pres">
      <dgm:prSet presAssocID="{29218E11-1DC0-4192-8C35-7FADA873FA2F}" presName="descendantText" presStyleLbl="alignAccFollowNode1" presStyleIdx="0" presStyleCnt="3" custScaleY="120501">
        <dgm:presLayoutVars>
          <dgm:bulletEnabled val="1"/>
        </dgm:presLayoutVars>
      </dgm:prSet>
      <dgm:spPr/>
    </dgm:pt>
    <dgm:pt modelId="{AFA97D89-432B-4F26-B074-127A45C58279}" type="pres">
      <dgm:prSet presAssocID="{D3628FBB-5F49-4366-AE9F-7F848E4BF3DB}" presName="sp" presStyleCnt="0"/>
      <dgm:spPr/>
    </dgm:pt>
    <dgm:pt modelId="{EAC61B6D-5D79-427F-8B21-DAB8E5660F8C}" type="pres">
      <dgm:prSet presAssocID="{9D2CE770-881E-41AE-B12A-D230BEBA840A}" presName="linNode" presStyleCnt="0"/>
      <dgm:spPr/>
    </dgm:pt>
    <dgm:pt modelId="{BF505D5F-87EB-4F69-86F7-1502537254CC}" type="pres">
      <dgm:prSet presAssocID="{9D2CE770-881E-41AE-B12A-D230BEBA840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CC27392-9274-4E24-B953-28C83563725D}" type="pres">
      <dgm:prSet presAssocID="{9D2CE770-881E-41AE-B12A-D230BEBA840A}" presName="descendantText" presStyleLbl="alignAccFollowNode1" presStyleIdx="1" presStyleCnt="3" custScaleY="119703">
        <dgm:presLayoutVars>
          <dgm:bulletEnabled val="1"/>
        </dgm:presLayoutVars>
      </dgm:prSet>
      <dgm:spPr/>
    </dgm:pt>
    <dgm:pt modelId="{07B053BE-5692-4D87-A79C-BACAABC5BE6D}" type="pres">
      <dgm:prSet presAssocID="{945CC1AD-BB36-418E-AD24-AE0EBA856021}" presName="sp" presStyleCnt="0"/>
      <dgm:spPr/>
    </dgm:pt>
    <dgm:pt modelId="{1F5691F2-A58A-4FC5-99F2-BF10E67B4824}" type="pres">
      <dgm:prSet presAssocID="{1A3B011C-F454-4132-9744-D54173680A5E}" presName="linNode" presStyleCnt="0"/>
      <dgm:spPr/>
    </dgm:pt>
    <dgm:pt modelId="{D0475993-7945-4E1D-A233-D5B71B7998BC}" type="pres">
      <dgm:prSet presAssocID="{1A3B011C-F454-4132-9744-D54173680A5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D2B1C7A-BB2A-42BF-B507-28AE73444222}" type="pres">
      <dgm:prSet presAssocID="{1A3B011C-F454-4132-9744-D54173680A5E}" presName="descendantText" presStyleLbl="alignAccFollowNode1" presStyleIdx="2" presStyleCnt="3" custScaleY="126881">
        <dgm:presLayoutVars>
          <dgm:bulletEnabled val="1"/>
        </dgm:presLayoutVars>
      </dgm:prSet>
      <dgm:spPr/>
    </dgm:pt>
  </dgm:ptLst>
  <dgm:cxnLst>
    <dgm:cxn modelId="{4746FB1D-616B-4A1F-960F-CB303D945138}" srcId="{16173EAD-5670-4034-B199-BF2A0E657A2B}" destId="{29218E11-1DC0-4192-8C35-7FADA873FA2F}" srcOrd="0" destOrd="0" parTransId="{07BFB196-6A6B-4231-9013-FD2F7E0C5996}" sibTransId="{D3628FBB-5F49-4366-AE9F-7F848E4BF3DB}"/>
    <dgm:cxn modelId="{1249D629-79B6-48FA-97EB-C15B1FC7E7A7}" type="presOf" srcId="{CA0939FA-A8EC-4325-93AC-211E1681A234}" destId="{1D2B1C7A-BB2A-42BF-B507-28AE73444222}" srcOrd="0" destOrd="2" presId="urn:microsoft.com/office/officeart/2005/8/layout/vList5"/>
    <dgm:cxn modelId="{AD9C9135-F7A1-4980-B920-EDEDE554A06A}" type="presOf" srcId="{E62B9511-93F4-4B23-8C66-5D7C68D90C8C}" destId="{1D2B1C7A-BB2A-42BF-B507-28AE73444222}" srcOrd="0" destOrd="0" presId="urn:microsoft.com/office/officeart/2005/8/layout/vList5"/>
    <dgm:cxn modelId="{D59FF04D-63A2-461E-9442-D12F83FF9BB7}" type="presOf" srcId="{3DB989B7-9272-47F7-8100-01F7B5D196C8}" destId="{1D2B1C7A-BB2A-42BF-B507-28AE73444222}" srcOrd="0" destOrd="1" presId="urn:microsoft.com/office/officeart/2005/8/layout/vList5"/>
    <dgm:cxn modelId="{A529946E-E797-4A36-8996-0DD0F53788AC}" srcId="{1A3B011C-F454-4132-9744-D54173680A5E}" destId="{3DB989B7-9272-47F7-8100-01F7B5D196C8}" srcOrd="1" destOrd="0" parTransId="{7AD426C9-4F2C-43C9-A2B0-18674BD12219}" sibTransId="{76EF60F2-D8E0-40DA-B3C1-6EBF9A0627C7}"/>
    <dgm:cxn modelId="{90FEE772-3764-44DF-98CE-21655FA7CF85}" srcId="{16173EAD-5670-4034-B199-BF2A0E657A2B}" destId="{9D2CE770-881E-41AE-B12A-D230BEBA840A}" srcOrd="1" destOrd="0" parTransId="{C17343B0-5446-4FBB-BCE6-24791430FC2C}" sibTransId="{945CC1AD-BB36-418E-AD24-AE0EBA856021}"/>
    <dgm:cxn modelId="{F6920456-556D-4CF5-A8C1-7511951A8B3F}" type="presOf" srcId="{16173EAD-5670-4034-B199-BF2A0E657A2B}" destId="{3CEFBB12-DD27-416C-9337-50DC02CB1D5B}" srcOrd="0" destOrd="0" presId="urn:microsoft.com/office/officeart/2005/8/layout/vList5"/>
    <dgm:cxn modelId="{98E8BA57-419E-4EE5-9A8E-CBED8E89B14C}" srcId="{9D2CE770-881E-41AE-B12A-D230BEBA840A}" destId="{C7FB52A7-D139-49A7-9D61-85C437997BBE}" srcOrd="0" destOrd="0" parTransId="{5172A22F-12F4-45F0-B7F5-2122FFAEB782}" sibTransId="{0EA573C0-FD15-4999-8B1C-04B53CB9EF22}"/>
    <dgm:cxn modelId="{374D1E97-DD20-41FD-AAA1-4EBB532D1E14}" srcId="{1A3B011C-F454-4132-9744-D54173680A5E}" destId="{CA0939FA-A8EC-4325-93AC-211E1681A234}" srcOrd="2" destOrd="0" parTransId="{2BE2F7BC-85E6-4E0C-8796-9E385865CC6B}" sibTransId="{03133A50-DCE2-4966-91CB-04B38C61D0FB}"/>
    <dgm:cxn modelId="{E489FC97-F5D2-409D-8685-ECD0905CDCF5}" type="presOf" srcId="{9D2CE770-881E-41AE-B12A-D230BEBA840A}" destId="{BF505D5F-87EB-4F69-86F7-1502537254CC}" srcOrd="0" destOrd="0" presId="urn:microsoft.com/office/officeart/2005/8/layout/vList5"/>
    <dgm:cxn modelId="{0623ACAA-EC0B-44A1-AEF6-7C6B1EFDF3DE}" type="presOf" srcId="{4F846C3E-1F13-47FA-AF08-EF0C1BCD58D5}" destId="{BD6F7189-0590-4C51-AFDB-114A412B115F}" srcOrd="0" destOrd="0" presId="urn:microsoft.com/office/officeart/2005/8/layout/vList5"/>
    <dgm:cxn modelId="{72F1ECAA-779F-4DD2-9910-6985855EEBFF}" srcId="{1A3B011C-F454-4132-9744-D54173680A5E}" destId="{E62B9511-93F4-4B23-8C66-5D7C68D90C8C}" srcOrd="0" destOrd="0" parTransId="{399F06E2-EF21-4A70-A646-764B35193E0A}" sibTransId="{88795DA8-104F-4F21-B76C-3257B852587B}"/>
    <dgm:cxn modelId="{048D9FBB-7C1D-4D9A-97B4-4A5AE98A1E40}" srcId="{29218E11-1DC0-4192-8C35-7FADA873FA2F}" destId="{4F846C3E-1F13-47FA-AF08-EF0C1BCD58D5}" srcOrd="0" destOrd="0" parTransId="{A5AB0C6E-043B-40EC-82FC-5F8DA7E6BEA0}" sibTransId="{F2C6C318-CBF4-43DE-A70A-8A6902A8E681}"/>
    <dgm:cxn modelId="{089729D3-4DDF-4A28-9D56-4CB84C5421D3}" type="presOf" srcId="{1A3B011C-F454-4132-9744-D54173680A5E}" destId="{D0475993-7945-4E1D-A233-D5B71B7998BC}" srcOrd="0" destOrd="0" presId="urn:microsoft.com/office/officeart/2005/8/layout/vList5"/>
    <dgm:cxn modelId="{FC9624DE-8A23-46C7-9CB7-D4C29B333D0D}" srcId="{16173EAD-5670-4034-B199-BF2A0E657A2B}" destId="{1A3B011C-F454-4132-9744-D54173680A5E}" srcOrd="2" destOrd="0" parTransId="{1F5FEC48-A1EF-4786-A1EA-329F142EFD2D}" sibTransId="{DE3BD41A-B7BC-42E4-A01C-D0D9A75FB38B}"/>
    <dgm:cxn modelId="{7A470DE7-287F-410B-87F0-3F05CDE5DD24}" type="presOf" srcId="{29218E11-1DC0-4192-8C35-7FADA873FA2F}" destId="{CD420764-9BF9-49F5-9E95-2C6DD98652E8}" srcOrd="0" destOrd="0" presId="urn:microsoft.com/office/officeart/2005/8/layout/vList5"/>
    <dgm:cxn modelId="{341863EB-F114-4484-9F30-D844FB1E6797}" type="presOf" srcId="{C7FB52A7-D139-49A7-9D61-85C437997BBE}" destId="{0CC27392-9274-4E24-B953-28C83563725D}" srcOrd="0" destOrd="0" presId="urn:microsoft.com/office/officeart/2005/8/layout/vList5"/>
    <dgm:cxn modelId="{33D09AF7-3D9A-4699-BE8A-0DE2D70CD3E5}" srcId="{9D2CE770-881E-41AE-B12A-D230BEBA840A}" destId="{AB95EC38-44B4-4C72-BA98-3CF498AF29A4}" srcOrd="1" destOrd="0" parTransId="{2C03C5C5-CB85-4B17-BF0F-06DB0A69D392}" sibTransId="{5E8E5875-0861-4F2B-98B2-1745AD2C4153}"/>
    <dgm:cxn modelId="{4A449EF9-6188-4EC7-BF1A-7882EC970677}" type="presOf" srcId="{AB95EC38-44B4-4C72-BA98-3CF498AF29A4}" destId="{0CC27392-9274-4E24-B953-28C83563725D}" srcOrd="0" destOrd="1" presId="urn:microsoft.com/office/officeart/2005/8/layout/vList5"/>
    <dgm:cxn modelId="{4BE8ACB8-1923-4DD6-AF0D-67224F186657}" type="presParOf" srcId="{3CEFBB12-DD27-416C-9337-50DC02CB1D5B}" destId="{98877E03-BFBB-42B9-AAE9-C616B09EC4F0}" srcOrd="0" destOrd="0" presId="urn:microsoft.com/office/officeart/2005/8/layout/vList5"/>
    <dgm:cxn modelId="{2D4EB002-53B4-4214-A3EF-24CAF90B15BE}" type="presParOf" srcId="{98877E03-BFBB-42B9-AAE9-C616B09EC4F0}" destId="{CD420764-9BF9-49F5-9E95-2C6DD98652E8}" srcOrd="0" destOrd="0" presId="urn:microsoft.com/office/officeart/2005/8/layout/vList5"/>
    <dgm:cxn modelId="{B8AE251D-E654-4D1B-B259-7864491A30C7}" type="presParOf" srcId="{98877E03-BFBB-42B9-AAE9-C616B09EC4F0}" destId="{BD6F7189-0590-4C51-AFDB-114A412B115F}" srcOrd="1" destOrd="0" presId="urn:microsoft.com/office/officeart/2005/8/layout/vList5"/>
    <dgm:cxn modelId="{C35307FE-2E4D-41FA-81C7-AE26FF943876}" type="presParOf" srcId="{3CEFBB12-DD27-416C-9337-50DC02CB1D5B}" destId="{AFA97D89-432B-4F26-B074-127A45C58279}" srcOrd="1" destOrd="0" presId="urn:microsoft.com/office/officeart/2005/8/layout/vList5"/>
    <dgm:cxn modelId="{378CFAB4-502F-4EC1-8BD7-1A7023A56967}" type="presParOf" srcId="{3CEFBB12-DD27-416C-9337-50DC02CB1D5B}" destId="{EAC61B6D-5D79-427F-8B21-DAB8E5660F8C}" srcOrd="2" destOrd="0" presId="urn:microsoft.com/office/officeart/2005/8/layout/vList5"/>
    <dgm:cxn modelId="{12084F4B-59C2-450D-A48B-B3364844AF1C}" type="presParOf" srcId="{EAC61B6D-5D79-427F-8B21-DAB8E5660F8C}" destId="{BF505D5F-87EB-4F69-86F7-1502537254CC}" srcOrd="0" destOrd="0" presId="urn:microsoft.com/office/officeart/2005/8/layout/vList5"/>
    <dgm:cxn modelId="{F40BF497-A1A2-4516-B3CA-5B8EF4898DE4}" type="presParOf" srcId="{EAC61B6D-5D79-427F-8B21-DAB8E5660F8C}" destId="{0CC27392-9274-4E24-B953-28C83563725D}" srcOrd="1" destOrd="0" presId="urn:microsoft.com/office/officeart/2005/8/layout/vList5"/>
    <dgm:cxn modelId="{03A023DA-AB35-4D46-B88B-AFCAB329D24B}" type="presParOf" srcId="{3CEFBB12-DD27-416C-9337-50DC02CB1D5B}" destId="{07B053BE-5692-4D87-A79C-BACAABC5BE6D}" srcOrd="3" destOrd="0" presId="urn:microsoft.com/office/officeart/2005/8/layout/vList5"/>
    <dgm:cxn modelId="{40E186C5-72FB-46A8-B9D6-767DD0340A1F}" type="presParOf" srcId="{3CEFBB12-DD27-416C-9337-50DC02CB1D5B}" destId="{1F5691F2-A58A-4FC5-99F2-BF10E67B4824}" srcOrd="4" destOrd="0" presId="urn:microsoft.com/office/officeart/2005/8/layout/vList5"/>
    <dgm:cxn modelId="{DAF76981-2FE4-4E2E-AF92-D3D4B5A6B14A}" type="presParOf" srcId="{1F5691F2-A58A-4FC5-99F2-BF10E67B4824}" destId="{D0475993-7945-4E1D-A233-D5B71B7998BC}" srcOrd="0" destOrd="0" presId="urn:microsoft.com/office/officeart/2005/8/layout/vList5"/>
    <dgm:cxn modelId="{C2C8D76B-A4FC-492C-B886-135A46A79AF4}" type="presParOf" srcId="{1F5691F2-A58A-4FC5-99F2-BF10E67B4824}" destId="{1D2B1C7A-BB2A-42BF-B507-28AE734442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1D67F8-A47C-431E-9358-6A4C49BDC549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B2159E-9A54-4740-AAC1-40421F55F300}">
      <dgm:prSet custT="1"/>
      <dgm:spPr/>
      <dgm:t>
        <a:bodyPr/>
        <a:lstStyle/>
        <a:p>
          <a:r>
            <a:rPr lang="en-US" sz="2000" dirty="0"/>
            <a:t>Implement a written post-issuance compliance policy that outlines procedures and responsibilities</a:t>
          </a:r>
        </a:p>
      </dgm:t>
    </dgm:pt>
    <dgm:pt modelId="{E54FD965-E6B0-420C-9166-01F9F8DC9A03}" type="parTrans" cxnId="{A326E78C-B443-43C7-9E7B-D72B9DA77F91}">
      <dgm:prSet/>
      <dgm:spPr/>
      <dgm:t>
        <a:bodyPr/>
        <a:lstStyle/>
        <a:p>
          <a:endParaRPr lang="en-US"/>
        </a:p>
      </dgm:t>
    </dgm:pt>
    <dgm:pt modelId="{B21A8AA3-A01A-4300-BD1C-E02B0D25DFCB}" type="sibTrans" cxnId="{A326E78C-B443-43C7-9E7B-D72B9DA77F91}">
      <dgm:prSet/>
      <dgm:spPr/>
      <dgm:t>
        <a:bodyPr/>
        <a:lstStyle/>
        <a:p>
          <a:endParaRPr lang="en-US"/>
        </a:p>
      </dgm:t>
    </dgm:pt>
    <dgm:pt modelId="{EF1604F8-D1A6-474E-B0D2-32511C31EA8D}">
      <dgm:prSet custT="1"/>
      <dgm:spPr/>
      <dgm:t>
        <a:bodyPr/>
        <a:lstStyle/>
        <a:p>
          <a:r>
            <a:rPr lang="en-US" sz="1800" dirty="0"/>
            <a:t>This policy should be reviewed and updated regularly to reflect changes in federal law or organizational structure</a:t>
          </a:r>
        </a:p>
      </dgm:t>
    </dgm:pt>
    <dgm:pt modelId="{C7A647AD-4ADA-4D09-99E3-4D9E05B13C4B}" type="parTrans" cxnId="{A48980F3-6937-41F7-8ECA-81FF3F9A19A0}">
      <dgm:prSet/>
      <dgm:spPr/>
      <dgm:t>
        <a:bodyPr/>
        <a:lstStyle/>
        <a:p>
          <a:endParaRPr lang="en-US"/>
        </a:p>
      </dgm:t>
    </dgm:pt>
    <dgm:pt modelId="{7064BCDB-AECA-4B14-A53B-E3113084385B}" type="sibTrans" cxnId="{A48980F3-6937-41F7-8ECA-81FF3F9A19A0}">
      <dgm:prSet/>
      <dgm:spPr/>
      <dgm:t>
        <a:bodyPr/>
        <a:lstStyle/>
        <a:p>
          <a:endParaRPr lang="en-US"/>
        </a:p>
      </dgm:t>
    </dgm:pt>
    <dgm:pt modelId="{2BFB0A6F-17EE-4735-B147-6B7B16FD75C1}">
      <dgm:prSet custT="1"/>
      <dgm:spPr/>
      <dgm:t>
        <a:bodyPr/>
        <a:lstStyle/>
        <a:p>
          <a:r>
            <a:rPr lang="en-US" sz="2000" dirty="0"/>
            <a:t>Conduct annual compliance reviews</a:t>
          </a:r>
        </a:p>
      </dgm:t>
    </dgm:pt>
    <dgm:pt modelId="{D3CBE2DD-7F4D-4533-BD0F-8ECCE259C59A}" type="parTrans" cxnId="{F3BD7537-40A6-4F17-8526-11F3A03B6B3F}">
      <dgm:prSet/>
      <dgm:spPr/>
      <dgm:t>
        <a:bodyPr/>
        <a:lstStyle/>
        <a:p>
          <a:endParaRPr lang="en-US"/>
        </a:p>
      </dgm:t>
    </dgm:pt>
    <dgm:pt modelId="{619A55F7-C905-444A-B034-AC340881729B}" type="sibTrans" cxnId="{F3BD7537-40A6-4F17-8526-11F3A03B6B3F}">
      <dgm:prSet/>
      <dgm:spPr/>
      <dgm:t>
        <a:bodyPr/>
        <a:lstStyle/>
        <a:p>
          <a:endParaRPr lang="en-US"/>
        </a:p>
      </dgm:t>
    </dgm:pt>
    <dgm:pt modelId="{A501A1B6-C82B-4B61-B583-0CC402B30BCF}">
      <dgm:prSet custT="1"/>
      <dgm:spPr/>
      <dgm:t>
        <a:bodyPr/>
        <a:lstStyle/>
        <a:p>
          <a:r>
            <a:rPr lang="en-US" sz="1800" dirty="0"/>
            <a:t>This helps ensure that bond proceeds are being used appropriately and that private business use is within allowable limits</a:t>
          </a:r>
        </a:p>
      </dgm:t>
    </dgm:pt>
    <dgm:pt modelId="{ECDCE8A7-4176-49C0-BCDA-4D10B6450CD5}" type="parTrans" cxnId="{6E6D447D-DA85-4E4C-ADF2-65E003DA26C0}">
      <dgm:prSet/>
      <dgm:spPr/>
      <dgm:t>
        <a:bodyPr/>
        <a:lstStyle/>
        <a:p>
          <a:endParaRPr lang="en-US"/>
        </a:p>
      </dgm:t>
    </dgm:pt>
    <dgm:pt modelId="{4479BE9A-AF16-472F-8B3B-D2C2EC9B6938}" type="sibTrans" cxnId="{6E6D447D-DA85-4E4C-ADF2-65E003DA26C0}">
      <dgm:prSet/>
      <dgm:spPr/>
      <dgm:t>
        <a:bodyPr/>
        <a:lstStyle/>
        <a:p>
          <a:endParaRPr lang="en-US"/>
        </a:p>
      </dgm:t>
    </dgm:pt>
    <dgm:pt modelId="{41D360A5-B8E1-4F7D-B3CE-9B7C70E1D1A6}">
      <dgm:prSet custT="1"/>
      <dgm:spPr/>
      <dgm:t>
        <a:bodyPr/>
        <a:lstStyle/>
        <a:p>
          <a:r>
            <a:rPr lang="en-US" sz="1800" dirty="0"/>
            <a:t>These reviews should be documented and include input from legal, financial, and operational staff</a:t>
          </a:r>
        </a:p>
      </dgm:t>
    </dgm:pt>
    <dgm:pt modelId="{511955A3-3341-44AF-BA7E-5DC59A1B0E5D}" type="parTrans" cxnId="{68911204-3BB0-425B-9B32-8F3CC1AB862A}">
      <dgm:prSet/>
      <dgm:spPr/>
      <dgm:t>
        <a:bodyPr/>
        <a:lstStyle/>
        <a:p>
          <a:endParaRPr lang="en-US"/>
        </a:p>
      </dgm:t>
    </dgm:pt>
    <dgm:pt modelId="{8AD21207-FE0F-4C8A-9ECC-DDB18659399E}" type="sibTrans" cxnId="{68911204-3BB0-425B-9B32-8F3CC1AB862A}">
      <dgm:prSet/>
      <dgm:spPr/>
      <dgm:t>
        <a:bodyPr/>
        <a:lstStyle/>
        <a:p>
          <a:endParaRPr lang="en-US"/>
        </a:p>
      </dgm:t>
    </dgm:pt>
    <dgm:pt modelId="{B3475460-6284-4C32-B7D5-94677DC7B6B2}">
      <dgm:prSet custT="1"/>
      <dgm:spPr/>
      <dgm:t>
        <a:bodyPr/>
        <a:lstStyle/>
        <a:p>
          <a:r>
            <a:rPr lang="en-US" sz="2000" dirty="0"/>
            <a:t>Closely monitor any arrangements that could result in private business use such as leases, management contracts, or naming rights agreements</a:t>
          </a:r>
        </a:p>
      </dgm:t>
    </dgm:pt>
    <dgm:pt modelId="{47516433-1D84-4CD8-99CC-F26209AB03D4}" type="parTrans" cxnId="{2F0E973F-2C6B-4346-AA28-422C84A6BDC1}">
      <dgm:prSet/>
      <dgm:spPr/>
      <dgm:t>
        <a:bodyPr/>
        <a:lstStyle/>
        <a:p>
          <a:endParaRPr lang="en-US"/>
        </a:p>
      </dgm:t>
    </dgm:pt>
    <dgm:pt modelId="{486B43D6-7DE0-4C23-BB46-A5B0F8AE08C4}" type="sibTrans" cxnId="{2F0E973F-2C6B-4346-AA28-422C84A6BDC1}">
      <dgm:prSet/>
      <dgm:spPr/>
      <dgm:t>
        <a:bodyPr/>
        <a:lstStyle/>
        <a:p>
          <a:endParaRPr lang="en-US"/>
        </a:p>
      </dgm:t>
    </dgm:pt>
    <dgm:pt modelId="{38E66F0A-FDB9-452C-9FA4-C8E1806D0B01}">
      <dgm:prSet custT="1"/>
      <dgm:spPr/>
      <dgm:t>
        <a:bodyPr/>
        <a:lstStyle/>
        <a:p>
          <a:r>
            <a:rPr lang="en-US" sz="1800" dirty="0"/>
            <a:t>All such arrangements should be reviewed by bond counsel to ensure compliance</a:t>
          </a:r>
        </a:p>
      </dgm:t>
    </dgm:pt>
    <dgm:pt modelId="{153D5793-F6BC-44A0-BECD-454F0A9B12A2}" type="parTrans" cxnId="{BC21BDF0-0D23-4686-A692-EFEFC2F79B0D}">
      <dgm:prSet/>
      <dgm:spPr/>
      <dgm:t>
        <a:bodyPr/>
        <a:lstStyle/>
        <a:p>
          <a:endParaRPr lang="en-US"/>
        </a:p>
      </dgm:t>
    </dgm:pt>
    <dgm:pt modelId="{532A3999-4A2C-4A6C-B758-C1E198655F3C}" type="sibTrans" cxnId="{BC21BDF0-0D23-4686-A692-EFEFC2F79B0D}">
      <dgm:prSet/>
      <dgm:spPr/>
      <dgm:t>
        <a:bodyPr/>
        <a:lstStyle/>
        <a:p>
          <a:endParaRPr lang="en-US"/>
        </a:p>
      </dgm:t>
    </dgm:pt>
    <dgm:pt modelId="{161ED921-110C-442D-8351-4C238D8E2C43}" type="pres">
      <dgm:prSet presAssocID="{541D67F8-A47C-431E-9358-6A4C49BDC549}" presName="Name0" presStyleCnt="0">
        <dgm:presLayoutVars>
          <dgm:dir/>
          <dgm:resizeHandles val="exact"/>
        </dgm:presLayoutVars>
      </dgm:prSet>
      <dgm:spPr/>
    </dgm:pt>
    <dgm:pt modelId="{EE9C6DE7-E81E-4079-9871-212BE37B630B}" type="pres">
      <dgm:prSet presAssocID="{9FB2159E-9A54-4740-AAC1-40421F55F300}" presName="node" presStyleLbl="node1" presStyleIdx="0" presStyleCnt="3" custScaleY="125120">
        <dgm:presLayoutVars>
          <dgm:bulletEnabled val="1"/>
        </dgm:presLayoutVars>
      </dgm:prSet>
      <dgm:spPr/>
    </dgm:pt>
    <dgm:pt modelId="{2275EA4C-3A34-4ED1-973E-00D8864BEF7A}" type="pres">
      <dgm:prSet presAssocID="{B21A8AA3-A01A-4300-BD1C-E02B0D25DFCB}" presName="sibTrans" presStyleLbl="sibTrans2D1" presStyleIdx="0" presStyleCnt="2"/>
      <dgm:spPr/>
    </dgm:pt>
    <dgm:pt modelId="{310025AF-1D1E-4E61-A822-DDE13815CD98}" type="pres">
      <dgm:prSet presAssocID="{B21A8AA3-A01A-4300-BD1C-E02B0D25DFCB}" presName="connectorText" presStyleLbl="sibTrans2D1" presStyleIdx="0" presStyleCnt="2"/>
      <dgm:spPr/>
    </dgm:pt>
    <dgm:pt modelId="{E9B3779B-7CE1-4276-8F8C-D7A5BADA6099}" type="pres">
      <dgm:prSet presAssocID="{2BFB0A6F-17EE-4735-B147-6B7B16FD75C1}" presName="node" presStyleLbl="node1" presStyleIdx="1" presStyleCnt="3" custScaleY="125120">
        <dgm:presLayoutVars>
          <dgm:bulletEnabled val="1"/>
        </dgm:presLayoutVars>
      </dgm:prSet>
      <dgm:spPr/>
    </dgm:pt>
    <dgm:pt modelId="{CD0F12C3-8CF8-4CB8-ACF9-EA29C17288F9}" type="pres">
      <dgm:prSet presAssocID="{619A55F7-C905-444A-B034-AC340881729B}" presName="sibTrans" presStyleLbl="sibTrans2D1" presStyleIdx="1" presStyleCnt="2"/>
      <dgm:spPr/>
    </dgm:pt>
    <dgm:pt modelId="{11947887-2965-4727-8B95-8EF65FD914F0}" type="pres">
      <dgm:prSet presAssocID="{619A55F7-C905-444A-B034-AC340881729B}" presName="connectorText" presStyleLbl="sibTrans2D1" presStyleIdx="1" presStyleCnt="2"/>
      <dgm:spPr/>
    </dgm:pt>
    <dgm:pt modelId="{F4727070-96AE-472B-A811-305BE86C299D}" type="pres">
      <dgm:prSet presAssocID="{B3475460-6284-4C32-B7D5-94677DC7B6B2}" presName="node" presStyleLbl="node1" presStyleIdx="2" presStyleCnt="3" custScaleY="123848">
        <dgm:presLayoutVars>
          <dgm:bulletEnabled val="1"/>
        </dgm:presLayoutVars>
      </dgm:prSet>
      <dgm:spPr/>
    </dgm:pt>
  </dgm:ptLst>
  <dgm:cxnLst>
    <dgm:cxn modelId="{68911204-3BB0-425B-9B32-8F3CC1AB862A}" srcId="{2BFB0A6F-17EE-4735-B147-6B7B16FD75C1}" destId="{41D360A5-B8E1-4F7D-B3CE-9B7C70E1D1A6}" srcOrd="1" destOrd="0" parTransId="{511955A3-3341-44AF-BA7E-5DC59A1B0E5D}" sibTransId="{8AD21207-FE0F-4C8A-9ECC-DDB18659399E}"/>
    <dgm:cxn modelId="{19DC1B0C-D204-4B5E-BA16-07F50947D16C}" type="presOf" srcId="{B21A8AA3-A01A-4300-BD1C-E02B0D25DFCB}" destId="{310025AF-1D1E-4E61-A822-DDE13815CD98}" srcOrd="1" destOrd="0" presId="urn:microsoft.com/office/officeart/2005/8/layout/process1"/>
    <dgm:cxn modelId="{A4BCBF33-7E66-4065-90A5-C381B0643565}" type="presOf" srcId="{EF1604F8-D1A6-474E-B0D2-32511C31EA8D}" destId="{EE9C6DE7-E81E-4079-9871-212BE37B630B}" srcOrd="0" destOrd="1" presId="urn:microsoft.com/office/officeart/2005/8/layout/process1"/>
    <dgm:cxn modelId="{F3BD7537-40A6-4F17-8526-11F3A03B6B3F}" srcId="{541D67F8-A47C-431E-9358-6A4C49BDC549}" destId="{2BFB0A6F-17EE-4735-B147-6B7B16FD75C1}" srcOrd="1" destOrd="0" parTransId="{D3CBE2DD-7F4D-4533-BD0F-8ECCE259C59A}" sibTransId="{619A55F7-C905-444A-B034-AC340881729B}"/>
    <dgm:cxn modelId="{2F0E973F-2C6B-4346-AA28-422C84A6BDC1}" srcId="{541D67F8-A47C-431E-9358-6A4C49BDC549}" destId="{B3475460-6284-4C32-B7D5-94677DC7B6B2}" srcOrd="2" destOrd="0" parTransId="{47516433-1D84-4CD8-99CC-F26209AB03D4}" sibTransId="{486B43D6-7DE0-4C23-BB46-A5B0F8AE08C4}"/>
    <dgm:cxn modelId="{39544965-BD6F-472D-B61B-24DB80E7E0C2}" type="presOf" srcId="{619A55F7-C905-444A-B034-AC340881729B}" destId="{11947887-2965-4727-8B95-8EF65FD914F0}" srcOrd="1" destOrd="0" presId="urn:microsoft.com/office/officeart/2005/8/layout/process1"/>
    <dgm:cxn modelId="{2B022149-B352-4531-8F83-9227B191BADD}" type="presOf" srcId="{B3475460-6284-4C32-B7D5-94677DC7B6B2}" destId="{F4727070-96AE-472B-A811-305BE86C299D}" srcOrd="0" destOrd="0" presId="urn:microsoft.com/office/officeart/2005/8/layout/process1"/>
    <dgm:cxn modelId="{41EF2549-7AEB-44CA-84A9-5A3D9747A751}" type="presOf" srcId="{38E66F0A-FDB9-452C-9FA4-C8E1806D0B01}" destId="{F4727070-96AE-472B-A811-305BE86C299D}" srcOrd="0" destOrd="1" presId="urn:microsoft.com/office/officeart/2005/8/layout/process1"/>
    <dgm:cxn modelId="{46A5C26C-891B-45F6-8BA3-634B39D5FEA5}" type="presOf" srcId="{619A55F7-C905-444A-B034-AC340881729B}" destId="{CD0F12C3-8CF8-4CB8-ACF9-EA29C17288F9}" srcOrd="0" destOrd="0" presId="urn:microsoft.com/office/officeart/2005/8/layout/process1"/>
    <dgm:cxn modelId="{61D9BF4D-ADAF-405E-9185-36CA7B4910B1}" type="presOf" srcId="{A501A1B6-C82B-4B61-B583-0CC402B30BCF}" destId="{E9B3779B-7CE1-4276-8F8C-D7A5BADA6099}" srcOrd="0" destOrd="1" presId="urn:microsoft.com/office/officeart/2005/8/layout/process1"/>
    <dgm:cxn modelId="{6E6D447D-DA85-4E4C-ADF2-65E003DA26C0}" srcId="{2BFB0A6F-17EE-4735-B147-6B7B16FD75C1}" destId="{A501A1B6-C82B-4B61-B583-0CC402B30BCF}" srcOrd="0" destOrd="0" parTransId="{ECDCE8A7-4176-49C0-BCDA-4D10B6450CD5}" sibTransId="{4479BE9A-AF16-472F-8B3B-D2C2EC9B6938}"/>
    <dgm:cxn modelId="{A326E78C-B443-43C7-9E7B-D72B9DA77F91}" srcId="{541D67F8-A47C-431E-9358-6A4C49BDC549}" destId="{9FB2159E-9A54-4740-AAC1-40421F55F300}" srcOrd="0" destOrd="0" parTransId="{E54FD965-E6B0-420C-9166-01F9F8DC9A03}" sibTransId="{B21A8AA3-A01A-4300-BD1C-E02B0D25DFCB}"/>
    <dgm:cxn modelId="{2E421E8D-D8A7-416D-B16B-AD7756F0C91C}" type="presOf" srcId="{541D67F8-A47C-431E-9358-6A4C49BDC549}" destId="{161ED921-110C-442D-8351-4C238D8E2C43}" srcOrd="0" destOrd="0" presId="urn:microsoft.com/office/officeart/2005/8/layout/process1"/>
    <dgm:cxn modelId="{FB9B60A2-552E-4732-B7A9-5A901B30BC2C}" type="presOf" srcId="{B21A8AA3-A01A-4300-BD1C-E02B0D25DFCB}" destId="{2275EA4C-3A34-4ED1-973E-00D8864BEF7A}" srcOrd="0" destOrd="0" presId="urn:microsoft.com/office/officeart/2005/8/layout/process1"/>
    <dgm:cxn modelId="{629E9FCE-5546-4FCD-96A4-D55E53A4BEEF}" type="presOf" srcId="{9FB2159E-9A54-4740-AAC1-40421F55F300}" destId="{EE9C6DE7-E81E-4079-9871-212BE37B630B}" srcOrd="0" destOrd="0" presId="urn:microsoft.com/office/officeart/2005/8/layout/process1"/>
    <dgm:cxn modelId="{F1DF0AD1-4765-4B62-9D11-78A6D9639541}" type="presOf" srcId="{41D360A5-B8E1-4F7D-B3CE-9B7C70E1D1A6}" destId="{E9B3779B-7CE1-4276-8F8C-D7A5BADA6099}" srcOrd="0" destOrd="2" presId="urn:microsoft.com/office/officeart/2005/8/layout/process1"/>
    <dgm:cxn modelId="{BC21BDF0-0D23-4686-A692-EFEFC2F79B0D}" srcId="{B3475460-6284-4C32-B7D5-94677DC7B6B2}" destId="{38E66F0A-FDB9-452C-9FA4-C8E1806D0B01}" srcOrd="0" destOrd="0" parTransId="{153D5793-F6BC-44A0-BECD-454F0A9B12A2}" sibTransId="{532A3999-4A2C-4A6C-B758-C1E198655F3C}"/>
    <dgm:cxn modelId="{A48980F3-6937-41F7-8ECA-81FF3F9A19A0}" srcId="{9FB2159E-9A54-4740-AAC1-40421F55F300}" destId="{EF1604F8-D1A6-474E-B0D2-32511C31EA8D}" srcOrd="0" destOrd="0" parTransId="{C7A647AD-4ADA-4D09-99E3-4D9E05B13C4B}" sibTransId="{7064BCDB-AECA-4B14-A53B-E3113084385B}"/>
    <dgm:cxn modelId="{FD1D21FF-B22A-4EAB-B27D-05F9DB2053C6}" type="presOf" srcId="{2BFB0A6F-17EE-4735-B147-6B7B16FD75C1}" destId="{E9B3779B-7CE1-4276-8F8C-D7A5BADA6099}" srcOrd="0" destOrd="0" presId="urn:microsoft.com/office/officeart/2005/8/layout/process1"/>
    <dgm:cxn modelId="{220AFCAE-ACC9-4336-A0BE-2647F1383CA1}" type="presParOf" srcId="{161ED921-110C-442D-8351-4C238D8E2C43}" destId="{EE9C6DE7-E81E-4079-9871-212BE37B630B}" srcOrd="0" destOrd="0" presId="urn:microsoft.com/office/officeart/2005/8/layout/process1"/>
    <dgm:cxn modelId="{FCA7C2A1-E7F8-4C39-9A53-BBB4E617C28A}" type="presParOf" srcId="{161ED921-110C-442D-8351-4C238D8E2C43}" destId="{2275EA4C-3A34-4ED1-973E-00D8864BEF7A}" srcOrd="1" destOrd="0" presId="urn:microsoft.com/office/officeart/2005/8/layout/process1"/>
    <dgm:cxn modelId="{EABC765E-28B2-4961-B370-B4BD201AA760}" type="presParOf" srcId="{2275EA4C-3A34-4ED1-973E-00D8864BEF7A}" destId="{310025AF-1D1E-4E61-A822-DDE13815CD98}" srcOrd="0" destOrd="0" presId="urn:microsoft.com/office/officeart/2005/8/layout/process1"/>
    <dgm:cxn modelId="{C70F7763-2795-4D63-9D6B-D74A2777CA23}" type="presParOf" srcId="{161ED921-110C-442D-8351-4C238D8E2C43}" destId="{E9B3779B-7CE1-4276-8F8C-D7A5BADA6099}" srcOrd="2" destOrd="0" presId="urn:microsoft.com/office/officeart/2005/8/layout/process1"/>
    <dgm:cxn modelId="{1A6B67FE-6622-4135-A8D7-0A1F5F5F7CCD}" type="presParOf" srcId="{161ED921-110C-442D-8351-4C238D8E2C43}" destId="{CD0F12C3-8CF8-4CB8-ACF9-EA29C17288F9}" srcOrd="3" destOrd="0" presId="urn:microsoft.com/office/officeart/2005/8/layout/process1"/>
    <dgm:cxn modelId="{0A70357E-2528-44F1-9D89-046DD5B21FC6}" type="presParOf" srcId="{CD0F12C3-8CF8-4CB8-ACF9-EA29C17288F9}" destId="{11947887-2965-4727-8B95-8EF65FD914F0}" srcOrd="0" destOrd="0" presId="urn:microsoft.com/office/officeart/2005/8/layout/process1"/>
    <dgm:cxn modelId="{7ED73F89-B3F1-4236-8AE0-53C935FD1241}" type="presParOf" srcId="{161ED921-110C-442D-8351-4C238D8E2C43}" destId="{F4727070-96AE-472B-A811-305BE86C299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173EAD-5670-4034-B199-BF2A0E657A2B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9218E11-1DC0-4192-8C35-7FADA873FA2F}">
      <dgm:prSet/>
      <dgm:spPr/>
      <dgm:t>
        <a:bodyPr/>
        <a:lstStyle/>
        <a:p>
          <a:r>
            <a:rPr lang="en-US" dirty="0"/>
            <a:t>Arbitrage and rebate deadlines must be tracked using calendars or compliance software</a:t>
          </a:r>
        </a:p>
      </dgm:t>
    </dgm:pt>
    <dgm:pt modelId="{07BFB196-6A6B-4231-9013-FD2F7E0C5996}" type="parTrans" cxnId="{4746FB1D-616B-4A1F-960F-CB303D945138}">
      <dgm:prSet/>
      <dgm:spPr/>
      <dgm:t>
        <a:bodyPr/>
        <a:lstStyle/>
        <a:p>
          <a:endParaRPr lang="en-US"/>
        </a:p>
      </dgm:t>
    </dgm:pt>
    <dgm:pt modelId="{D3628FBB-5F49-4366-AE9F-7F848E4BF3DB}" type="sibTrans" cxnId="{4746FB1D-616B-4A1F-960F-CB303D945138}">
      <dgm:prSet/>
      <dgm:spPr/>
      <dgm:t>
        <a:bodyPr/>
        <a:lstStyle/>
        <a:p>
          <a:endParaRPr lang="en-US"/>
        </a:p>
      </dgm:t>
    </dgm:pt>
    <dgm:pt modelId="{4F846C3E-1F13-47FA-AF08-EF0C1BCD58D5}">
      <dgm:prSet/>
      <dgm:spPr/>
      <dgm:t>
        <a:bodyPr/>
        <a:lstStyle/>
        <a:p>
          <a:r>
            <a:rPr lang="en-US" dirty="0"/>
            <a:t>Missing a rebate payment can result in penalties and increased audit risk</a:t>
          </a:r>
        </a:p>
      </dgm:t>
    </dgm:pt>
    <dgm:pt modelId="{A5AB0C6E-043B-40EC-82FC-5F8DA7E6BEA0}" type="parTrans" cxnId="{048D9FBB-7C1D-4D9A-97B4-4A5AE98A1E40}">
      <dgm:prSet/>
      <dgm:spPr/>
      <dgm:t>
        <a:bodyPr/>
        <a:lstStyle/>
        <a:p>
          <a:endParaRPr lang="en-US"/>
        </a:p>
      </dgm:t>
    </dgm:pt>
    <dgm:pt modelId="{F2C6C318-CBF4-43DE-A70A-8A6902A8E681}" type="sibTrans" cxnId="{048D9FBB-7C1D-4D9A-97B4-4A5AE98A1E40}">
      <dgm:prSet/>
      <dgm:spPr/>
      <dgm:t>
        <a:bodyPr/>
        <a:lstStyle/>
        <a:p>
          <a:endParaRPr lang="en-US"/>
        </a:p>
      </dgm:t>
    </dgm:pt>
    <dgm:pt modelId="{9D2CE770-881E-41AE-B12A-D230BEBA840A}">
      <dgm:prSet/>
      <dgm:spPr/>
      <dgm:t>
        <a:bodyPr/>
        <a:lstStyle/>
        <a:p>
          <a:r>
            <a:rPr lang="en-US" dirty="0"/>
            <a:t>Staff involved in bond administration should receive regular training on compliance requirements</a:t>
          </a:r>
        </a:p>
      </dgm:t>
    </dgm:pt>
    <dgm:pt modelId="{C17343B0-5446-4FBB-BCE6-24791430FC2C}" type="parTrans" cxnId="{90FEE772-3764-44DF-98CE-21655FA7CF85}">
      <dgm:prSet/>
      <dgm:spPr/>
      <dgm:t>
        <a:bodyPr/>
        <a:lstStyle/>
        <a:p>
          <a:endParaRPr lang="en-US"/>
        </a:p>
      </dgm:t>
    </dgm:pt>
    <dgm:pt modelId="{945CC1AD-BB36-418E-AD24-AE0EBA856021}" type="sibTrans" cxnId="{90FEE772-3764-44DF-98CE-21655FA7CF85}">
      <dgm:prSet/>
      <dgm:spPr/>
      <dgm:t>
        <a:bodyPr/>
        <a:lstStyle/>
        <a:p>
          <a:endParaRPr lang="en-US"/>
        </a:p>
      </dgm:t>
    </dgm:pt>
    <dgm:pt modelId="{C7FB52A7-D139-49A7-9D61-85C437997BBE}">
      <dgm:prSet/>
      <dgm:spPr/>
      <dgm:t>
        <a:bodyPr/>
        <a:lstStyle/>
        <a:p>
          <a:r>
            <a:rPr lang="en-US" dirty="0"/>
            <a:t>This ensures that everyone understands their role in maintaining tax-exempt status</a:t>
          </a:r>
        </a:p>
      </dgm:t>
    </dgm:pt>
    <dgm:pt modelId="{5172A22F-12F4-45F0-B7F5-2122FFAEB782}" type="parTrans" cxnId="{98E8BA57-419E-4EE5-9A8E-CBED8E89B14C}">
      <dgm:prSet/>
      <dgm:spPr/>
      <dgm:t>
        <a:bodyPr/>
        <a:lstStyle/>
        <a:p>
          <a:endParaRPr lang="en-US"/>
        </a:p>
      </dgm:t>
    </dgm:pt>
    <dgm:pt modelId="{0EA573C0-FD15-4999-8B1C-04B53CB9EF22}" type="sibTrans" cxnId="{98E8BA57-419E-4EE5-9A8E-CBED8E89B14C}">
      <dgm:prSet/>
      <dgm:spPr/>
      <dgm:t>
        <a:bodyPr/>
        <a:lstStyle/>
        <a:p>
          <a:endParaRPr lang="en-US"/>
        </a:p>
      </dgm:t>
    </dgm:pt>
    <dgm:pt modelId="{1A3B011C-F454-4132-9744-D54173680A5E}">
      <dgm:prSet/>
      <dgm:spPr/>
      <dgm:t>
        <a:bodyPr/>
        <a:lstStyle/>
        <a:p>
          <a:r>
            <a:rPr lang="en-US" dirty="0"/>
            <a:t>All records related to the bond issue should be stored in a secure and accessible format</a:t>
          </a:r>
        </a:p>
      </dgm:t>
    </dgm:pt>
    <dgm:pt modelId="{1F5FEC48-A1EF-4786-A1EA-329F142EFD2D}" type="parTrans" cxnId="{FC9624DE-8A23-46C7-9CB7-D4C29B333D0D}">
      <dgm:prSet/>
      <dgm:spPr/>
      <dgm:t>
        <a:bodyPr/>
        <a:lstStyle/>
        <a:p>
          <a:endParaRPr lang="en-US"/>
        </a:p>
      </dgm:t>
    </dgm:pt>
    <dgm:pt modelId="{DE3BD41A-B7BC-42E4-A01C-D0D9A75FB38B}" type="sibTrans" cxnId="{FC9624DE-8A23-46C7-9CB7-D4C29B333D0D}">
      <dgm:prSet/>
      <dgm:spPr/>
      <dgm:t>
        <a:bodyPr/>
        <a:lstStyle/>
        <a:p>
          <a:endParaRPr lang="en-US"/>
        </a:p>
      </dgm:t>
    </dgm:pt>
    <dgm:pt modelId="{E62B9511-93F4-4B23-8C66-5D7C68D90C8C}">
      <dgm:prSet/>
      <dgm:spPr/>
      <dgm:t>
        <a:bodyPr/>
        <a:lstStyle/>
        <a:p>
          <a:r>
            <a:rPr lang="en-US" dirty="0"/>
            <a:t>Good recordkeeping is essential for demonstrating compliance during an audit</a:t>
          </a:r>
        </a:p>
      </dgm:t>
    </dgm:pt>
    <dgm:pt modelId="{399F06E2-EF21-4A70-A646-764B35193E0A}" type="parTrans" cxnId="{72F1ECAA-779F-4DD2-9910-6985855EEBFF}">
      <dgm:prSet/>
      <dgm:spPr/>
      <dgm:t>
        <a:bodyPr/>
        <a:lstStyle/>
        <a:p>
          <a:endParaRPr lang="en-US"/>
        </a:p>
      </dgm:t>
    </dgm:pt>
    <dgm:pt modelId="{88795DA8-104F-4F21-B76C-3257B852587B}" type="sibTrans" cxnId="{72F1ECAA-779F-4DD2-9910-6985855EEBFF}">
      <dgm:prSet/>
      <dgm:spPr/>
      <dgm:t>
        <a:bodyPr/>
        <a:lstStyle/>
        <a:p>
          <a:endParaRPr lang="en-US"/>
        </a:p>
      </dgm:t>
    </dgm:pt>
    <dgm:pt modelId="{3CEFBB12-DD27-416C-9337-50DC02CB1D5B}" type="pres">
      <dgm:prSet presAssocID="{16173EAD-5670-4034-B199-BF2A0E657A2B}" presName="Name0" presStyleCnt="0">
        <dgm:presLayoutVars>
          <dgm:dir/>
          <dgm:animLvl val="lvl"/>
          <dgm:resizeHandles val="exact"/>
        </dgm:presLayoutVars>
      </dgm:prSet>
      <dgm:spPr/>
    </dgm:pt>
    <dgm:pt modelId="{98877E03-BFBB-42B9-AAE9-C616B09EC4F0}" type="pres">
      <dgm:prSet presAssocID="{29218E11-1DC0-4192-8C35-7FADA873FA2F}" presName="linNode" presStyleCnt="0"/>
      <dgm:spPr/>
    </dgm:pt>
    <dgm:pt modelId="{CD420764-9BF9-49F5-9E95-2C6DD98652E8}" type="pres">
      <dgm:prSet presAssocID="{29218E11-1DC0-4192-8C35-7FADA873FA2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D6F7189-0590-4C51-AFDB-114A412B115F}" type="pres">
      <dgm:prSet presAssocID="{29218E11-1DC0-4192-8C35-7FADA873FA2F}" presName="descendantText" presStyleLbl="alignAccFollowNode1" presStyleIdx="0" presStyleCnt="3">
        <dgm:presLayoutVars>
          <dgm:bulletEnabled val="1"/>
        </dgm:presLayoutVars>
      </dgm:prSet>
      <dgm:spPr/>
    </dgm:pt>
    <dgm:pt modelId="{AFA97D89-432B-4F26-B074-127A45C58279}" type="pres">
      <dgm:prSet presAssocID="{D3628FBB-5F49-4366-AE9F-7F848E4BF3DB}" presName="sp" presStyleCnt="0"/>
      <dgm:spPr/>
    </dgm:pt>
    <dgm:pt modelId="{EAC61B6D-5D79-427F-8B21-DAB8E5660F8C}" type="pres">
      <dgm:prSet presAssocID="{9D2CE770-881E-41AE-B12A-D230BEBA840A}" presName="linNode" presStyleCnt="0"/>
      <dgm:spPr/>
    </dgm:pt>
    <dgm:pt modelId="{BF505D5F-87EB-4F69-86F7-1502537254CC}" type="pres">
      <dgm:prSet presAssocID="{9D2CE770-881E-41AE-B12A-D230BEBA840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CC27392-9274-4E24-B953-28C83563725D}" type="pres">
      <dgm:prSet presAssocID="{9D2CE770-881E-41AE-B12A-D230BEBA840A}" presName="descendantText" presStyleLbl="alignAccFollowNode1" presStyleIdx="1" presStyleCnt="3">
        <dgm:presLayoutVars>
          <dgm:bulletEnabled val="1"/>
        </dgm:presLayoutVars>
      </dgm:prSet>
      <dgm:spPr/>
    </dgm:pt>
    <dgm:pt modelId="{07B053BE-5692-4D87-A79C-BACAABC5BE6D}" type="pres">
      <dgm:prSet presAssocID="{945CC1AD-BB36-418E-AD24-AE0EBA856021}" presName="sp" presStyleCnt="0"/>
      <dgm:spPr/>
    </dgm:pt>
    <dgm:pt modelId="{1F5691F2-A58A-4FC5-99F2-BF10E67B4824}" type="pres">
      <dgm:prSet presAssocID="{1A3B011C-F454-4132-9744-D54173680A5E}" presName="linNode" presStyleCnt="0"/>
      <dgm:spPr/>
    </dgm:pt>
    <dgm:pt modelId="{D0475993-7945-4E1D-A233-D5B71B7998BC}" type="pres">
      <dgm:prSet presAssocID="{1A3B011C-F454-4132-9744-D54173680A5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D2B1C7A-BB2A-42BF-B507-28AE73444222}" type="pres">
      <dgm:prSet presAssocID="{1A3B011C-F454-4132-9744-D54173680A5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96D7D18-9FBE-45ED-967B-59600BDED4D4}" type="presOf" srcId="{16173EAD-5670-4034-B199-BF2A0E657A2B}" destId="{3CEFBB12-DD27-416C-9337-50DC02CB1D5B}" srcOrd="0" destOrd="0" presId="urn:microsoft.com/office/officeart/2005/8/layout/vList5"/>
    <dgm:cxn modelId="{4746FB1D-616B-4A1F-960F-CB303D945138}" srcId="{16173EAD-5670-4034-B199-BF2A0E657A2B}" destId="{29218E11-1DC0-4192-8C35-7FADA873FA2F}" srcOrd="0" destOrd="0" parTransId="{07BFB196-6A6B-4231-9013-FD2F7E0C5996}" sibTransId="{D3628FBB-5F49-4366-AE9F-7F848E4BF3DB}"/>
    <dgm:cxn modelId="{6611F63D-7653-4B1A-B0D2-5DF72A63EE88}" type="presOf" srcId="{9D2CE770-881E-41AE-B12A-D230BEBA840A}" destId="{BF505D5F-87EB-4F69-86F7-1502537254CC}" srcOrd="0" destOrd="0" presId="urn:microsoft.com/office/officeart/2005/8/layout/vList5"/>
    <dgm:cxn modelId="{BB350960-A9D8-4DE9-8711-C0520ABD1185}" type="presOf" srcId="{4F846C3E-1F13-47FA-AF08-EF0C1BCD58D5}" destId="{BD6F7189-0590-4C51-AFDB-114A412B115F}" srcOrd="0" destOrd="0" presId="urn:microsoft.com/office/officeart/2005/8/layout/vList5"/>
    <dgm:cxn modelId="{70715E67-A066-4EA9-A785-FBD012262FF3}" type="presOf" srcId="{1A3B011C-F454-4132-9744-D54173680A5E}" destId="{D0475993-7945-4E1D-A233-D5B71B7998BC}" srcOrd="0" destOrd="0" presId="urn:microsoft.com/office/officeart/2005/8/layout/vList5"/>
    <dgm:cxn modelId="{90FEE772-3764-44DF-98CE-21655FA7CF85}" srcId="{16173EAD-5670-4034-B199-BF2A0E657A2B}" destId="{9D2CE770-881E-41AE-B12A-D230BEBA840A}" srcOrd="1" destOrd="0" parTransId="{C17343B0-5446-4FBB-BCE6-24791430FC2C}" sibTransId="{945CC1AD-BB36-418E-AD24-AE0EBA856021}"/>
    <dgm:cxn modelId="{98E8BA57-419E-4EE5-9A8E-CBED8E89B14C}" srcId="{9D2CE770-881E-41AE-B12A-D230BEBA840A}" destId="{C7FB52A7-D139-49A7-9D61-85C437997BBE}" srcOrd="0" destOrd="0" parTransId="{5172A22F-12F4-45F0-B7F5-2122FFAEB782}" sibTransId="{0EA573C0-FD15-4999-8B1C-04B53CB9EF22}"/>
    <dgm:cxn modelId="{72F1ECAA-779F-4DD2-9910-6985855EEBFF}" srcId="{1A3B011C-F454-4132-9744-D54173680A5E}" destId="{E62B9511-93F4-4B23-8C66-5D7C68D90C8C}" srcOrd="0" destOrd="0" parTransId="{399F06E2-EF21-4A70-A646-764B35193E0A}" sibTransId="{88795DA8-104F-4F21-B76C-3257B852587B}"/>
    <dgm:cxn modelId="{DD5125AE-5A1C-40D3-BF20-6BAC6050D5CD}" type="presOf" srcId="{C7FB52A7-D139-49A7-9D61-85C437997BBE}" destId="{0CC27392-9274-4E24-B953-28C83563725D}" srcOrd="0" destOrd="0" presId="urn:microsoft.com/office/officeart/2005/8/layout/vList5"/>
    <dgm:cxn modelId="{048D9FBB-7C1D-4D9A-97B4-4A5AE98A1E40}" srcId="{29218E11-1DC0-4192-8C35-7FADA873FA2F}" destId="{4F846C3E-1F13-47FA-AF08-EF0C1BCD58D5}" srcOrd="0" destOrd="0" parTransId="{A5AB0C6E-043B-40EC-82FC-5F8DA7E6BEA0}" sibTransId="{F2C6C318-CBF4-43DE-A70A-8A6902A8E681}"/>
    <dgm:cxn modelId="{FC9624DE-8A23-46C7-9CB7-D4C29B333D0D}" srcId="{16173EAD-5670-4034-B199-BF2A0E657A2B}" destId="{1A3B011C-F454-4132-9744-D54173680A5E}" srcOrd="2" destOrd="0" parTransId="{1F5FEC48-A1EF-4786-A1EA-329F142EFD2D}" sibTransId="{DE3BD41A-B7BC-42E4-A01C-D0D9A75FB38B}"/>
    <dgm:cxn modelId="{D1FF96E9-D343-4350-97BE-115526616723}" type="presOf" srcId="{E62B9511-93F4-4B23-8C66-5D7C68D90C8C}" destId="{1D2B1C7A-BB2A-42BF-B507-28AE73444222}" srcOrd="0" destOrd="0" presId="urn:microsoft.com/office/officeart/2005/8/layout/vList5"/>
    <dgm:cxn modelId="{79DF64FF-DB0C-489B-A356-7423E4E5DEDB}" type="presOf" srcId="{29218E11-1DC0-4192-8C35-7FADA873FA2F}" destId="{CD420764-9BF9-49F5-9E95-2C6DD98652E8}" srcOrd="0" destOrd="0" presId="urn:microsoft.com/office/officeart/2005/8/layout/vList5"/>
    <dgm:cxn modelId="{AECEEB08-048D-4826-9E43-71DE18F7C2E8}" type="presParOf" srcId="{3CEFBB12-DD27-416C-9337-50DC02CB1D5B}" destId="{98877E03-BFBB-42B9-AAE9-C616B09EC4F0}" srcOrd="0" destOrd="0" presId="urn:microsoft.com/office/officeart/2005/8/layout/vList5"/>
    <dgm:cxn modelId="{3F3433CA-AFCE-4870-992C-DA0F9F587D63}" type="presParOf" srcId="{98877E03-BFBB-42B9-AAE9-C616B09EC4F0}" destId="{CD420764-9BF9-49F5-9E95-2C6DD98652E8}" srcOrd="0" destOrd="0" presId="urn:microsoft.com/office/officeart/2005/8/layout/vList5"/>
    <dgm:cxn modelId="{F6046680-3E9E-43C3-975C-44C83FADB965}" type="presParOf" srcId="{98877E03-BFBB-42B9-AAE9-C616B09EC4F0}" destId="{BD6F7189-0590-4C51-AFDB-114A412B115F}" srcOrd="1" destOrd="0" presId="urn:microsoft.com/office/officeart/2005/8/layout/vList5"/>
    <dgm:cxn modelId="{E545A655-C200-49FC-A1BE-AD881ECC0AB7}" type="presParOf" srcId="{3CEFBB12-DD27-416C-9337-50DC02CB1D5B}" destId="{AFA97D89-432B-4F26-B074-127A45C58279}" srcOrd="1" destOrd="0" presId="urn:microsoft.com/office/officeart/2005/8/layout/vList5"/>
    <dgm:cxn modelId="{7A1510A4-C5C8-4C75-8BD6-AC5089056E7A}" type="presParOf" srcId="{3CEFBB12-DD27-416C-9337-50DC02CB1D5B}" destId="{EAC61B6D-5D79-427F-8B21-DAB8E5660F8C}" srcOrd="2" destOrd="0" presId="urn:microsoft.com/office/officeart/2005/8/layout/vList5"/>
    <dgm:cxn modelId="{C74AC121-C857-473F-89B7-A2E38110045F}" type="presParOf" srcId="{EAC61B6D-5D79-427F-8B21-DAB8E5660F8C}" destId="{BF505D5F-87EB-4F69-86F7-1502537254CC}" srcOrd="0" destOrd="0" presId="urn:microsoft.com/office/officeart/2005/8/layout/vList5"/>
    <dgm:cxn modelId="{FBED0F5A-E838-4F2E-B38D-11C2B759D48E}" type="presParOf" srcId="{EAC61B6D-5D79-427F-8B21-DAB8E5660F8C}" destId="{0CC27392-9274-4E24-B953-28C83563725D}" srcOrd="1" destOrd="0" presId="urn:microsoft.com/office/officeart/2005/8/layout/vList5"/>
    <dgm:cxn modelId="{7AB1E8D6-A73A-4263-BD16-9DFD5B5CCC6C}" type="presParOf" srcId="{3CEFBB12-DD27-416C-9337-50DC02CB1D5B}" destId="{07B053BE-5692-4D87-A79C-BACAABC5BE6D}" srcOrd="3" destOrd="0" presId="urn:microsoft.com/office/officeart/2005/8/layout/vList5"/>
    <dgm:cxn modelId="{8787D94E-1CFB-4543-BE3B-74FED6A368F8}" type="presParOf" srcId="{3CEFBB12-DD27-416C-9337-50DC02CB1D5B}" destId="{1F5691F2-A58A-4FC5-99F2-BF10E67B4824}" srcOrd="4" destOrd="0" presId="urn:microsoft.com/office/officeart/2005/8/layout/vList5"/>
    <dgm:cxn modelId="{2CC306B5-8AFD-4995-9DDB-7CC2758AB2D1}" type="presParOf" srcId="{1F5691F2-A58A-4FC5-99F2-BF10E67B4824}" destId="{D0475993-7945-4E1D-A233-D5B71B7998BC}" srcOrd="0" destOrd="0" presId="urn:microsoft.com/office/officeart/2005/8/layout/vList5"/>
    <dgm:cxn modelId="{96BA0F51-0C8A-4714-AC23-CF62CCABFE8E}" type="presParOf" srcId="{1F5691F2-A58A-4FC5-99F2-BF10E67B4824}" destId="{1D2B1C7A-BB2A-42BF-B507-28AE734442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BE5F42-B51F-4011-B6A4-FE30382E5DB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76DDD59-C333-41CC-8824-FB6C1206C5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Issuers should designate a </a:t>
          </a:r>
          <a:r>
            <a:rPr lang="en-US" b="1" dirty="0"/>
            <a:t>disclosure officer </a:t>
          </a:r>
          <a:r>
            <a:rPr lang="en-US" dirty="0"/>
            <a:t>responsible for managing post-issuance compliance and serving as the point of contact during an audit</a:t>
          </a:r>
        </a:p>
      </dgm:t>
    </dgm:pt>
    <dgm:pt modelId="{3F74862E-606B-42EA-B39F-EF3DECE5937E}" type="parTrans" cxnId="{6485CDF7-93D7-4AFA-AFDF-19B7D6D277B0}">
      <dgm:prSet/>
      <dgm:spPr/>
      <dgm:t>
        <a:bodyPr/>
        <a:lstStyle/>
        <a:p>
          <a:endParaRPr lang="en-US"/>
        </a:p>
      </dgm:t>
    </dgm:pt>
    <dgm:pt modelId="{7E462BAB-3AC0-4027-A8F3-123492450AE0}" type="sibTrans" cxnId="{6485CDF7-93D7-4AFA-AFDF-19B7D6D277B0}">
      <dgm:prSet/>
      <dgm:spPr/>
      <dgm:t>
        <a:bodyPr/>
        <a:lstStyle/>
        <a:p>
          <a:endParaRPr lang="en-US"/>
        </a:p>
      </dgm:t>
    </dgm:pt>
    <dgm:pt modelId="{CA1FF790-78BC-4BEE-979D-0D02F3DF39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This is typically the chief fiscal officer, who should be familiar with the bond documents and compliance procedures</a:t>
          </a:r>
        </a:p>
      </dgm:t>
    </dgm:pt>
    <dgm:pt modelId="{0B46AB6A-3D8A-465F-917D-5E3D06B6A3BE}" type="parTrans" cxnId="{AD566B28-E70B-49D1-8368-C9764A23D443}">
      <dgm:prSet/>
      <dgm:spPr/>
      <dgm:t>
        <a:bodyPr/>
        <a:lstStyle/>
        <a:p>
          <a:endParaRPr lang="en-US"/>
        </a:p>
      </dgm:t>
    </dgm:pt>
    <dgm:pt modelId="{705E7F8B-3B69-4EA8-A66A-665E4D84FC4A}" type="sibTrans" cxnId="{AD566B28-E70B-49D1-8368-C9764A23D443}">
      <dgm:prSet/>
      <dgm:spPr/>
      <dgm:t>
        <a:bodyPr/>
        <a:lstStyle/>
        <a:p>
          <a:endParaRPr lang="en-US"/>
        </a:p>
      </dgm:t>
    </dgm:pt>
    <dgm:pt modelId="{E588ED7C-BE4D-465E-BF28-F5856509E8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complete bond file should be maintained for each issue, including the official statement, closing documents, use-of-proceeds tracking, and rebate calculation</a:t>
          </a:r>
        </a:p>
      </dgm:t>
    </dgm:pt>
    <dgm:pt modelId="{85DB1F5E-B705-489F-BEBD-05F7FD5063A5}" type="parTrans" cxnId="{C74CC7A4-DADC-41C0-8E99-601F10E84E2E}">
      <dgm:prSet/>
      <dgm:spPr/>
      <dgm:t>
        <a:bodyPr/>
        <a:lstStyle/>
        <a:p>
          <a:endParaRPr lang="en-US"/>
        </a:p>
      </dgm:t>
    </dgm:pt>
    <dgm:pt modelId="{102E5D96-C5DB-4133-A1D7-9C3191C41530}" type="sibTrans" cxnId="{C74CC7A4-DADC-41C0-8E99-601F10E84E2E}">
      <dgm:prSet/>
      <dgm:spPr/>
      <dgm:t>
        <a:bodyPr/>
        <a:lstStyle/>
        <a:p>
          <a:endParaRPr lang="en-US"/>
        </a:p>
      </dgm:t>
    </dgm:pt>
    <dgm:pt modelId="{B9122FB6-833E-463C-8064-BCF901680D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This file should be organized and easily accessible in case of an audit; continuity in data for changes in accounting and procurement systems </a:t>
          </a:r>
          <a:r>
            <a:rPr lang="en-US" sz="1600" b="1" u="sng" dirty="0"/>
            <a:t>must be</a:t>
          </a:r>
          <a:r>
            <a:rPr lang="en-US" sz="1600" dirty="0"/>
            <a:t> provided for</a:t>
          </a:r>
        </a:p>
      </dgm:t>
    </dgm:pt>
    <dgm:pt modelId="{A6189078-6AA1-4401-9913-585C060EA1FA}" type="parTrans" cxnId="{0E28121D-2905-4F72-B5DB-8E097A259C7B}">
      <dgm:prSet/>
      <dgm:spPr/>
      <dgm:t>
        <a:bodyPr/>
        <a:lstStyle/>
        <a:p>
          <a:endParaRPr lang="en-US"/>
        </a:p>
      </dgm:t>
    </dgm:pt>
    <dgm:pt modelId="{B85F250A-D546-4EF5-9DCE-4EF0A27DD1D5}" type="sibTrans" cxnId="{0E28121D-2905-4F72-B5DB-8E097A259C7B}">
      <dgm:prSet/>
      <dgm:spPr/>
      <dgm:t>
        <a:bodyPr/>
        <a:lstStyle/>
        <a:p>
          <a:endParaRPr lang="en-US"/>
        </a:p>
      </dgm:t>
    </dgm:pt>
    <dgm:pt modelId="{BEF0BAA2-E7D1-4F24-8A79-2CF351F8DE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Issuers will typically give power of attorney to bond counsel using IRS Form 2848 to authorize legal representation during the audit process</a:t>
          </a:r>
        </a:p>
      </dgm:t>
    </dgm:pt>
    <dgm:pt modelId="{0418BF69-49BC-4A72-B7B7-787362A1B387}" type="parTrans" cxnId="{86791300-CB51-4EDB-842E-3AA1694ABF82}">
      <dgm:prSet/>
      <dgm:spPr/>
      <dgm:t>
        <a:bodyPr/>
        <a:lstStyle/>
        <a:p>
          <a:endParaRPr lang="en-US"/>
        </a:p>
      </dgm:t>
    </dgm:pt>
    <dgm:pt modelId="{DA47B47E-6794-42F6-9F30-8A31DA4C1024}" type="sibTrans" cxnId="{86791300-CB51-4EDB-842E-3AA1694ABF82}">
      <dgm:prSet/>
      <dgm:spPr/>
      <dgm:t>
        <a:bodyPr/>
        <a:lstStyle/>
        <a:p>
          <a:endParaRPr lang="en-US"/>
        </a:p>
      </dgm:t>
    </dgm:pt>
    <dgm:pt modelId="{0664D4BE-084E-4A8E-9E82-14E8B91BC3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Ensures accurate interpretation and defense of technical requirements</a:t>
          </a:r>
        </a:p>
      </dgm:t>
    </dgm:pt>
    <dgm:pt modelId="{1330F493-9F1B-4703-B4AE-B7ED8E40000A}" type="parTrans" cxnId="{0DCA04C8-DD23-4B34-A226-EA5CEDA67A46}">
      <dgm:prSet/>
      <dgm:spPr/>
      <dgm:t>
        <a:bodyPr/>
        <a:lstStyle/>
        <a:p>
          <a:endParaRPr lang="en-US"/>
        </a:p>
      </dgm:t>
    </dgm:pt>
    <dgm:pt modelId="{F264A554-3702-46B3-94FD-7BC82DFB2F8F}" type="sibTrans" cxnId="{0DCA04C8-DD23-4B34-A226-EA5CEDA67A46}">
      <dgm:prSet/>
      <dgm:spPr/>
      <dgm:t>
        <a:bodyPr/>
        <a:lstStyle/>
        <a:p>
          <a:endParaRPr lang="en-US"/>
        </a:p>
      </dgm:t>
    </dgm:pt>
    <dgm:pt modelId="{D8516A61-FD37-4304-BAF6-C70C7C75B9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potential compliance issues are identified, issuers should consult bond counsel immediately</a:t>
          </a:r>
        </a:p>
      </dgm:t>
    </dgm:pt>
    <dgm:pt modelId="{D91C5EBB-1DFD-4605-8E48-D4EEFF80CEC1}" type="parTrans" cxnId="{708765F3-AA97-48E6-86EF-88A2D29618A1}">
      <dgm:prSet/>
      <dgm:spPr/>
      <dgm:t>
        <a:bodyPr/>
        <a:lstStyle/>
        <a:p>
          <a:endParaRPr lang="en-US"/>
        </a:p>
      </dgm:t>
    </dgm:pt>
    <dgm:pt modelId="{D294F33C-ED8A-45C2-8511-730BA1CF294D}" type="sibTrans" cxnId="{708765F3-AA97-48E6-86EF-88A2D29618A1}">
      <dgm:prSet/>
      <dgm:spPr/>
      <dgm:t>
        <a:bodyPr/>
        <a:lstStyle/>
        <a:p>
          <a:endParaRPr lang="en-US"/>
        </a:p>
      </dgm:t>
    </dgm:pt>
    <dgm:pt modelId="{114693EF-EEAB-4CCB-9710-9A55EF6171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Early intervention can help resolve issues before they escalate</a:t>
          </a:r>
        </a:p>
      </dgm:t>
    </dgm:pt>
    <dgm:pt modelId="{A724AB20-BC6F-4CEC-8E75-9C5D75EE4E05}" type="parTrans" cxnId="{C72C13F9-6720-48DD-BF88-A94841867E93}">
      <dgm:prSet/>
      <dgm:spPr/>
      <dgm:t>
        <a:bodyPr/>
        <a:lstStyle/>
        <a:p>
          <a:endParaRPr lang="en-US"/>
        </a:p>
      </dgm:t>
    </dgm:pt>
    <dgm:pt modelId="{96E5AFB2-974C-422C-8644-6192107BFD2E}" type="sibTrans" cxnId="{C72C13F9-6720-48DD-BF88-A94841867E93}">
      <dgm:prSet/>
      <dgm:spPr/>
      <dgm:t>
        <a:bodyPr/>
        <a:lstStyle/>
        <a:p>
          <a:endParaRPr lang="en-US"/>
        </a:p>
      </dgm:t>
    </dgm:pt>
    <dgm:pt modelId="{2DF75017-C4A2-4ADF-A708-E5527EC846BD}" type="pres">
      <dgm:prSet presAssocID="{96BE5F42-B51F-4011-B6A4-FE30382E5DBB}" presName="root" presStyleCnt="0">
        <dgm:presLayoutVars>
          <dgm:dir/>
          <dgm:resizeHandles val="exact"/>
        </dgm:presLayoutVars>
      </dgm:prSet>
      <dgm:spPr/>
    </dgm:pt>
    <dgm:pt modelId="{88A30304-C278-4564-BCC2-9FC2F99C6DD1}" type="pres">
      <dgm:prSet presAssocID="{E76DDD59-C333-41CC-8824-FB6C1206C510}" presName="compNode" presStyleCnt="0"/>
      <dgm:spPr/>
    </dgm:pt>
    <dgm:pt modelId="{8513EBFB-1EA6-429D-B17E-D061A393932E}" type="pres">
      <dgm:prSet presAssocID="{E76DDD59-C333-41CC-8824-FB6C1206C510}" presName="bgRect" presStyleLbl="bgShp" presStyleIdx="0" presStyleCnt="4" custLinFactNeighborX="-10104" custLinFactNeighborY="971"/>
      <dgm:spPr/>
    </dgm:pt>
    <dgm:pt modelId="{5B25B800-FEB7-4FAD-9184-7CEB7AAA1FBF}" type="pres">
      <dgm:prSet presAssocID="{E76DDD59-C333-41CC-8824-FB6C1206C51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97AB305F-5B9E-4DF1-9423-108317EB9C67}" type="pres">
      <dgm:prSet presAssocID="{E76DDD59-C333-41CC-8824-FB6C1206C510}" presName="spaceRect" presStyleCnt="0"/>
      <dgm:spPr/>
    </dgm:pt>
    <dgm:pt modelId="{1511029A-E32C-4C3C-9D02-189DA7621C7D}" type="pres">
      <dgm:prSet presAssocID="{E76DDD59-C333-41CC-8824-FB6C1206C510}" presName="parTx" presStyleLbl="revTx" presStyleIdx="0" presStyleCnt="8">
        <dgm:presLayoutVars>
          <dgm:chMax val="0"/>
          <dgm:chPref val="0"/>
        </dgm:presLayoutVars>
      </dgm:prSet>
      <dgm:spPr/>
    </dgm:pt>
    <dgm:pt modelId="{CF995F1C-3269-4FFA-B24D-DABE38E979B7}" type="pres">
      <dgm:prSet presAssocID="{E76DDD59-C333-41CC-8824-FB6C1206C510}" presName="desTx" presStyleLbl="revTx" presStyleIdx="1" presStyleCnt="8">
        <dgm:presLayoutVars/>
      </dgm:prSet>
      <dgm:spPr/>
    </dgm:pt>
    <dgm:pt modelId="{9A0F1496-32E8-4230-870E-6086C6FBD75A}" type="pres">
      <dgm:prSet presAssocID="{7E462BAB-3AC0-4027-A8F3-123492450AE0}" presName="sibTrans" presStyleCnt="0"/>
      <dgm:spPr/>
    </dgm:pt>
    <dgm:pt modelId="{11B05E76-6B08-44B3-ACD4-0881974F3615}" type="pres">
      <dgm:prSet presAssocID="{E588ED7C-BE4D-465E-BF28-F5856509E88A}" presName="compNode" presStyleCnt="0"/>
      <dgm:spPr/>
    </dgm:pt>
    <dgm:pt modelId="{38B610AD-E089-4BE5-B6D4-7E7BC434F892}" type="pres">
      <dgm:prSet presAssocID="{E588ED7C-BE4D-465E-BF28-F5856509E88A}" presName="bgRect" presStyleLbl="bgShp" presStyleIdx="1" presStyleCnt="4"/>
      <dgm:spPr/>
    </dgm:pt>
    <dgm:pt modelId="{12D50637-8B9C-4F90-81C0-1413E302B28C}" type="pres">
      <dgm:prSet presAssocID="{E588ED7C-BE4D-465E-BF28-F5856509E88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1CC0BA4C-BCBF-4AC6-AABC-FC9C552F8EA8}" type="pres">
      <dgm:prSet presAssocID="{E588ED7C-BE4D-465E-BF28-F5856509E88A}" presName="spaceRect" presStyleCnt="0"/>
      <dgm:spPr/>
    </dgm:pt>
    <dgm:pt modelId="{3E278BD4-7F77-484C-A7EA-72A94D03E8DE}" type="pres">
      <dgm:prSet presAssocID="{E588ED7C-BE4D-465E-BF28-F5856509E88A}" presName="parTx" presStyleLbl="revTx" presStyleIdx="2" presStyleCnt="8">
        <dgm:presLayoutVars>
          <dgm:chMax val="0"/>
          <dgm:chPref val="0"/>
        </dgm:presLayoutVars>
      </dgm:prSet>
      <dgm:spPr/>
    </dgm:pt>
    <dgm:pt modelId="{1E1F5FC0-B944-4C88-A19D-C742901B32FC}" type="pres">
      <dgm:prSet presAssocID="{E588ED7C-BE4D-465E-BF28-F5856509E88A}" presName="desTx" presStyleLbl="revTx" presStyleIdx="3" presStyleCnt="8">
        <dgm:presLayoutVars/>
      </dgm:prSet>
      <dgm:spPr/>
    </dgm:pt>
    <dgm:pt modelId="{0595BF50-9FE5-424D-9B1A-31A009AB501D}" type="pres">
      <dgm:prSet presAssocID="{102E5D96-C5DB-4133-A1D7-9C3191C41530}" presName="sibTrans" presStyleCnt="0"/>
      <dgm:spPr/>
    </dgm:pt>
    <dgm:pt modelId="{5FF8B8D0-84CE-4EA7-A49E-AF921C53C709}" type="pres">
      <dgm:prSet presAssocID="{BEF0BAA2-E7D1-4F24-8A79-2CF351F8DE01}" presName="compNode" presStyleCnt="0"/>
      <dgm:spPr/>
    </dgm:pt>
    <dgm:pt modelId="{2FC8DAB8-B460-443E-8BB1-ABF4AB0703EC}" type="pres">
      <dgm:prSet presAssocID="{BEF0BAA2-E7D1-4F24-8A79-2CF351F8DE01}" presName="bgRect" presStyleLbl="bgShp" presStyleIdx="2" presStyleCnt="4"/>
      <dgm:spPr/>
    </dgm:pt>
    <dgm:pt modelId="{04BA2BB4-552C-4C8E-98B0-89E05C03E5F8}" type="pres">
      <dgm:prSet presAssocID="{BEF0BAA2-E7D1-4F24-8A79-2CF351F8DE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C885EF44-0FEF-4833-ABDF-820F25820137}" type="pres">
      <dgm:prSet presAssocID="{BEF0BAA2-E7D1-4F24-8A79-2CF351F8DE01}" presName="spaceRect" presStyleCnt="0"/>
      <dgm:spPr/>
    </dgm:pt>
    <dgm:pt modelId="{D272D08F-030D-4237-BA5A-74683C7B0C2C}" type="pres">
      <dgm:prSet presAssocID="{BEF0BAA2-E7D1-4F24-8A79-2CF351F8DE01}" presName="parTx" presStyleLbl="revTx" presStyleIdx="4" presStyleCnt="8">
        <dgm:presLayoutVars>
          <dgm:chMax val="0"/>
          <dgm:chPref val="0"/>
        </dgm:presLayoutVars>
      </dgm:prSet>
      <dgm:spPr/>
    </dgm:pt>
    <dgm:pt modelId="{4DE5865C-D934-4C03-BD67-502927087BE4}" type="pres">
      <dgm:prSet presAssocID="{BEF0BAA2-E7D1-4F24-8A79-2CF351F8DE01}" presName="desTx" presStyleLbl="revTx" presStyleIdx="5" presStyleCnt="8">
        <dgm:presLayoutVars/>
      </dgm:prSet>
      <dgm:spPr/>
    </dgm:pt>
    <dgm:pt modelId="{95A480C1-B8E9-4C10-A50C-E265DE278AA6}" type="pres">
      <dgm:prSet presAssocID="{DA47B47E-6794-42F6-9F30-8A31DA4C1024}" presName="sibTrans" presStyleCnt="0"/>
      <dgm:spPr/>
    </dgm:pt>
    <dgm:pt modelId="{A9FE7C48-E294-44F8-992C-7977A9449D40}" type="pres">
      <dgm:prSet presAssocID="{D8516A61-FD37-4304-BAF6-C70C7C75B93F}" presName="compNode" presStyleCnt="0"/>
      <dgm:spPr/>
    </dgm:pt>
    <dgm:pt modelId="{FDF8067B-800E-441D-BB57-BC7588ED145E}" type="pres">
      <dgm:prSet presAssocID="{D8516A61-FD37-4304-BAF6-C70C7C75B93F}" presName="bgRect" presStyleLbl="bgShp" presStyleIdx="3" presStyleCnt="4"/>
      <dgm:spPr/>
    </dgm:pt>
    <dgm:pt modelId="{6813DB2F-0C8B-4A42-8EB5-EF9DA1788B82}" type="pres">
      <dgm:prSet presAssocID="{D8516A61-FD37-4304-BAF6-C70C7C75B93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B901148-CBC5-4EFB-B415-0251BAEFF30D}" type="pres">
      <dgm:prSet presAssocID="{D8516A61-FD37-4304-BAF6-C70C7C75B93F}" presName="spaceRect" presStyleCnt="0"/>
      <dgm:spPr/>
    </dgm:pt>
    <dgm:pt modelId="{26923475-3A2C-4512-8799-2A8A07DCD079}" type="pres">
      <dgm:prSet presAssocID="{D8516A61-FD37-4304-BAF6-C70C7C75B93F}" presName="parTx" presStyleLbl="revTx" presStyleIdx="6" presStyleCnt="8">
        <dgm:presLayoutVars>
          <dgm:chMax val="0"/>
          <dgm:chPref val="0"/>
        </dgm:presLayoutVars>
      </dgm:prSet>
      <dgm:spPr/>
    </dgm:pt>
    <dgm:pt modelId="{6718E4EB-E182-4F41-BA64-0CCBF824D2F5}" type="pres">
      <dgm:prSet presAssocID="{D8516A61-FD37-4304-BAF6-C70C7C75B93F}" presName="desTx" presStyleLbl="revTx" presStyleIdx="7" presStyleCnt="8">
        <dgm:presLayoutVars/>
      </dgm:prSet>
      <dgm:spPr/>
    </dgm:pt>
  </dgm:ptLst>
  <dgm:cxnLst>
    <dgm:cxn modelId="{86791300-CB51-4EDB-842E-3AA1694ABF82}" srcId="{96BE5F42-B51F-4011-B6A4-FE30382E5DBB}" destId="{BEF0BAA2-E7D1-4F24-8A79-2CF351F8DE01}" srcOrd="2" destOrd="0" parTransId="{0418BF69-49BC-4A72-B7B7-787362A1B387}" sibTransId="{DA47B47E-6794-42F6-9F30-8A31DA4C1024}"/>
    <dgm:cxn modelId="{720AE317-99A7-47EB-BA5E-7D93D6DB14E0}" type="presOf" srcId="{114693EF-EEAB-4CCB-9710-9A55EF6171A7}" destId="{6718E4EB-E182-4F41-BA64-0CCBF824D2F5}" srcOrd="0" destOrd="0" presId="urn:microsoft.com/office/officeart/2018/2/layout/IconVerticalSolidList"/>
    <dgm:cxn modelId="{0E28121D-2905-4F72-B5DB-8E097A259C7B}" srcId="{E588ED7C-BE4D-465E-BF28-F5856509E88A}" destId="{B9122FB6-833E-463C-8064-BCF901680DC7}" srcOrd="0" destOrd="0" parTransId="{A6189078-6AA1-4401-9913-585C060EA1FA}" sibTransId="{B85F250A-D546-4EF5-9DCE-4EF0A27DD1D5}"/>
    <dgm:cxn modelId="{854C3E1D-2906-4E9C-8160-1F8778E9A5EC}" type="presOf" srcId="{96BE5F42-B51F-4011-B6A4-FE30382E5DBB}" destId="{2DF75017-C4A2-4ADF-A708-E5527EC846BD}" srcOrd="0" destOrd="0" presId="urn:microsoft.com/office/officeart/2018/2/layout/IconVerticalSolidList"/>
    <dgm:cxn modelId="{AD566B28-E70B-49D1-8368-C9764A23D443}" srcId="{E76DDD59-C333-41CC-8824-FB6C1206C510}" destId="{CA1FF790-78BC-4BEE-979D-0D02F3DF39A0}" srcOrd="0" destOrd="0" parTransId="{0B46AB6A-3D8A-465F-917D-5E3D06B6A3BE}" sibTransId="{705E7F8B-3B69-4EA8-A66A-665E4D84FC4A}"/>
    <dgm:cxn modelId="{74F98C4D-5EEA-400D-A9D7-2FFE5696B527}" type="presOf" srcId="{CA1FF790-78BC-4BEE-979D-0D02F3DF39A0}" destId="{CF995F1C-3269-4FFA-B24D-DABE38E979B7}" srcOrd="0" destOrd="0" presId="urn:microsoft.com/office/officeart/2018/2/layout/IconVerticalSolidList"/>
    <dgm:cxn modelId="{41FC9B7C-206A-49A7-B684-8D1D4079E29D}" type="presOf" srcId="{B9122FB6-833E-463C-8064-BCF901680DC7}" destId="{1E1F5FC0-B944-4C88-A19D-C742901B32FC}" srcOrd="0" destOrd="0" presId="urn:microsoft.com/office/officeart/2018/2/layout/IconVerticalSolidList"/>
    <dgm:cxn modelId="{1DD1DE83-2C99-4197-B8F4-93D705E0FD38}" type="presOf" srcId="{D8516A61-FD37-4304-BAF6-C70C7C75B93F}" destId="{26923475-3A2C-4512-8799-2A8A07DCD079}" srcOrd="0" destOrd="0" presId="urn:microsoft.com/office/officeart/2018/2/layout/IconVerticalSolidList"/>
    <dgm:cxn modelId="{C00EDF90-3FF0-4A81-8078-EE15DB97CAEB}" type="presOf" srcId="{BEF0BAA2-E7D1-4F24-8A79-2CF351F8DE01}" destId="{D272D08F-030D-4237-BA5A-74683C7B0C2C}" srcOrd="0" destOrd="0" presId="urn:microsoft.com/office/officeart/2018/2/layout/IconVerticalSolidList"/>
    <dgm:cxn modelId="{29CE5E92-7AD5-45B3-B475-0C9AD61E962E}" type="presOf" srcId="{E588ED7C-BE4D-465E-BF28-F5856509E88A}" destId="{3E278BD4-7F77-484C-A7EA-72A94D03E8DE}" srcOrd="0" destOrd="0" presId="urn:microsoft.com/office/officeart/2018/2/layout/IconVerticalSolidList"/>
    <dgm:cxn modelId="{17BF7F92-EF80-42C9-9979-D20545DFFF94}" type="presOf" srcId="{0664D4BE-084E-4A8E-9E82-14E8B91BC3D2}" destId="{4DE5865C-D934-4C03-BD67-502927087BE4}" srcOrd="0" destOrd="0" presId="urn:microsoft.com/office/officeart/2018/2/layout/IconVerticalSolidList"/>
    <dgm:cxn modelId="{C74CC7A4-DADC-41C0-8E99-601F10E84E2E}" srcId="{96BE5F42-B51F-4011-B6A4-FE30382E5DBB}" destId="{E588ED7C-BE4D-465E-BF28-F5856509E88A}" srcOrd="1" destOrd="0" parTransId="{85DB1F5E-B705-489F-BEBD-05F7FD5063A5}" sibTransId="{102E5D96-C5DB-4133-A1D7-9C3191C41530}"/>
    <dgm:cxn modelId="{AC7F0EBF-1054-4EF1-8956-93550F68BE6E}" type="presOf" srcId="{E76DDD59-C333-41CC-8824-FB6C1206C510}" destId="{1511029A-E32C-4C3C-9D02-189DA7621C7D}" srcOrd="0" destOrd="0" presId="urn:microsoft.com/office/officeart/2018/2/layout/IconVerticalSolidList"/>
    <dgm:cxn modelId="{0DCA04C8-DD23-4B34-A226-EA5CEDA67A46}" srcId="{BEF0BAA2-E7D1-4F24-8A79-2CF351F8DE01}" destId="{0664D4BE-084E-4A8E-9E82-14E8B91BC3D2}" srcOrd="0" destOrd="0" parTransId="{1330F493-9F1B-4703-B4AE-B7ED8E40000A}" sibTransId="{F264A554-3702-46B3-94FD-7BC82DFB2F8F}"/>
    <dgm:cxn modelId="{708765F3-AA97-48E6-86EF-88A2D29618A1}" srcId="{96BE5F42-B51F-4011-B6A4-FE30382E5DBB}" destId="{D8516A61-FD37-4304-BAF6-C70C7C75B93F}" srcOrd="3" destOrd="0" parTransId="{D91C5EBB-1DFD-4605-8E48-D4EEFF80CEC1}" sibTransId="{D294F33C-ED8A-45C2-8511-730BA1CF294D}"/>
    <dgm:cxn modelId="{6485CDF7-93D7-4AFA-AFDF-19B7D6D277B0}" srcId="{96BE5F42-B51F-4011-B6A4-FE30382E5DBB}" destId="{E76DDD59-C333-41CC-8824-FB6C1206C510}" srcOrd="0" destOrd="0" parTransId="{3F74862E-606B-42EA-B39F-EF3DECE5937E}" sibTransId="{7E462BAB-3AC0-4027-A8F3-123492450AE0}"/>
    <dgm:cxn modelId="{C72C13F9-6720-48DD-BF88-A94841867E93}" srcId="{D8516A61-FD37-4304-BAF6-C70C7C75B93F}" destId="{114693EF-EEAB-4CCB-9710-9A55EF6171A7}" srcOrd="0" destOrd="0" parTransId="{A724AB20-BC6F-4CEC-8E75-9C5D75EE4E05}" sibTransId="{96E5AFB2-974C-422C-8644-6192107BFD2E}"/>
    <dgm:cxn modelId="{70903740-9932-4940-A895-0F7DE2CC73FB}" type="presParOf" srcId="{2DF75017-C4A2-4ADF-A708-E5527EC846BD}" destId="{88A30304-C278-4564-BCC2-9FC2F99C6DD1}" srcOrd="0" destOrd="0" presId="urn:microsoft.com/office/officeart/2018/2/layout/IconVerticalSolidList"/>
    <dgm:cxn modelId="{FBE2E730-B97B-4237-9623-BEBD73982A16}" type="presParOf" srcId="{88A30304-C278-4564-BCC2-9FC2F99C6DD1}" destId="{8513EBFB-1EA6-429D-B17E-D061A393932E}" srcOrd="0" destOrd="0" presId="urn:microsoft.com/office/officeart/2018/2/layout/IconVerticalSolidList"/>
    <dgm:cxn modelId="{1E706E8E-9F41-4559-AED6-9F0EBFC497F4}" type="presParOf" srcId="{88A30304-C278-4564-BCC2-9FC2F99C6DD1}" destId="{5B25B800-FEB7-4FAD-9184-7CEB7AAA1FBF}" srcOrd="1" destOrd="0" presId="urn:microsoft.com/office/officeart/2018/2/layout/IconVerticalSolidList"/>
    <dgm:cxn modelId="{9E268489-930F-4E69-A67A-743BCB4993A1}" type="presParOf" srcId="{88A30304-C278-4564-BCC2-9FC2F99C6DD1}" destId="{97AB305F-5B9E-4DF1-9423-108317EB9C67}" srcOrd="2" destOrd="0" presId="urn:microsoft.com/office/officeart/2018/2/layout/IconVerticalSolidList"/>
    <dgm:cxn modelId="{0D6E0218-024C-4CC8-BDB8-A4D8949D36A4}" type="presParOf" srcId="{88A30304-C278-4564-BCC2-9FC2F99C6DD1}" destId="{1511029A-E32C-4C3C-9D02-189DA7621C7D}" srcOrd="3" destOrd="0" presId="urn:microsoft.com/office/officeart/2018/2/layout/IconVerticalSolidList"/>
    <dgm:cxn modelId="{A3C2500B-BEB1-4EB3-8CCB-F110251D417E}" type="presParOf" srcId="{88A30304-C278-4564-BCC2-9FC2F99C6DD1}" destId="{CF995F1C-3269-4FFA-B24D-DABE38E979B7}" srcOrd="4" destOrd="0" presId="urn:microsoft.com/office/officeart/2018/2/layout/IconVerticalSolidList"/>
    <dgm:cxn modelId="{92517AB4-7671-4282-9DE5-C01031FF8E92}" type="presParOf" srcId="{2DF75017-C4A2-4ADF-A708-E5527EC846BD}" destId="{9A0F1496-32E8-4230-870E-6086C6FBD75A}" srcOrd="1" destOrd="0" presId="urn:microsoft.com/office/officeart/2018/2/layout/IconVerticalSolidList"/>
    <dgm:cxn modelId="{8A07C396-5380-49B5-978E-0520109900DE}" type="presParOf" srcId="{2DF75017-C4A2-4ADF-A708-E5527EC846BD}" destId="{11B05E76-6B08-44B3-ACD4-0881974F3615}" srcOrd="2" destOrd="0" presId="urn:microsoft.com/office/officeart/2018/2/layout/IconVerticalSolidList"/>
    <dgm:cxn modelId="{31971D14-165C-4367-BA65-6175CBC6F53A}" type="presParOf" srcId="{11B05E76-6B08-44B3-ACD4-0881974F3615}" destId="{38B610AD-E089-4BE5-B6D4-7E7BC434F892}" srcOrd="0" destOrd="0" presId="urn:microsoft.com/office/officeart/2018/2/layout/IconVerticalSolidList"/>
    <dgm:cxn modelId="{FCC17C35-F512-4899-8D38-ED6EC4F20C90}" type="presParOf" srcId="{11B05E76-6B08-44B3-ACD4-0881974F3615}" destId="{12D50637-8B9C-4F90-81C0-1413E302B28C}" srcOrd="1" destOrd="0" presId="urn:microsoft.com/office/officeart/2018/2/layout/IconVerticalSolidList"/>
    <dgm:cxn modelId="{4B45230C-6C33-4AFE-9F1A-7F85560CB7BE}" type="presParOf" srcId="{11B05E76-6B08-44B3-ACD4-0881974F3615}" destId="{1CC0BA4C-BCBF-4AC6-AABC-FC9C552F8EA8}" srcOrd="2" destOrd="0" presId="urn:microsoft.com/office/officeart/2018/2/layout/IconVerticalSolidList"/>
    <dgm:cxn modelId="{652D55AF-7617-4FAE-B275-71CBCEAC0EA6}" type="presParOf" srcId="{11B05E76-6B08-44B3-ACD4-0881974F3615}" destId="{3E278BD4-7F77-484C-A7EA-72A94D03E8DE}" srcOrd="3" destOrd="0" presId="urn:microsoft.com/office/officeart/2018/2/layout/IconVerticalSolidList"/>
    <dgm:cxn modelId="{5DD2272F-8CF7-4152-86FC-1D9BB82EBFBF}" type="presParOf" srcId="{11B05E76-6B08-44B3-ACD4-0881974F3615}" destId="{1E1F5FC0-B944-4C88-A19D-C742901B32FC}" srcOrd="4" destOrd="0" presId="urn:microsoft.com/office/officeart/2018/2/layout/IconVerticalSolidList"/>
    <dgm:cxn modelId="{E79AE5FD-CC25-4F46-A8E4-110087662299}" type="presParOf" srcId="{2DF75017-C4A2-4ADF-A708-E5527EC846BD}" destId="{0595BF50-9FE5-424D-9B1A-31A009AB501D}" srcOrd="3" destOrd="0" presId="urn:microsoft.com/office/officeart/2018/2/layout/IconVerticalSolidList"/>
    <dgm:cxn modelId="{F3761C5B-6266-48D4-AEB3-2CBDB7192E9D}" type="presParOf" srcId="{2DF75017-C4A2-4ADF-A708-E5527EC846BD}" destId="{5FF8B8D0-84CE-4EA7-A49E-AF921C53C709}" srcOrd="4" destOrd="0" presId="urn:microsoft.com/office/officeart/2018/2/layout/IconVerticalSolidList"/>
    <dgm:cxn modelId="{D597FC98-D4FB-4CF8-B829-A3B298A7FD50}" type="presParOf" srcId="{5FF8B8D0-84CE-4EA7-A49E-AF921C53C709}" destId="{2FC8DAB8-B460-443E-8BB1-ABF4AB0703EC}" srcOrd="0" destOrd="0" presId="urn:microsoft.com/office/officeart/2018/2/layout/IconVerticalSolidList"/>
    <dgm:cxn modelId="{3412BC09-A668-416C-8888-A20AC3C5890B}" type="presParOf" srcId="{5FF8B8D0-84CE-4EA7-A49E-AF921C53C709}" destId="{04BA2BB4-552C-4C8E-98B0-89E05C03E5F8}" srcOrd="1" destOrd="0" presId="urn:microsoft.com/office/officeart/2018/2/layout/IconVerticalSolidList"/>
    <dgm:cxn modelId="{F98BB63B-5CFF-410F-8D2E-AFEB00A89C75}" type="presParOf" srcId="{5FF8B8D0-84CE-4EA7-A49E-AF921C53C709}" destId="{C885EF44-0FEF-4833-ABDF-820F25820137}" srcOrd="2" destOrd="0" presId="urn:microsoft.com/office/officeart/2018/2/layout/IconVerticalSolidList"/>
    <dgm:cxn modelId="{BC7B8D35-48D6-406D-8108-AC24BC2DB744}" type="presParOf" srcId="{5FF8B8D0-84CE-4EA7-A49E-AF921C53C709}" destId="{D272D08F-030D-4237-BA5A-74683C7B0C2C}" srcOrd="3" destOrd="0" presId="urn:microsoft.com/office/officeart/2018/2/layout/IconVerticalSolidList"/>
    <dgm:cxn modelId="{C5847C81-F8F8-4A25-8D4D-3574BA0600A1}" type="presParOf" srcId="{5FF8B8D0-84CE-4EA7-A49E-AF921C53C709}" destId="{4DE5865C-D934-4C03-BD67-502927087BE4}" srcOrd="4" destOrd="0" presId="urn:microsoft.com/office/officeart/2018/2/layout/IconVerticalSolidList"/>
    <dgm:cxn modelId="{3C8F1F34-4913-46A2-8487-F426D876B1AB}" type="presParOf" srcId="{2DF75017-C4A2-4ADF-A708-E5527EC846BD}" destId="{95A480C1-B8E9-4C10-A50C-E265DE278AA6}" srcOrd="5" destOrd="0" presId="urn:microsoft.com/office/officeart/2018/2/layout/IconVerticalSolidList"/>
    <dgm:cxn modelId="{B91141AD-CEFC-4166-9D0C-C856A2754CA7}" type="presParOf" srcId="{2DF75017-C4A2-4ADF-A708-E5527EC846BD}" destId="{A9FE7C48-E294-44F8-992C-7977A9449D40}" srcOrd="6" destOrd="0" presId="urn:microsoft.com/office/officeart/2018/2/layout/IconVerticalSolidList"/>
    <dgm:cxn modelId="{43A893E4-A21A-456D-899F-F05A062FE3DE}" type="presParOf" srcId="{A9FE7C48-E294-44F8-992C-7977A9449D40}" destId="{FDF8067B-800E-441D-BB57-BC7588ED145E}" srcOrd="0" destOrd="0" presId="urn:microsoft.com/office/officeart/2018/2/layout/IconVerticalSolidList"/>
    <dgm:cxn modelId="{F7AE43E1-911E-4808-BE95-2F2ECF4590C3}" type="presParOf" srcId="{A9FE7C48-E294-44F8-992C-7977A9449D40}" destId="{6813DB2F-0C8B-4A42-8EB5-EF9DA1788B82}" srcOrd="1" destOrd="0" presId="urn:microsoft.com/office/officeart/2018/2/layout/IconVerticalSolidList"/>
    <dgm:cxn modelId="{D2121C0C-F512-429A-BA20-3EEC3A2E41EC}" type="presParOf" srcId="{A9FE7C48-E294-44F8-992C-7977A9449D40}" destId="{7B901148-CBC5-4EFB-B415-0251BAEFF30D}" srcOrd="2" destOrd="0" presId="urn:microsoft.com/office/officeart/2018/2/layout/IconVerticalSolidList"/>
    <dgm:cxn modelId="{1EC111E7-6E52-4C64-8991-B6E0F8F75A99}" type="presParOf" srcId="{A9FE7C48-E294-44F8-992C-7977A9449D40}" destId="{26923475-3A2C-4512-8799-2A8A07DCD079}" srcOrd="3" destOrd="0" presId="urn:microsoft.com/office/officeart/2018/2/layout/IconVerticalSolidList"/>
    <dgm:cxn modelId="{00B1F3AD-C02A-490D-A3FC-DCA938988D24}" type="presParOf" srcId="{A9FE7C48-E294-44F8-992C-7977A9449D40}" destId="{6718E4EB-E182-4F41-BA64-0CCBF824D2F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01A350-B8C2-46AB-83BA-E9C975FFCB1A}" type="doc">
      <dgm:prSet loTypeId="urn:microsoft.com/office/officeart/2005/8/layout/hierarchy3" loCatId="hierarchy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4D761AB4-F680-488C-BD3D-06B44E9AA171}">
      <dgm:prSet/>
      <dgm:spPr/>
      <dgm:t>
        <a:bodyPr/>
        <a:lstStyle/>
        <a:p>
          <a:r>
            <a:rPr lang="en-US" dirty="0"/>
            <a:t>Minor compliance issues may be corrected informally through self-correction, such as reallocating proceeds or adjusting usage</a:t>
          </a:r>
        </a:p>
      </dgm:t>
    </dgm:pt>
    <dgm:pt modelId="{1A67F8D6-8FC2-4B73-B883-698004E38224}" type="parTrans" cxnId="{1E9C524D-FF02-4772-AD22-BA1AF4FDEAFF}">
      <dgm:prSet/>
      <dgm:spPr/>
      <dgm:t>
        <a:bodyPr/>
        <a:lstStyle/>
        <a:p>
          <a:endParaRPr lang="en-US"/>
        </a:p>
      </dgm:t>
    </dgm:pt>
    <dgm:pt modelId="{08F6E0FC-B462-40B0-823C-CC2E63D1CD8D}" type="sibTrans" cxnId="{1E9C524D-FF02-4772-AD22-BA1AF4FDEAFF}">
      <dgm:prSet/>
      <dgm:spPr/>
      <dgm:t>
        <a:bodyPr/>
        <a:lstStyle/>
        <a:p>
          <a:endParaRPr lang="en-US"/>
        </a:p>
      </dgm:t>
    </dgm:pt>
    <dgm:pt modelId="{F7FD97DD-FDC4-46FF-BAE6-29AFDE327B9C}">
      <dgm:prSet/>
      <dgm:spPr/>
      <dgm:t>
        <a:bodyPr/>
        <a:lstStyle/>
        <a:p>
          <a:r>
            <a:rPr lang="en-US" dirty="0"/>
            <a:t>These corrections </a:t>
          </a:r>
          <a:r>
            <a:rPr lang="en-US" b="1" u="sng" dirty="0"/>
            <a:t>must be</a:t>
          </a:r>
          <a:r>
            <a:rPr lang="en-US" b="1" dirty="0"/>
            <a:t> </a:t>
          </a:r>
          <a:r>
            <a:rPr lang="en-US" dirty="0"/>
            <a:t>documented and reviewed by bond counsel</a:t>
          </a:r>
        </a:p>
      </dgm:t>
    </dgm:pt>
    <dgm:pt modelId="{A66A6F14-3B90-4DC7-A01C-F4FDB455D513}" type="parTrans" cxnId="{6AC65E86-FCF1-472F-B116-10F86C226518}">
      <dgm:prSet/>
      <dgm:spPr/>
      <dgm:t>
        <a:bodyPr/>
        <a:lstStyle/>
        <a:p>
          <a:endParaRPr lang="en-US"/>
        </a:p>
      </dgm:t>
    </dgm:pt>
    <dgm:pt modelId="{2142DF62-46DD-4D1A-B9E0-24F10FC63BBF}" type="sibTrans" cxnId="{6AC65E86-FCF1-472F-B116-10F86C226518}">
      <dgm:prSet/>
      <dgm:spPr/>
      <dgm:t>
        <a:bodyPr/>
        <a:lstStyle/>
        <a:p>
          <a:endParaRPr lang="en-US"/>
        </a:p>
      </dgm:t>
    </dgm:pt>
    <dgm:pt modelId="{B6F9D366-6C11-4884-AC4B-59920736513A}">
      <dgm:prSet/>
      <dgm:spPr/>
      <dgm:t>
        <a:bodyPr/>
        <a:lstStyle/>
        <a:p>
          <a:r>
            <a:rPr lang="en-US" dirty="0"/>
            <a:t>For more serious violations, issuers may apply to the </a:t>
          </a:r>
          <a:r>
            <a:rPr lang="en-US" b="1" dirty="0"/>
            <a:t>IRS’s Voluntary Closing Agreement Program (VCAP)</a:t>
          </a:r>
          <a:endParaRPr lang="en-US" dirty="0"/>
        </a:p>
      </dgm:t>
    </dgm:pt>
    <dgm:pt modelId="{711E7001-BCD4-4749-9517-7E055A36C23F}" type="parTrans" cxnId="{5F1DD74C-8EEE-41E3-B2E3-FB9C7FF56924}">
      <dgm:prSet/>
      <dgm:spPr/>
      <dgm:t>
        <a:bodyPr/>
        <a:lstStyle/>
        <a:p>
          <a:endParaRPr lang="en-US"/>
        </a:p>
      </dgm:t>
    </dgm:pt>
    <dgm:pt modelId="{35021D97-8C0B-426E-8B1D-A75F5934984F}" type="sibTrans" cxnId="{5F1DD74C-8EEE-41E3-B2E3-FB9C7FF56924}">
      <dgm:prSet/>
      <dgm:spPr/>
      <dgm:t>
        <a:bodyPr/>
        <a:lstStyle/>
        <a:p>
          <a:endParaRPr lang="en-US"/>
        </a:p>
      </dgm:t>
    </dgm:pt>
    <dgm:pt modelId="{C9CFFCE0-3118-42A6-B9D7-A9D1697A10AB}">
      <dgm:prSet/>
      <dgm:spPr/>
      <dgm:t>
        <a:bodyPr/>
        <a:lstStyle/>
        <a:p>
          <a:r>
            <a:rPr lang="en-US" dirty="0"/>
            <a:t>VCAP allows issuers to resolve violations through negotiated settlement without undergoing a full audit</a:t>
          </a:r>
        </a:p>
      </dgm:t>
    </dgm:pt>
    <dgm:pt modelId="{EBA0058C-7B18-4B4F-87F2-B4D80F06951D}" type="parTrans" cxnId="{F0430E3F-C46C-4871-9E37-4850A17C7BD6}">
      <dgm:prSet/>
      <dgm:spPr/>
      <dgm:t>
        <a:bodyPr/>
        <a:lstStyle/>
        <a:p>
          <a:endParaRPr lang="en-US"/>
        </a:p>
      </dgm:t>
    </dgm:pt>
    <dgm:pt modelId="{11C2BA85-FFE5-4A81-B5E6-A112B47CF659}" type="sibTrans" cxnId="{F0430E3F-C46C-4871-9E37-4850A17C7BD6}">
      <dgm:prSet/>
      <dgm:spPr/>
      <dgm:t>
        <a:bodyPr/>
        <a:lstStyle/>
        <a:p>
          <a:endParaRPr lang="en-US"/>
        </a:p>
      </dgm:t>
    </dgm:pt>
    <dgm:pt modelId="{903CD547-F23E-41AA-8561-63EC8B51CDB3}">
      <dgm:prSet custT="1"/>
      <dgm:spPr/>
      <dgm:t>
        <a:bodyPr/>
        <a:lstStyle/>
        <a:p>
          <a:r>
            <a:rPr lang="en-US" sz="1800" b="1" dirty="0"/>
            <a:t>Key is notifying IRS before discovery via an audit</a:t>
          </a:r>
          <a:endParaRPr lang="en-US" sz="1800" dirty="0"/>
        </a:p>
      </dgm:t>
    </dgm:pt>
    <dgm:pt modelId="{B53020B8-0EE3-4766-B396-EE2C0D07D6F5}" type="parTrans" cxnId="{805D429A-50D0-41E5-9F29-F50DA9504FFD}">
      <dgm:prSet/>
      <dgm:spPr/>
      <dgm:t>
        <a:bodyPr/>
        <a:lstStyle/>
        <a:p>
          <a:endParaRPr lang="en-US"/>
        </a:p>
      </dgm:t>
    </dgm:pt>
    <dgm:pt modelId="{73542228-F909-474B-A995-7675423FDCA3}" type="sibTrans" cxnId="{805D429A-50D0-41E5-9F29-F50DA9504FFD}">
      <dgm:prSet/>
      <dgm:spPr/>
      <dgm:t>
        <a:bodyPr/>
        <a:lstStyle/>
        <a:p>
          <a:endParaRPr lang="en-US"/>
        </a:p>
      </dgm:t>
    </dgm:pt>
    <dgm:pt modelId="{E866497F-E414-4AEB-B675-5AAB452EA038}">
      <dgm:prSet/>
      <dgm:spPr/>
      <dgm:t>
        <a:bodyPr/>
        <a:lstStyle/>
        <a:p>
          <a:r>
            <a:rPr lang="en-US" dirty="0"/>
            <a:t>If violations are discovered during an audit, the IRS may propose penalties or require corrective actions</a:t>
          </a:r>
        </a:p>
      </dgm:t>
    </dgm:pt>
    <dgm:pt modelId="{50C94A6B-1230-4A71-9BCF-01317BCCC8A9}" type="parTrans" cxnId="{AFDF5F38-712C-48C9-8F8A-DC3CBBBBC7C3}">
      <dgm:prSet/>
      <dgm:spPr/>
      <dgm:t>
        <a:bodyPr/>
        <a:lstStyle/>
        <a:p>
          <a:endParaRPr lang="en-US"/>
        </a:p>
      </dgm:t>
    </dgm:pt>
    <dgm:pt modelId="{AC7B0C64-03B4-4684-BB56-CBD2D9FDA075}" type="sibTrans" cxnId="{AFDF5F38-712C-48C9-8F8A-DC3CBBBBC7C3}">
      <dgm:prSet/>
      <dgm:spPr/>
      <dgm:t>
        <a:bodyPr/>
        <a:lstStyle/>
        <a:p>
          <a:endParaRPr lang="en-US"/>
        </a:p>
      </dgm:t>
    </dgm:pt>
    <dgm:pt modelId="{7F0005B2-0361-4FA5-99B6-8BD4EAD7CA9D}">
      <dgm:prSet/>
      <dgm:spPr/>
      <dgm:t>
        <a:bodyPr/>
        <a:lstStyle/>
        <a:p>
          <a:r>
            <a:rPr lang="en-US"/>
            <a:t>In some cases, the IRS may declare the interest taxable, which can have significant financial and reputational consequences</a:t>
          </a:r>
        </a:p>
      </dgm:t>
    </dgm:pt>
    <dgm:pt modelId="{4F2A4B91-F672-4F9E-9AA6-854F2B1CEA1F}" type="parTrans" cxnId="{1396D1DB-C854-4111-82C3-5E7E3E607F39}">
      <dgm:prSet/>
      <dgm:spPr/>
      <dgm:t>
        <a:bodyPr/>
        <a:lstStyle/>
        <a:p>
          <a:endParaRPr lang="en-US"/>
        </a:p>
      </dgm:t>
    </dgm:pt>
    <dgm:pt modelId="{0A529CF9-CC67-410C-AB69-ACCEC7E6A3F7}" type="sibTrans" cxnId="{1396D1DB-C854-4111-82C3-5E7E3E607F39}">
      <dgm:prSet/>
      <dgm:spPr/>
      <dgm:t>
        <a:bodyPr/>
        <a:lstStyle/>
        <a:p>
          <a:endParaRPr lang="en-US"/>
        </a:p>
      </dgm:t>
    </dgm:pt>
    <dgm:pt modelId="{19369FF7-F40C-4347-93D4-F9F6086C3CC2}" type="pres">
      <dgm:prSet presAssocID="{9601A350-B8C2-46AB-83BA-E9C975FFCB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94AA77-BEA8-4E15-9633-7ACBDE92FDCA}" type="pres">
      <dgm:prSet presAssocID="{4D761AB4-F680-488C-BD3D-06B44E9AA171}" presName="root" presStyleCnt="0"/>
      <dgm:spPr/>
    </dgm:pt>
    <dgm:pt modelId="{557C151E-C49A-4A07-B023-7AE30DB0D0E0}" type="pres">
      <dgm:prSet presAssocID="{4D761AB4-F680-488C-BD3D-06B44E9AA171}" presName="rootComposite" presStyleCnt="0"/>
      <dgm:spPr/>
    </dgm:pt>
    <dgm:pt modelId="{4CDDACA4-4A4A-4350-9448-5DB8C7BCA55A}" type="pres">
      <dgm:prSet presAssocID="{4D761AB4-F680-488C-BD3D-06B44E9AA171}" presName="rootText" presStyleLbl="node1" presStyleIdx="0" presStyleCnt="3"/>
      <dgm:spPr/>
    </dgm:pt>
    <dgm:pt modelId="{58A0BFB9-13E2-4541-9859-9F92EEA15336}" type="pres">
      <dgm:prSet presAssocID="{4D761AB4-F680-488C-BD3D-06B44E9AA171}" presName="rootConnector" presStyleLbl="node1" presStyleIdx="0" presStyleCnt="3"/>
      <dgm:spPr/>
    </dgm:pt>
    <dgm:pt modelId="{D574E9DA-D7A9-49D4-9AA5-C68016BBDE41}" type="pres">
      <dgm:prSet presAssocID="{4D761AB4-F680-488C-BD3D-06B44E9AA171}" presName="childShape" presStyleCnt="0"/>
      <dgm:spPr/>
    </dgm:pt>
    <dgm:pt modelId="{93786BEF-EFA1-4804-97C3-2D11FDCCEAA6}" type="pres">
      <dgm:prSet presAssocID="{A66A6F14-3B90-4DC7-A01C-F4FDB455D513}" presName="Name13" presStyleLbl="parChTrans1D2" presStyleIdx="0" presStyleCnt="4"/>
      <dgm:spPr/>
    </dgm:pt>
    <dgm:pt modelId="{B0C8A174-CCFD-42DF-B05D-1B9E4E345441}" type="pres">
      <dgm:prSet presAssocID="{F7FD97DD-FDC4-46FF-BAE6-29AFDE327B9C}" presName="childText" presStyleLbl="bgAcc1" presStyleIdx="0" presStyleCnt="4">
        <dgm:presLayoutVars>
          <dgm:bulletEnabled val="1"/>
        </dgm:presLayoutVars>
      </dgm:prSet>
      <dgm:spPr/>
    </dgm:pt>
    <dgm:pt modelId="{53ABECF8-03E2-4EB3-8655-438694AAC8DB}" type="pres">
      <dgm:prSet presAssocID="{B6F9D366-6C11-4884-AC4B-59920736513A}" presName="root" presStyleCnt="0"/>
      <dgm:spPr/>
    </dgm:pt>
    <dgm:pt modelId="{EC011E0C-FE74-477D-B48C-316034BD5677}" type="pres">
      <dgm:prSet presAssocID="{B6F9D366-6C11-4884-AC4B-59920736513A}" presName="rootComposite" presStyleCnt="0"/>
      <dgm:spPr/>
    </dgm:pt>
    <dgm:pt modelId="{965F9E06-690B-4751-9FE2-FDEB378EE86A}" type="pres">
      <dgm:prSet presAssocID="{B6F9D366-6C11-4884-AC4B-59920736513A}" presName="rootText" presStyleLbl="node1" presStyleIdx="1" presStyleCnt="3"/>
      <dgm:spPr/>
    </dgm:pt>
    <dgm:pt modelId="{B4AC690E-B7E2-4BA9-B72F-9BEBB7CD966F}" type="pres">
      <dgm:prSet presAssocID="{B6F9D366-6C11-4884-AC4B-59920736513A}" presName="rootConnector" presStyleLbl="node1" presStyleIdx="1" presStyleCnt="3"/>
      <dgm:spPr/>
    </dgm:pt>
    <dgm:pt modelId="{75498D8C-3502-4274-B9BB-9A6AFE1D982A}" type="pres">
      <dgm:prSet presAssocID="{B6F9D366-6C11-4884-AC4B-59920736513A}" presName="childShape" presStyleCnt="0"/>
      <dgm:spPr/>
    </dgm:pt>
    <dgm:pt modelId="{A389BC35-261C-4D0B-B9EB-FAA771B431D7}" type="pres">
      <dgm:prSet presAssocID="{EBA0058C-7B18-4B4F-87F2-B4D80F06951D}" presName="Name13" presStyleLbl="parChTrans1D2" presStyleIdx="1" presStyleCnt="4"/>
      <dgm:spPr/>
    </dgm:pt>
    <dgm:pt modelId="{779F8C02-9402-48D4-8DB3-343A9D8982FD}" type="pres">
      <dgm:prSet presAssocID="{C9CFFCE0-3118-42A6-B9D7-A9D1697A10AB}" presName="childText" presStyleLbl="bgAcc1" presStyleIdx="1" presStyleCnt="4">
        <dgm:presLayoutVars>
          <dgm:bulletEnabled val="1"/>
        </dgm:presLayoutVars>
      </dgm:prSet>
      <dgm:spPr/>
    </dgm:pt>
    <dgm:pt modelId="{07B2014E-1867-4A83-8B83-CFD58AD71769}" type="pres">
      <dgm:prSet presAssocID="{B53020B8-0EE3-4766-B396-EE2C0D07D6F5}" presName="Name13" presStyleLbl="parChTrans1D2" presStyleIdx="2" presStyleCnt="4"/>
      <dgm:spPr/>
    </dgm:pt>
    <dgm:pt modelId="{95164B51-5AC2-4B09-81BB-951E6F4072F0}" type="pres">
      <dgm:prSet presAssocID="{903CD547-F23E-41AA-8561-63EC8B51CDB3}" presName="childText" presStyleLbl="bgAcc1" presStyleIdx="2" presStyleCnt="4">
        <dgm:presLayoutVars>
          <dgm:bulletEnabled val="1"/>
        </dgm:presLayoutVars>
      </dgm:prSet>
      <dgm:spPr/>
    </dgm:pt>
    <dgm:pt modelId="{05C2E0D6-9C38-440C-9B84-3B3CA9700E34}" type="pres">
      <dgm:prSet presAssocID="{E866497F-E414-4AEB-B675-5AAB452EA038}" presName="root" presStyleCnt="0"/>
      <dgm:spPr/>
    </dgm:pt>
    <dgm:pt modelId="{438FF3D5-A762-4660-AEB1-72F24636602B}" type="pres">
      <dgm:prSet presAssocID="{E866497F-E414-4AEB-B675-5AAB452EA038}" presName="rootComposite" presStyleCnt="0"/>
      <dgm:spPr/>
    </dgm:pt>
    <dgm:pt modelId="{C93046AC-378F-45DB-B9C4-3C9A6FC70096}" type="pres">
      <dgm:prSet presAssocID="{E866497F-E414-4AEB-B675-5AAB452EA038}" presName="rootText" presStyleLbl="node1" presStyleIdx="2" presStyleCnt="3"/>
      <dgm:spPr/>
    </dgm:pt>
    <dgm:pt modelId="{281CC9D4-9BB7-483D-8DB9-F48287C7CB1A}" type="pres">
      <dgm:prSet presAssocID="{E866497F-E414-4AEB-B675-5AAB452EA038}" presName="rootConnector" presStyleLbl="node1" presStyleIdx="2" presStyleCnt="3"/>
      <dgm:spPr/>
    </dgm:pt>
    <dgm:pt modelId="{F823D727-BFC3-461E-967E-FAC0894C5EAC}" type="pres">
      <dgm:prSet presAssocID="{E866497F-E414-4AEB-B675-5AAB452EA038}" presName="childShape" presStyleCnt="0"/>
      <dgm:spPr/>
    </dgm:pt>
    <dgm:pt modelId="{ECC9B130-0CC6-47D6-9F70-83A706AB7D30}" type="pres">
      <dgm:prSet presAssocID="{4F2A4B91-F672-4F9E-9AA6-854F2B1CEA1F}" presName="Name13" presStyleLbl="parChTrans1D2" presStyleIdx="3" presStyleCnt="4"/>
      <dgm:spPr/>
    </dgm:pt>
    <dgm:pt modelId="{490E0BB1-69D8-4630-B5B5-BDF4E5F431AA}" type="pres">
      <dgm:prSet presAssocID="{7F0005B2-0361-4FA5-99B6-8BD4EAD7CA9D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2E1EBE05-1929-4E5D-A360-41421964F291}" type="presOf" srcId="{903CD547-F23E-41AA-8561-63EC8B51CDB3}" destId="{95164B51-5AC2-4B09-81BB-951E6F4072F0}" srcOrd="0" destOrd="0" presId="urn:microsoft.com/office/officeart/2005/8/layout/hierarchy3"/>
    <dgm:cxn modelId="{43DEDD13-491C-4625-A829-049D06E3049E}" type="presOf" srcId="{9601A350-B8C2-46AB-83BA-E9C975FFCB1A}" destId="{19369FF7-F40C-4347-93D4-F9F6086C3CC2}" srcOrd="0" destOrd="0" presId="urn:microsoft.com/office/officeart/2005/8/layout/hierarchy3"/>
    <dgm:cxn modelId="{18350E1E-EC5C-456B-A5A4-1FAB070B7716}" type="presOf" srcId="{E866497F-E414-4AEB-B675-5AAB452EA038}" destId="{C93046AC-378F-45DB-B9C4-3C9A6FC70096}" srcOrd="0" destOrd="0" presId="urn:microsoft.com/office/officeart/2005/8/layout/hierarchy3"/>
    <dgm:cxn modelId="{F7678528-A2AF-4A9D-A51C-960B7D0BD030}" type="presOf" srcId="{4D761AB4-F680-488C-BD3D-06B44E9AA171}" destId="{58A0BFB9-13E2-4541-9859-9F92EEA15336}" srcOrd="1" destOrd="0" presId="urn:microsoft.com/office/officeart/2005/8/layout/hierarchy3"/>
    <dgm:cxn modelId="{AFDF5F38-712C-48C9-8F8A-DC3CBBBBC7C3}" srcId="{9601A350-B8C2-46AB-83BA-E9C975FFCB1A}" destId="{E866497F-E414-4AEB-B675-5AAB452EA038}" srcOrd="2" destOrd="0" parTransId="{50C94A6B-1230-4A71-9BCF-01317BCCC8A9}" sibTransId="{AC7B0C64-03B4-4684-BB56-CBD2D9FDA075}"/>
    <dgm:cxn modelId="{CACDEA39-E10C-48C0-8E9A-584F8AB3CD3F}" type="presOf" srcId="{B6F9D366-6C11-4884-AC4B-59920736513A}" destId="{B4AC690E-B7E2-4BA9-B72F-9BEBB7CD966F}" srcOrd="1" destOrd="0" presId="urn:microsoft.com/office/officeart/2005/8/layout/hierarchy3"/>
    <dgm:cxn modelId="{F0430E3F-C46C-4871-9E37-4850A17C7BD6}" srcId="{B6F9D366-6C11-4884-AC4B-59920736513A}" destId="{C9CFFCE0-3118-42A6-B9D7-A9D1697A10AB}" srcOrd="0" destOrd="0" parTransId="{EBA0058C-7B18-4B4F-87F2-B4D80F06951D}" sibTransId="{11C2BA85-FFE5-4A81-B5E6-A112B47CF659}"/>
    <dgm:cxn modelId="{C4892462-7295-4EDF-A93E-4B0C7D198862}" type="presOf" srcId="{B6F9D366-6C11-4884-AC4B-59920736513A}" destId="{965F9E06-690B-4751-9FE2-FDEB378EE86A}" srcOrd="0" destOrd="0" presId="urn:microsoft.com/office/officeart/2005/8/layout/hierarchy3"/>
    <dgm:cxn modelId="{5F1DD74C-8EEE-41E3-B2E3-FB9C7FF56924}" srcId="{9601A350-B8C2-46AB-83BA-E9C975FFCB1A}" destId="{B6F9D366-6C11-4884-AC4B-59920736513A}" srcOrd="1" destOrd="0" parTransId="{711E7001-BCD4-4749-9517-7E055A36C23F}" sibTransId="{35021D97-8C0B-426E-8B1D-A75F5934984F}"/>
    <dgm:cxn modelId="{1E9C524D-FF02-4772-AD22-BA1AF4FDEAFF}" srcId="{9601A350-B8C2-46AB-83BA-E9C975FFCB1A}" destId="{4D761AB4-F680-488C-BD3D-06B44E9AA171}" srcOrd="0" destOrd="0" parTransId="{1A67F8D6-8FC2-4B73-B883-698004E38224}" sibTransId="{08F6E0FC-B462-40B0-823C-CC2E63D1CD8D}"/>
    <dgm:cxn modelId="{73830E59-3FED-4557-8357-C3A95EA0805D}" type="presOf" srcId="{F7FD97DD-FDC4-46FF-BAE6-29AFDE327B9C}" destId="{B0C8A174-CCFD-42DF-B05D-1B9E4E345441}" srcOrd="0" destOrd="0" presId="urn:microsoft.com/office/officeart/2005/8/layout/hierarchy3"/>
    <dgm:cxn modelId="{6AC65E86-FCF1-472F-B116-10F86C226518}" srcId="{4D761AB4-F680-488C-BD3D-06B44E9AA171}" destId="{F7FD97DD-FDC4-46FF-BAE6-29AFDE327B9C}" srcOrd="0" destOrd="0" parTransId="{A66A6F14-3B90-4DC7-A01C-F4FDB455D513}" sibTransId="{2142DF62-46DD-4D1A-B9E0-24F10FC63BBF}"/>
    <dgm:cxn modelId="{805D429A-50D0-41E5-9F29-F50DA9504FFD}" srcId="{B6F9D366-6C11-4884-AC4B-59920736513A}" destId="{903CD547-F23E-41AA-8561-63EC8B51CDB3}" srcOrd="1" destOrd="0" parTransId="{B53020B8-0EE3-4766-B396-EE2C0D07D6F5}" sibTransId="{73542228-F909-474B-A995-7675423FDCA3}"/>
    <dgm:cxn modelId="{7EDD41A4-8754-4145-A4CD-F69E76A1735D}" type="presOf" srcId="{4D761AB4-F680-488C-BD3D-06B44E9AA171}" destId="{4CDDACA4-4A4A-4350-9448-5DB8C7BCA55A}" srcOrd="0" destOrd="0" presId="urn:microsoft.com/office/officeart/2005/8/layout/hierarchy3"/>
    <dgm:cxn modelId="{99B358BB-F681-452B-8BE4-84DAD4C41044}" type="presOf" srcId="{EBA0058C-7B18-4B4F-87F2-B4D80F06951D}" destId="{A389BC35-261C-4D0B-B9EB-FAA771B431D7}" srcOrd="0" destOrd="0" presId="urn:microsoft.com/office/officeart/2005/8/layout/hierarchy3"/>
    <dgm:cxn modelId="{A5130AC6-1362-456F-87C0-B08B4920050D}" type="presOf" srcId="{7F0005B2-0361-4FA5-99B6-8BD4EAD7CA9D}" destId="{490E0BB1-69D8-4630-B5B5-BDF4E5F431AA}" srcOrd="0" destOrd="0" presId="urn:microsoft.com/office/officeart/2005/8/layout/hierarchy3"/>
    <dgm:cxn modelId="{31C6F0D3-9D3B-4846-BC08-418C903C5E82}" type="presOf" srcId="{E866497F-E414-4AEB-B675-5AAB452EA038}" destId="{281CC9D4-9BB7-483D-8DB9-F48287C7CB1A}" srcOrd="1" destOrd="0" presId="urn:microsoft.com/office/officeart/2005/8/layout/hierarchy3"/>
    <dgm:cxn modelId="{D78C94D7-E0D0-478E-80D0-2BE555D696FF}" type="presOf" srcId="{A66A6F14-3B90-4DC7-A01C-F4FDB455D513}" destId="{93786BEF-EFA1-4804-97C3-2D11FDCCEAA6}" srcOrd="0" destOrd="0" presId="urn:microsoft.com/office/officeart/2005/8/layout/hierarchy3"/>
    <dgm:cxn modelId="{1396D1DB-C854-4111-82C3-5E7E3E607F39}" srcId="{E866497F-E414-4AEB-B675-5AAB452EA038}" destId="{7F0005B2-0361-4FA5-99B6-8BD4EAD7CA9D}" srcOrd="0" destOrd="0" parTransId="{4F2A4B91-F672-4F9E-9AA6-854F2B1CEA1F}" sibTransId="{0A529CF9-CC67-410C-AB69-ACCEC7E6A3F7}"/>
    <dgm:cxn modelId="{E43616FE-A142-4A31-9270-A3667AF8853B}" type="presOf" srcId="{4F2A4B91-F672-4F9E-9AA6-854F2B1CEA1F}" destId="{ECC9B130-0CC6-47D6-9F70-83A706AB7D30}" srcOrd="0" destOrd="0" presId="urn:microsoft.com/office/officeart/2005/8/layout/hierarchy3"/>
    <dgm:cxn modelId="{A0E2A0FE-32C0-40C5-93ED-2B5A41F9B106}" type="presOf" srcId="{C9CFFCE0-3118-42A6-B9D7-A9D1697A10AB}" destId="{779F8C02-9402-48D4-8DB3-343A9D8982FD}" srcOrd="0" destOrd="0" presId="urn:microsoft.com/office/officeart/2005/8/layout/hierarchy3"/>
    <dgm:cxn modelId="{8B235CFF-142F-46AE-9D55-BC9691DA2140}" type="presOf" srcId="{B53020B8-0EE3-4766-B396-EE2C0D07D6F5}" destId="{07B2014E-1867-4A83-8B83-CFD58AD71769}" srcOrd="0" destOrd="0" presId="urn:microsoft.com/office/officeart/2005/8/layout/hierarchy3"/>
    <dgm:cxn modelId="{35D0C551-1FC2-48CF-991F-5EE72D0700B3}" type="presParOf" srcId="{19369FF7-F40C-4347-93D4-F9F6086C3CC2}" destId="{1994AA77-BEA8-4E15-9633-7ACBDE92FDCA}" srcOrd="0" destOrd="0" presId="urn:microsoft.com/office/officeart/2005/8/layout/hierarchy3"/>
    <dgm:cxn modelId="{D3E6BB47-FC22-40ED-B856-1EB9D3A80EFC}" type="presParOf" srcId="{1994AA77-BEA8-4E15-9633-7ACBDE92FDCA}" destId="{557C151E-C49A-4A07-B023-7AE30DB0D0E0}" srcOrd="0" destOrd="0" presId="urn:microsoft.com/office/officeart/2005/8/layout/hierarchy3"/>
    <dgm:cxn modelId="{E3BD99C0-DE53-41CA-976B-D33E2D7416AF}" type="presParOf" srcId="{557C151E-C49A-4A07-B023-7AE30DB0D0E0}" destId="{4CDDACA4-4A4A-4350-9448-5DB8C7BCA55A}" srcOrd="0" destOrd="0" presId="urn:microsoft.com/office/officeart/2005/8/layout/hierarchy3"/>
    <dgm:cxn modelId="{FCBFBDB5-1675-41A0-BD7F-405B5586A85F}" type="presParOf" srcId="{557C151E-C49A-4A07-B023-7AE30DB0D0E0}" destId="{58A0BFB9-13E2-4541-9859-9F92EEA15336}" srcOrd="1" destOrd="0" presId="urn:microsoft.com/office/officeart/2005/8/layout/hierarchy3"/>
    <dgm:cxn modelId="{3274BD5E-5892-4DAB-8E86-FAEACE55356E}" type="presParOf" srcId="{1994AA77-BEA8-4E15-9633-7ACBDE92FDCA}" destId="{D574E9DA-D7A9-49D4-9AA5-C68016BBDE41}" srcOrd="1" destOrd="0" presId="urn:microsoft.com/office/officeart/2005/8/layout/hierarchy3"/>
    <dgm:cxn modelId="{8FE43DD5-C79B-4CC4-981A-5478F70FE807}" type="presParOf" srcId="{D574E9DA-D7A9-49D4-9AA5-C68016BBDE41}" destId="{93786BEF-EFA1-4804-97C3-2D11FDCCEAA6}" srcOrd="0" destOrd="0" presId="urn:microsoft.com/office/officeart/2005/8/layout/hierarchy3"/>
    <dgm:cxn modelId="{3749C575-556F-454D-B309-666EFBB32F3F}" type="presParOf" srcId="{D574E9DA-D7A9-49D4-9AA5-C68016BBDE41}" destId="{B0C8A174-CCFD-42DF-B05D-1B9E4E345441}" srcOrd="1" destOrd="0" presId="urn:microsoft.com/office/officeart/2005/8/layout/hierarchy3"/>
    <dgm:cxn modelId="{7C29A12E-EAF6-4C19-8D05-6E601EF4EC99}" type="presParOf" srcId="{19369FF7-F40C-4347-93D4-F9F6086C3CC2}" destId="{53ABECF8-03E2-4EB3-8655-438694AAC8DB}" srcOrd="1" destOrd="0" presId="urn:microsoft.com/office/officeart/2005/8/layout/hierarchy3"/>
    <dgm:cxn modelId="{27739433-4768-4708-8EC1-08732016CBF0}" type="presParOf" srcId="{53ABECF8-03E2-4EB3-8655-438694AAC8DB}" destId="{EC011E0C-FE74-477D-B48C-316034BD5677}" srcOrd="0" destOrd="0" presId="urn:microsoft.com/office/officeart/2005/8/layout/hierarchy3"/>
    <dgm:cxn modelId="{E2E8D2B0-AD21-41ED-B444-BE03DC5841C7}" type="presParOf" srcId="{EC011E0C-FE74-477D-B48C-316034BD5677}" destId="{965F9E06-690B-4751-9FE2-FDEB378EE86A}" srcOrd="0" destOrd="0" presId="urn:microsoft.com/office/officeart/2005/8/layout/hierarchy3"/>
    <dgm:cxn modelId="{B1FB5BA4-5086-46B6-A6F2-394853AF58A5}" type="presParOf" srcId="{EC011E0C-FE74-477D-B48C-316034BD5677}" destId="{B4AC690E-B7E2-4BA9-B72F-9BEBB7CD966F}" srcOrd="1" destOrd="0" presId="urn:microsoft.com/office/officeart/2005/8/layout/hierarchy3"/>
    <dgm:cxn modelId="{423B3173-D177-4663-BB64-1A1705445E0C}" type="presParOf" srcId="{53ABECF8-03E2-4EB3-8655-438694AAC8DB}" destId="{75498D8C-3502-4274-B9BB-9A6AFE1D982A}" srcOrd="1" destOrd="0" presId="urn:microsoft.com/office/officeart/2005/8/layout/hierarchy3"/>
    <dgm:cxn modelId="{381931D9-1B70-4876-A946-9D98E092B9CD}" type="presParOf" srcId="{75498D8C-3502-4274-B9BB-9A6AFE1D982A}" destId="{A389BC35-261C-4D0B-B9EB-FAA771B431D7}" srcOrd="0" destOrd="0" presId="urn:microsoft.com/office/officeart/2005/8/layout/hierarchy3"/>
    <dgm:cxn modelId="{0BB220D4-2C4E-4DB3-B1EA-05C89B9080D6}" type="presParOf" srcId="{75498D8C-3502-4274-B9BB-9A6AFE1D982A}" destId="{779F8C02-9402-48D4-8DB3-343A9D8982FD}" srcOrd="1" destOrd="0" presId="urn:microsoft.com/office/officeart/2005/8/layout/hierarchy3"/>
    <dgm:cxn modelId="{D1931D1A-F4CA-4D42-AA36-40DD730D0484}" type="presParOf" srcId="{75498D8C-3502-4274-B9BB-9A6AFE1D982A}" destId="{07B2014E-1867-4A83-8B83-CFD58AD71769}" srcOrd="2" destOrd="0" presId="urn:microsoft.com/office/officeart/2005/8/layout/hierarchy3"/>
    <dgm:cxn modelId="{37231C00-6DA4-4748-BAAF-932CE8DD98D0}" type="presParOf" srcId="{75498D8C-3502-4274-B9BB-9A6AFE1D982A}" destId="{95164B51-5AC2-4B09-81BB-951E6F4072F0}" srcOrd="3" destOrd="0" presId="urn:microsoft.com/office/officeart/2005/8/layout/hierarchy3"/>
    <dgm:cxn modelId="{F6A9B019-2705-43B6-997A-BCD06C19C4FC}" type="presParOf" srcId="{19369FF7-F40C-4347-93D4-F9F6086C3CC2}" destId="{05C2E0D6-9C38-440C-9B84-3B3CA9700E34}" srcOrd="2" destOrd="0" presId="urn:microsoft.com/office/officeart/2005/8/layout/hierarchy3"/>
    <dgm:cxn modelId="{143CE9DC-1A2F-4773-861A-BE638C61CF56}" type="presParOf" srcId="{05C2E0D6-9C38-440C-9B84-3B3CA9700E34}" destId="{438FF3D5-A762-4660-AEB1-72F24636602B}" srcOrd="0" destOrd="0" presId="urn:microsoft.com/office/officeart/2005/8/layout/hierarchy3"/>
    <dgm:cxn modelId="{6C33ADDB-F643-4495-A58D-89E60E232476}" type="presParOf" srcId="{438FF3D5-A762-4660-AEB1-72F24636602B}" destId="{C93046AC-378F-45DB-B9C4-3C9A6FC70096}" srcOrd="0" destOrd="0" presId="urn:microsoft.com/office/officeart/2005/8/layout/hierarchy3"/>
    <dgm:cxn modelId="{A6B59752-9AA8-4748-BA7C-40F63C928039}" type="presParOf" srcId="{438FF3D5-A762-4660-AEB1-72F24636602B}" destId="{281CC9D4-9BB7-483D-8DB9-F48287C7CB1A}" srcOrd="1" destOrd="0" presId="urn:microsoft.com/office/officeart/2005/8/layout/hierarchy3"/>
    <dgm:cxn modelId="{520FB119-6A5A-4735-963A-D53267E6CFF4}" type="presParOf" srcId="{05C2E0D6-9C38-440C-9B84-3B3CA9700E34}" destId="{F823D727-BFC3-461E-967E-FAC0894C5EAC}" srcOrd="1" destOrd="0" presId="urn:microsoft.com/office/officeart/2005/8/layout/hierarchy3"/>
    <dgm:cxn modelId="{A5C23E67-1DF8-4C40-B4B4-B6A9A6E3A0A5}" type="presParOf" srcId="{F823D727-BFC3-461E-967E-FAC0894C5EAC}" destId="{ECC9B130-0CC6-47D6-9F70-83A706AB7D30}" srcOrd="0" destOrd="0" presId="urn:microsoft.com/office/officeart/2005/8/layout/hierarchy3"/>
    <dgm:cxn modelId="{9B85BF4F-BEFC-4FB7-8A39-47FABE7A0C77}" type="presParOf" srcId="{F823D727-BFC3-461E-967E-FAC0894C5EAC}" destId="{490E0BB1-69D8-4630-B5B5-BDF4E5F431A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92258-FD03-4AC8-83DD-C168E43E16EB}">
      <dsp:nvSpPr>
        <dsp:cNvPr id="0" name=""/>
        <dsp:cNvSpPr/>
      </dsp:nvSpPr>
      <dsp:spPr>
        <a:xfrm>
          <a:off x="0" y="456531"/>
          <a:ext cx="9145806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816" tIns="416560" rIns="70981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IRS audits – formally referred to as “examinations” – can jeopardize the tax-exempt status of bonds, leading to reputational and financial consequences.</a:t>
          </a:r>
        </a:p>
      </dsp:txBody>
      <dsp:txXfrm>
        <a:off x="0" y="456531"/>
        <a:ext cx="9145806" cy="1417500"/>
      </dsp:txXfrm>
    </dsp:sp>
    <dsp:sp modelId="{94B3E760-8E29-4B3D-AE39-B201439A61C1}">
      <dsp:nvSpPr>
        <dsp:cNvPr id="0" name=""/>
        <dsp:cNvSpPr/>
      </dsp:nvSpPr>
      <dsp:spPr>
        <a:xfrm>
          <a:off x="457290" y="161331"/>
          <a:ext cx="6402064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83" tIns="0" rIns="24198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Why does this matter?</a:t>
          </a:r>
          <a:endParaRPr lang="en-US" sz="2400" kern="1200" dirty="0"/>
        </a:p>
      </dsp:txBody>
      <dsp:txXfrm>
        <a:off x="486111" y="190152"/>
        <a:ext cx="6344422" cy="532758"/>
      </dsp:txXfrm>
    </dsp:sp>
    <dsp:sp modelId="{3EDC91F9-F1BF-4953-B68B-C2B73F39FA12}">
      <dsp:nvSpPr>
        <dsp:cNvPr id="0" name=""/>
        <dsp:cNvSpPr/>
      </dsp:nvSpPr>
      <dsp:spPr>
        <a:xfrm>
          <a:off x="0" y="2277231"/>
          <a:ext cx="9145806" cy="182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816" tIns="416560" rIns="70981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Understand the fundamentals of post-issuance compliance.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Learn how and why the IRS conducts audits of tax-exempt bond issues.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Identify best practices to reduce audit risk.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Prepare effectively to defend your bond issue during an IRS audit.</a:t>
          </a:r>
        </a:p>
      </dsp:txBody>
      <dsp:txXfrm>
        <a:off x="0" y="2277231"/>
        <a:ext cx="9145806" cy="1827000"/>
      </dsp:txXfrm>
    </dsp:sp>
    <dsp:sp modelId="{F36AE3E1-5538-4CD3-8547-32455B4DF7B9}">
      <dsp:nvSpPr>
        <dsp:cNvPr id="0" name=""/>
        <dsp:cNvSpPr/>
      </dsp:nvSpPr>
      <dsp:spPr>
        <a:xfrm>
          <a:off x="457290" y="1982031"/>
          <a:ext cx="6402064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83" tIns="0" rIns="24198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Learning Outcomes</a:t>
          </a:r>
          <a:endParaRPr lang="en-US" sz="2400" kern="1200" dirty="0"/>
        </a:p>
      </dsp:txBody>
      <dsp:txXfrm>
        <a:off x="486111" y="2010852"/>
        <a:ext cx="6344422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7F9D7-201B-4626-8ACC-B6960D0E533D}">
      <dsp:nvSpPr>
        <dsp:cNvPr id="0" name=""/>
        <dsp:cNvSpPr/>
      </dsp:nvSpPr>
      <dsp:spPr>
        <a:xfrm rot="5400000">
          <a:off x="3025308" y="220539"/>
          <a:ext cx="4163955" cy="399839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Qualified capital expenditures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Private business use, including disposition of bond-financed property/facilities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Arbitrage and investment of bond proceeds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Records retention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Written compliance policies and procedures</a:t>
          </a:r>
        </a:p>
      </dsp:txBody>
      <dsp:txXfrm rot="-5400000">
        <a:off x="3108089" y="332944"/>
        <a:ext cx="3803208" cy="3773583"/>
      </dsp:txXfrm>
    </dsp:sp>
    <dsp:sp modelId="{945CDDAD-484A-4FA7-BC31-78AD8D15C958}">
      <dsp:nvSpPr>
        <dsp:cNvPr id="0" name=""/>
        <dsp:cNvSpPr/>
      </dsp:nvSpPr>
      <dsp:spPr>
        <a:xfrm>
          <a:off x="1772" y="2167"/>
          <a:ext cx="3106317" cy="443513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Federal Income Tax Laws</a:t>
          </a:r>
          <a:br>
            <a:rPr lang="en-US" sz="2800" kern="1200" dirty="0"/>
          </a:br>
          <a:r>
            <a:rPr lang="en-US" sz="2800" kern="1200" dirty="0"/>
            <a:t>                             </a:t>
          </a:r>
          <a:r>
            <a:rPr lang="en-US" sz="2400" kern="1200" dirty="0"/>
            <a:t>(</a:t>
          </a:r>
          <a:r>
            <a:rPr lang="en-US" sz="2400" i="1" kern="1200" dirty="0"/>
            <a:t>relating to </a:t>
          </a:r>
          <a:br>
            <a:rPr lang="en-US" sz="2400" i="1" kern="1200" dirty="0"/>
          </a:br>
          <a:r>
            <a:rPr lang="en-US" sz="2400" i="1" kern="1200" dirty="0"/>
            <a:t>tax-exempt or </a:t>
          </a:r>
          <a:br>
            <a:rPr lang="en-US" sz="2400" i="1" kern="1200" dirty="0"/>
          </a:br>
          <a:r>
            <a:rPr lang="en-US" sz="2400" i="1" kern="1200" dirty="0"/>
            <a:t>tax-preferred obligations</a:t>
          </a:r>
          <a:r>
            <a:rPr lang="en-US" sz="2400" kern="1200" dirty="0"/>
            <a:t>)</a:t>
          </a:r>
        </a:p>
      </dsp:txBody>
      <dsp:txXfrm>
        <a:off x="153410" y="153805"/>
        <a:ext cx="2803041" cy="4131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10338-CC5F-4E74-85B1-662D6958D723}">
      <dsp:nvSpPr>
        <dsp:cNvPr id="0" name=""/>
        <dsp:cNvSpPr/>
      </dsp:nvSpPr>
      <dsp:spPr>
        <a:xfrm rot="5400000">
          <a:off x="2898010" y="252077"/>
          <a:ext cx="4396368" cy="402060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Disclosing material information regarding the issuer in connection with </a:t>
          </a:r>
          <a:r>
            <a:rPr lang="en-US" sz="2200" b="1" kern="1200" dirty="0"/>
            <a:t>annual continuing disclosure</a:t>
          </a:r>
          <a:r>
            <a:rPr lang="en-US" sz="2200" kern="1200" dirty="0"/>
            <a:t> and </a:t>
          </a:r>
          <a:r>
            <a:rPr lang="en-US" sz="2200" b="1" kern="1200" dirty="0"/>
            <a:t>event notices </a:t>
          </a:r>
          <a:r>
            <a:rPr lang="en-US" sz="2200" kern="1200" dirty="0"/>
            <a:t>under SEC Rule 15c2-12</a:t>
          </a:r>
        </a:p>
      </dsp:txBody>
      <dsp:txXfrm rot="-5400000">
        <a:off x="3085890" y="260467"/>
        <a:ext cx="3824337" cy="4003828"/>
      </dsp:txXfrm>
    </dsp:sp>
    <dsp:sp modelId="{064B9332-D5AE-4FAC-A940-02D3CE5B530A}">
      <dsp:nvSpPr>
        <dsp:cNvPr id="0" name=""/>
        <dsp:cNvSpPr/>
      </dsp:nvSpPr>
      <dsp:spPr>
        <a:xfrm>
          <a:off x="1758" y="0"/>
          <a:ext cx="3084132" cy="45247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/>
              <a:ea typeface="+mn-ea"/>
              <a:cs typeface="+mn-cs"/>
            </a:rPr>
            <a:t>Federal Securities Laws</a:t>
          </a:r>
          <a:br>
            <a:rPr lang="en-US" sz="2800" kern="1200" dirty="0">
              <a:latin typeface="Calibri" panose="020F0502020204030204"/>
              <a:ea typeface="+mn-ea"/>
              <a:cs typeface="+mn-cs"/>
            </a:rPr>
          </a:br>
          <a:br>
            <a:rPr lang="en-US" sz="2800" kern="1200" dirty="0">
              <a:latin typeface="Calibri" panose="020F0502020204030204"/>
              <a:ea typeface="+mn-ea"/>
              <a:cs typeface="+mn-cs"/>
            </a:rPr>
          </a:br>
          <a:r>
            <a:rPr lang="en-US" sz="2400" kern="1200" dirty="0">
              <a:latin typeface="Calibri" panose="020F0502020204030204"/>
              <a:ea typeface="+mn-ea"/>
              <a:cs typeface="+mn-cs"/>
            </a:rPr>
            <a:t>(</a:t>
          </a:r>
          <a:r>
            <a:rPr lang="en-US" sz="2400" i="1" kern="1200" dirty="0">
              <a:latin typeface="Calibri" panose="020F0502020204030204"/>
              <a:ea typeface="+mn-ea"/>
              <a:cs typeface="+mn-cs"/>
            </a:rPr>
            <a:t>relating to </a:t>
          </a:r>
          <a:br>
            <a:rPr lang="en-US" sz="2400" i="1" kern="1200" dirty="0">
              <a:latin typeface="Calibri" panose="020F0502020204030204"/>
              <a:ea typeface="+mn-ea"/>
              <a:cs typeface="+mn-cs"/>
            </a:rPr>
          </a:br>
          <a:r>
            <a:rPr lang="en-US" sz="2400" i="1" kern="1200" dirty="0">
              <a:latin typeface="Calibri" panose="020F0502020204030204"/>
              <a:ea typeface="+mn-ea"/>
              <a:cs typeface="+mn-cs"/>
            </a:rPr>
            <a:t>all “debt-type” obligations</a:t>
          </a:r>
          <a:r>
            <a:rPr lang="en-US" sz="2400" kern="1200" dirty="0">
              <a:latin typeface="Calibri" panose="020F0502020204030204"/>
              <a:ea typeface="+mn-ea"/>
              <a:cs typeface="+mn-cs"/>
            </a:rPr>
            <a:t>)</a:t>
          </a:r>
        </a:p>
      </dsp:txBody>
      <dsp:txXfrm>
        <a:off x="152313" y="150555"/>
        <a:ext cx="2783022" cy="42236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089A2-3C83-401C-9A49-CEDCBB9F10FB}">
      <dsp:nvSpPr>
        <dsp:cNvPr id="0" name=""/>
        <dsp:cNvSpPr/>
      </dsp:nvSpPr>
      <dsp:spPr>
        <a:xfrm rot="5400000">
          <a:off x="2971010" y="229864"/>
          <a:ext cx="4206907" cy="406503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Maintenance of pledge or other security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Ratios or other special performance or financial achievement covenants, (e.g., debt service coverage ratios)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Notice provisions (e.g., 30-day redemption notice)</a:t>
          </a:r>
        </a:p>
      </dsp:txBody>
      <dsp:txXfrm rot="-5400000">
        <a:off x="3041948" y="357366"/>
        <a:ext cx="3866594" cy="3810029"/>
      </dsp:txXfrm>
    </dsp:sp>
    <dsp:sp modelId="{78575D9E-08CD-4B0D-B2D6-0357E56D9D2C}">
      <dsp:nvSpPr>
        <dsp:cNvPr id="0" name=""/>
        <dsp:cNvSpPr/>
      </dsp:nvSpPr>
      <dsp:spPr>
        <a:xfrm>
          <a:off x="1274" y="0"/>
          <a:ext cx="3040673" cy="45247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Covenants contained </a:t>
          </a:r>
          <a:br>
            <a:rPr lang="en-US" sz="2800" kern="1200" dirty="0"/>
          </a:br>
          <a:r>
            <a:rPr lang="en-US" sz="2800" kern="1200" dirty="0"/>
            <a:t>in bond proceedings and similar legal documents</a:t>
          </a:r>
        </a:p>
      </dsp:txBody>
      <dsp:txXfrm>
        <a:off x="149707" y="148433"/>
        <a:ext cx="2743807" cy="42278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F7189-0590-4C51-AFDB-114A412B115F}">
      <dsp:nvSpPr>
        <dsp:cNvPr id="0" name=""/>
        <dsp:cNvSpPr/>
      </dsp:nvSpPr>
      <dsp:spPr>
        <a:xfrm rot="5400000">
          <a:off x="6510489" y="-2717669"/>
          <a:ext cx="1216529" cy="670000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In some cases, the IRS may also conduct interviews or site visits to inspect bond-financed facilities</a:t>
          </a:r>
        </a:p>
      </dsp:txBody>
      <dsp:txXfrm rot="-5400000">
        <a:off x="3768752" y="83454"/>
        <a:ext cx="6640618" cy="1097757"/>
      </dsp:txXfrm>
    </dsp:sp>
    <dsp:sp modelId="{CD420764-9BF9-49F5-9E95-2C6DD98652E8}">
      <dsp:nvSpPr>
        <dsp:cNvPr id="0" name=""/>
        <dsp:cNvSpPr/>
      </dsp:nvSpPr>
      <dsp:spPr>
        <a:xfrm>
          <a:off x="0" y="1357"/>
          <a:ext cx="3768752" cy="12619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IRS may request bond transcripts, use-of-proceeds documentation, rebate calculations, and records related to private business use</a:t>
          </a:r>
        </a:p>
      </dsp:txBody>
      <dsp:txXfrm>
        <a:off x="61603" y="62960"/>
        <a:ext cx="3645546" cy="1138743"/>
      </dsp:txXfrm>
    </dsp:sp>
    <dsp:sp modelId="{0CC27392-9274-4E24-B953-28C83563725D}">
      <dsp:nvSpPr>
        <dsp:cNvPr id="0" name=""/>
        <dsp:cNvSpPr/>
      </dsp:nvSpPr>
      <dsp:spPr>
        <a:xfrm rot="5400000">
          <a:off x="6514518" y="-1392622"/>
          <a:ext cx="1208473" cy="670000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May include multiple rounds of </a:t>
          </a:r>
          <a:r>
            <a:rPr lang="en-US" sz="2000" b="1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information document requests (IDRs)</a:t>
          </a:r>
        </a:p>
        <a:p>
          <a:pPr marL="285750" lvl="1" indent="-2857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Throughout the process, the issuer should maintain open and cooperative communication with the IRS</a:t>
          </a:r>
        </a:p>
      </dsp:txBody>
      <dsp:txXfrm rot="-5400000">
        <a:off x="3768753" y="1412136"/>
        <a:ext cx="6641011" cy="1090487"/>
      </dsp:txXfrm>
    </dsp:sp>
    <dsp:sp modelId="{BF505D5F-87EB-4F69-86F7-1502537254CC}">
      <dsp:nvSpPr>
        <dsp:cNvPr id="0" name=""/>
        <dsp:cNvSpPr/>
      </dsp:nvSpPr>
      <dsp:spPr>
        <a:xfrm>
          <a:off x="0" y="1326404"/>
          <a:ext cx="3768752" cy="12619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Staff involved in bond administration should receive regular training on compliance requirements</a:t>
          </a:r>
        </a:p>
      </dsp:txBody>
      <dsp:txXfrm>
        <a:off x="61603" y="1388007"/>
        <a:ext cx="3645546" cy="1138743"/>
      </dsp:txXfrm>
    </dsp:sp>
    <dsp:sp modelId="{1D2B1C7A-BB2A-42BF-B507-28AE73444222}">
      <dsp:nvSpPr>
        <dsp:cNvPr id="0" name=""/>
        <dsp:cNvSpPr/>
      </dsp:nvSpPr>
      <dsp:spPr>
        <a:xfrm rot="5400000">
          <a:off x="6471333" y="-54809"/>
          <a:ext cx="1280939" cy="669346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No changes</a:t>
          </a:r>
        </a:p>
        <a:p>
          <a:pPr marL="285750" lvl="1" indent="-2857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Propose corrective actions</a:t>
          </a:r>
        </a:p>
        <a:p>
          <a:pPr marL="285750" lvl="1" indent="-2857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Refer the matter to the </a:t>
          </a:r>
          <a:r>
            <a:rPr lang="en-US" sz="2000" b="1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Voluntary Closing Agreement Program (VCAP) </a:t>
          </a:r>
          <a:r>
            <a:rPr lang="en-US" sz="2000" kern="1200" dirty="0">
              <a:solidFill>
                <a:srgbClr val="002B4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for resolution</a:t>
          </a:r>
        </a:p>
      </dsp:txBody>
      <dsp:txXfrm rot="-5400000">
        <a:off x="3765072" y="2713982"/>
        <a:ext cx="6630931" cy="1155879"/>
      </dsp:txXfrm>
    </dsp:sp>
    <dsp:sp modelId="{D0475993-7945-4E1D-A233-D5B71B7998BC}">
      <dsp:nvSpPr>
        <dsp:cNvPr id="0" name=""/>
        <dsp:cNvSpPr/>
      </dsp:nvSpPr>
      <dsp:spPr>
        <a:xfrm>
          <a:off x="0" y="2660946"/>
          <a:ext cx="3765072" cy="12619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At the conclusion of the audit, the IRS may close the case with:</a:t>
          </a:r>
        </a:p>
      </dsp:txBody>
      <dsp:txXfrm>
        <a:off x="61603" y="2722549"/>
        <a:ext cx="3641866" cy="11387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C6DE7-E81E-4079-9871-212BE37B630B}">
      <dsp:nvSpPr>
        <dsp:cNvPr id="0" name=""/>
        <dsp:cNvSpPr/>
      </dsp:nvSpPr>
      <dsp:spPr>
        <a:xfrm>
          <a:off x="9775" y="0"/>
          <a:ext cx="2921703" cy="3580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Implement a written post-issuance compliance policy that outlines procedures and responsibilities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This policy should be reviewed and updated regularly to reflect changes in federal law or organizational structure</a:t>
          </a:r>
        </a:p>
      </dsp:txBody>
      <dsp:txXfrm>
        <a:off x="95349" y="85574"/>
        <a:ext cx="2750555" cy="3409506"/>
      </dsp:txXfrm>
    </dsp:sp>
    <dsp:sp modelId="{2275EA4C-3A34-4ED1-973E-00D8864BEF7A}">
      <dsp:nvSpPr>
        <dsp:cNvPr id="0" name=""/>
        <dsp:cNvSpPr/>
      </dsp:nvSpPr>
      <dsp:spPr>
        <a:xfrm>
          <a:off x="3223649" y="1428035"/>
          <a:ext cx="619401" cy="7245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223649" y="1572951"/>
        <a:ext cx="433581" cy="434750"/>
      </dsp:txXfrm>
    </dsp:sp>
    <dsp:sp modelId="{E9B3779B-7CE1-4276-8F8C-D7A5BADA6099}">
      <dsp:nvSpPr>
        <dsp:cNvPr id="0" name=""/>
        <dsp:cNvSpPr/>
      </dsp:nvSpPr>
      <dsp:spPr>
        <a:xfrm>
          <a:off x="4100160" y="0"/>
          <a:ext cx="2921703" cy="3580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Conduct annual compliance reviews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This helps ensure that bond proceeds are being used appropriately and that private business use is within allowable limits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These reviews should be documented and include input from legal, financial, and operational staff</a:t>
          </a:r>
        </a:p>
      </dsp:txBody>
      <dsp:txXfrm>
        <a:off x="4185734" y="85574"/>
        <a:ext cx="2750555" cy="3409506"/>
      </dsp:txXfrm>
    </dsp:sp>
    <dsp:sp modelId="{CD0F12C3-8CF8-4CB8-ACF9-EA29C17288F9}">
      <dsp:nvSpPr>
        <dsp:cNvPr id="0" name=""/>
        <dsp:cNvSpPr/>
      </dsp:nvSpPr>
      <dsp:spPr>
        <a:xfrm>
          <a:off x="7314034" y="1428035"/>
          <a:ext cx="619401" cy="7245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314034" y="1572951"/>
        <a:ext cx="433581" cy="434750"/>
      </dsp:txXfrm>
    </dsp:sp>
    <dsp:sp modelId="{F4727070-96AE-472B-A811-305BE86C299D}">
      <dsp:nvSpPr>
        <dsp:cNvPr id="0" name=""/>
        <dsp:cNvSpPr/>
      </dsp:nvSpPr>
      <dsp:spPr>
        <a:xfrm>
          <a:off x="8190545" y="18200"/>
          <a:ext cx="2921703" cy="3544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Closely monitor any arrangements that could result in private business use such as leases, management contracts, or naming rights agreements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All such arrangements should be reviewed by bond counsel to ensure compliance</a:t>
          </a:r>
        </a:p>
      </dsp:txBody>
      <dsp:txXfrm>
        <a:off x="8276119" y="103774"/>
        <a:ext cx="2750555" cy="33731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F7189-0590-4C51-AFDB-114A412B115F}">
      <dsp:nvSpPr>
        <dsp:cNvPr id="0" name=""/>
        <dsp:cNvSpPr/>
      </dsp:nvSpPr>
      <dsp:spPr>
        <a:xfrm rot="5400000">
          <a:off x="6611669" y="-2714225"/>
          <a:ext cx="1014169" cy="670000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Missing a rebate payment can result in penalties and increased audit risk</a:t>
          </a:r>
        </a:p>
      </dsp:txBody>
      <dsp:txXfrm rot="-5400000">
        <a:off x="3768752" y="178200"/>
        <a:ext cx="6650496" cy="915153"/>
      </dsp:txXfrm>
    </dsp:sp>
    <dsp:sp modelId="{CD420764-9BF9-49F5-9E95-2C6DD98652E8}">
      <dsp:nvSpPr>
        <dsp:cNvPr id="0" name=""/>
        <dsp:cNvSpPr/>
      </dsp:nvSpPr>
      <dsp:spPr>
        <a:xfrm>
          <a:off x="0" y="1920"/>
          <a:ext cx="3768752" cy="12677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Arbitrage and rebate deadlines must be tracked using calendars or compliance software</a:t>
          </a:r>
        </a:p>
      </dsp:txBody>
      <dsp:txXfrm>
        <a:off x="61885" y="63805"/>
        <a:ext cx="3644982" cy="1143942"/>
      </dsp:txXfrm>
    </dsp:sp>
    <dsp:sp modelId="{0CC27392-9274-4E24-B953-28C83563725D}">
      <dsp:nvSpPr>
        <dsp:cNvPr id="0" name=""/>
        <dsp:cNvSpPr/>
      </dsp:nvSpPr>
      <dsp:spPr>
        <a:xfrm rot="5400000">
          <a:off x="6611669" y="-1383127"/>
          <a:ext cx="1014169" cy="670000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This ensures that everyone understands their role in maintaining tax-exempt status</a:t>
          </a:r>
        </a:p>
      </dsp:txBody>
      <dsp:txXfrm rot="-5400000">
        <a:off x="3768752" y="1509298"/>
        <a:ext cx="6650496" cy="915153"/>
      </dsp:txXfrm>
    </dsp:sp>
    <dsp:sp modelId="{BF505D5F-87EB-4F69-86F7-1502537254CC}">
      <dsp:nvSpPr>
        <dsp:cNvPr id="0" name=""/>
        <dsp:cNvSpPr/>
      </dsp:nvSpPr>
      <dsp:spPr>
        <a:xfrm>
          <a:off x="0" y="1333018"/>
          <a:ext cx="3768752" cy="12677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Staff involved in bond administration should receive regular training on compliance requirements</a:t>
          </a:r>
        </a:p>
      </dsp:txBody>
      <dsp:txXfrm>
        <a:off x="61885" y="1394903"/>
        <a:ext cx="3644982" cy="1143942"/>
      </dsp:txXfrm>
    </dsp:sp>
    <dsp:sp modelId="{1D2B1C7A-BB2A-42BF-B507-28AE73444222}">
      <dsp:nvSpPr>
        <dsp:cNvPr id="0" name=""/>
        <dsp:cNvSpPr/>
      </dsp:nvSpPr>
      <dsp:spPr>
        <a:xfrm rot="5400000">
          <a:off x="6611669" y="-52030"/>
          <a:ext cx="1014169" cy="670000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Good recordkeeping is essential for demonstrating compliance during an audit</a:t>
          </a:r>
        </a:p>
      </dsp:txBody>
      <dsp:txXfrm rot="-5400000">
        <a:off x="3768752" y="2840395"/>
        <a:ext cx="6650496" cy="915153"/>
      </dsp:txXfrm>
    </dsp:sp>
    <dsp:sp modelId="{D0475993-7945-4E1D-A233-D5B71B7998BC}">
      <dsp:nvSpPr>
        <dsp:cNvPr id="0" name=""/>
        <dsp:cNvSpPr/>
      </dsp:nvSpPr>
      <dsp:spPr>
        <a:xfrm>
          <a:off x="0" y="2664116"/>
          <a:ext cx="3768752" cy="12677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 records related to the bond issue should be stored in a secure and accessible format</a:t>
          </a:r>
        </a:p>
      </dsp:txBody>
      <dsp:txXfrm>
        <a:off x="61885" y="2726001"/>
        <a:ext cx="3644982" cy="11439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3EBFB-1EA6-429D-B17E-D061A393932E}">
      <dsp:nvSpPr>
        <dsp:cNvPr id="0" name=""/>
        <dsp:cNvSpPr/>
      </dsp:nvSpPr>
      <dsp:spPr>
        <a:xfrm>
          <a:off x="0" y="14561"/>
          <a:ext cx="11064687" cy="10396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5B800-FEB7-4FAD-9184-7CEB7AAA1FBF}">
      <dsp:nvSpPr>
        <dsp:cNvPr id="0" name=""/>
        <dsp:cNvSpPr/>
      </dsp:nvSpPr>
      <dsp:spPr>
        <a:xfrm>
          <a:off x="314492" y="238386"/>
          <a:ext cx="571804" cy="571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1029A-E32C-4C3C-9D02-189DA7621C7D}">
      <dsp:nvSpPr>
        <dsp:cNvPr id="0" name=""/>
        <dsp:cNvSpPr/>
      </dsp:nvSpPr>
      <dsp:spPr>
        <a:xfrm>
          <a:off x="1200788" y="4466"/>
          <a:ext cx="4979109" cy="103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29" tIns="110029" rIns="110029" bIns="1100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Issuers should designate a </a:t>
          </a:r>
          <a:r>
            <a:rPr lang="en-US" sz="1600" b="1" kern="1200" dirty="0"/>
            <a:t>disclosure officer </a:t>
          </a:r>
          <a:r>
            <a:rPr lang="en-US" sz="1600" kern="1200" dirty="0"/>
            <a:t>responsible for managing post-issuance compliance and serving as the point of contact during an audit</a:t>
          </a:r>
        </a:p>
      </dsp:txBody>
      <dsp:txXfrm>
        <a:off x="1200788" y="4466"/>
        <a:ext cx="4979109" cy="1039644"/>
      </dsp:txXfrm>
    </dsp:sp>
    <dsp:sp modelId="{CF995F1C-3269-4FFA-B24D-DABE38E979B7}">
      <dsp:nvSpPr>
        <dsp:cNvPr id="0" name=""/>
        <dsp:cNvSpPr/>
      </dsp:nvSpPr>
      <dsp:spPr>
        <a:xfrm>
          <a:off x="6179897" y="4466"/>
          <a:ext cx="4883615" cy="103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29" tIns="110029" rIns="110029" bIns="1100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This is typically the chief fiscal officer, who should be familiar with the bond documents and compliance procedures</a:t>
          </a:r>
        </a:p>
      </dsp:txBody>
      <dsp:txXfrm>
        <a:off x="6179897" y="4466"/>
        <a:ext cx="4883615" cy="1039644"/>
      </dsp:txXfrm>
    </dsp:sp>
    <dsp:sp modelId="{38B610AD-E089-4BE5-B6D4-7E7BC434F892}">
      <dsp:nvSpPr>
        <dsp:cNvPr id="0" name=""/>
        <dsp:cNvSpPr/>
      </dsp:nvSpPr>
      <dsp:spPr>
        <a:xfrm>
          <a:off x="0" y="1304021"/>
          <a:ext cx="11064687" cy="10396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50637-8B9C-4F90-81C0-1413E302B28C}">
      <dsp:nvSpPr>
        <dsp:cNvPr id="0" name=""/>
        <dsp:cNvSpPr/>
      </dsp:nvSpPr>
      <dsp:spPr>
        <a:xfrm>
          <a:off x="314492" y="1537941"/>
          <a:ext cx="571804" cy="571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78BD4-7F77-484C-A7EA-72A94D03E8DE}">
      <dsp:nvSpPr>
        <dsp:cNvPr id="0" name=""/>
        <dsp:cNvSpPr/>
      </dsp:nvSpPr>
      <dsp:spPr>
        <a:xfrm>
          <a:off x="1200788" y="1304021"/>
          <a:ext cx="4979109" cy="103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29" tIns="110029" rIns="110029" bIns="1100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 complete bond file should be maintained for each issue, including the official statement, closing documents, use-of-proceeds tracking, and rebate calculation</a:t>
          </a:r>
        </a:p>
      </dsp:txBody>
      <dsp:txXfrm>
        <a:off x="1200788" y="1304021"/>
        <a:ext cx="4979109" cy="1039644"/>
      </dsp:txXfrm>
    </dsp:sp>
    <dsp:sp modelId="{1E1F5FC0-B944-4C88-A19D-C742901B32FC}">
      <dsp:nvSpPr>
        <dsp:cNvPr id="0" name=""/>
        <dsp:cNvSpPr/>
      </dsp:nvSpPr>
      <dsp:spPr>
        <a:xfrm>
          <a:off x="6179897" y="1304021"/>
          <a:ext cx="4883615" cy="103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29" tIns="110029" rIns="110029" bIns="1100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This file should be organized and easily accessible in case of an audit; continuity in data for changes in accounting and procurement systems </a:t>
          </a:r>
          <a:r>
            <a:rPr lang="en-US" sz="1600" b="1" u="sng" kern="1200" dirty="0"/>
            <a:t>must be</a:t>
          </a:r>
          <a:r>
            <a:rPr lang="en-US" sz="1600" kern="1200" dirty="0"/>
            <a:t> provided for</a:t>
          </a:r>
        </a:p>
      </dsp:txBody>
      <dsp:txXfrm>
        <a:off x="6179897" y="1304021"/>
        <a:ext cx="4883615" cy="1039644"/>
      </dsp:txXfrm>
    </dsp:sp>
    <dsp:sp modelId="{2FC8DAB8-B460-443E-8BB1-ABF4AB0703EC}">
      <dsp:nvSpPr>
        <dsp:cNvPr id="0" name=""/>
        <dsp:cNvSpPr/>
      </dsp:nvSpPr>
      <dsp:spPr>
        <a:xfrm>
          <a:off x="0" y="2603577"/>
          <a:ext cx="11064687" cy="10396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A2BB4-552C-4C8E-98B0-89E05C03E5F8}">
      <dsp:nvSpPr>
        <dsp:cNvPr id="0" name=""/>
        <dsp:cNvSpPr/>
      </dsp:nvSpPr>
      <dsp:spPr>
        <a:xfrm>
          <a:off x="314492" y="2837496"/>
          <a:ext cx="571804" cy="571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2D08F-030D-4237-BA5A-74683C7B0C2C}">
      <dsp:nvSpPr>
        <dsp:cNvPr id="0" name=""/>
        <dsp:cNvSpPr/>
      </dsp:nvSpPr>
      <dsp:spPr>
        <a:xfrm>
          <a:off x="1200788" y="2603577"/>
          <a:ext cx="4979109" cy="103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29" tIns="110029" rIns="110029" bIns="1100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Issuers will typically give power of attorney to bond counsel using IRS Form 2848 to authorize legal representation during the audit process</a:t>
          </a:r>
        </a:p>
      </dsp:txBody>
      <dsp:txXfrm>
        <a:off x="1200788" y="2603577"/>
        <a:ext cx="4979109" cy="1039644"/>
      </dsp:txXfrm>
    </dsp:sp>
    <dsp:sp modelId="{4DE5865C-D934-4C03-BD67-502927087BE4}">
      <dsp:nvSpPr>
        <dsp:cNvPr id="0" name=""/>
        <dsp:cNvSpPr/>
      </dsp:nvSpPr>
      <dsp:spPr>
        <a:xfrm>
          <a:off x="6179897" y="2603577"/>
          <a:ext cx="4883615" cy="103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29" tIns="110029" rIns="110029" bIns="1100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Ensures accurate interpretation and defense of technical requirements</a:t>
          </a:r>
        </a:p>
      </dsp:txBody>
      <dsp:txXfrm>
        <a:off x="6179897" y="2603577"/>
        <a:ext cx="4883615" cy="1039644"/>
      </dsp:txXfrm>
    </dsp:sp>
    <dsp:sp modelId="{FDF8067B-800E-441D-BB57-BC7588ED145E}">
      <dsp:nvSpPr>
        <dsp:cNvPr id="0" name=""/>
        <dsp:cNvSpPr/>
      </dsp:nvSpPr>
      <dsp:spPr>
        <a:xfrm>
          <a:off x="0" y="3903132"/>
          <a:ext cx="11064687" cy="10396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3DB2F-0C8B-4A42-8EB5-EF9DA1788B82}">
      <dsp:nvSpPr>
        <dsp:cNvPr id="0" name=""/>
        <dsp:cNvSpPr/>
      </dsp:nvSpPr>
      <dsp:spPr>
        <a:xfrm>
          <a:off x="314492" y="4137051"/>
          <a:ext cx="571804" cy="5718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23475-3A2C-4512-8799-2A8A07DCD079}">
      <dsp:nvSpPr>
        <dsp:cNvPr id="0" name=""/>
        <dsp:cNvSpPr/>
      </dsp:nvSpPr>
      <dsp:spPr>
        <a:xfrm>
          <a:off x="1200788" y="3903132"/>
          <a:ext cx="4979109" cy="103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29" tIns="110029" rIns="110029" bIns="1100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potential compliance issues are identified, issuers should consult bond counsel immediately</a:t>
          </a:r>
        </a:p>
      </dsp:txBody>
      <dsp:txXfrm>
        <a:off x="1200788" y="3903132"/>
        <a:ext cx="4979109" cy="1039644"/>
      </dsp:txXfrm>
    </dsp:sp>
    <dsp:sp modelId="{6718E4EB-E182-4F41-BA64-0CCBF824D2F5}">
      <dsp:nvSpPr>
        <dsp:cNvPr id="0" name=""/>
        <dsp:cNvSpPr/>
      </dsp:nvSpPr>
      <dsp:spPr>
        <a:xfrm>
          <a:off x="6179897" y="3903132"/>
          <a:ext cx="4883615" cy="103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29" tIns="110029" rIns="110029" bIns="1100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Early intervention can help resolve issues before they escalate</a:t>
          </a:r>
        </a:p>
      </dsp:txBody>
      <dsp:txXfrm>
        <a:off x="6179897" y="3903132"/>
        <a:ext cx="4883615" cy="10396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DACA4-4A4A-4350-9448-5DB8C7BCA55A}">
      <dsp:nvSpPr>
        <dsp:cNvPr id="0" name=""/>
        <dsp:cNvSpPr/>
      </dsp:nvSpPr>
      <dsp:spPr>
        <a:xfrm>
          <a:off x="942092" y="727"/>
          <a:ext cx="2623000" cy="13115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Minor compliance issues may be corrected informally through self-correction, such as reallocating proceeds or adjusting usage</a:t>
          </a:r>
        </a:p>
      </dsp:txBody>
      <dsp:txXfrm>
        <a:off x="980505" y="39140"/>
        <a:ext cx="2546174" cy="1234674"/>
      </dsp:txXfrm>
    </dsp:sp>
    <dsp:sp modelId="{93786BEF-EFA1-4804-97C3-2D11FDCCEAA6}">
      <dsp:nvSpPr>
        <dsp:cNvPr id="0" name=""/>
        <dsp:cNvSpPr/>
      </dsp:nvSpPr>
      <dsp:spPr>
        <a:xfrm>
          <a:off x="1204392" y="1312228"/>
          <a:ext cx="262300" cy="983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3625"/>
              </a:lnTo>
              <a:lnTo>
                <a:pt x="262300" y="983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8A174-CCFD-42DF-B05D-1B9E4E345441}">
      <dsp:nvSpPr>
        <dsp:cNvPr id="0" name=""/>
        <dsp:cNvSpPr/>
      </dsp:nvSpPr>
      <dsp:spPr>
        <a:xfrm>
          <a:off x="1466692" y="1640103"/>
          <a:ext cx="2098400" cy="1311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These corrections </a:t>
          </a:r>
          <a:r>
            <a:rPr lang="en-US" sz="1400" b="1" u="sng" kern="1200" dirty="0"/>
            <a:t>must be</a:t>
          </a:r>
          <a:r>
            <a:rPr lang="en-US" sz="1400" b="1" kern="1200" dirty="0"/>
            <a:t> </a:t>
          </a:r>
          <a:r>
            <a:rPr lang="en-US" sz="1400" kern="1200" dirty="0"/>
            <a:t>documented and reviewed by bond counsel</a:t>
          </a:r>
        </a:p>
      </dsp:txBody>
      <dsp:txXfrm>
        <a:off x="1505105" y="1678516"/>
        <a:ext cx="2021574" cy="1234674"/>
      </dsp:txXfrm>
    </dsp:sp>
    <dsp:sp modelId="{965F9E06-690B-4751-9FE2-FDEB378EE86A}">
      <dsp:nvSpPr>
        <dsp:cNvPr id="0" name=""/>
        <dsp:cNvSpPr/>
      </dsp:nvSpPr>
      <dsp:spPr>
        <a:xfrm>
          <a:off x="4220843" y="727"/>
          <a:ext cx="2623000" cy="13115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For more serious violations, issuers may apply to the </a:t>
          </a:r>
          <a:r>
            <a:rPr lang="en-US" sz="1700" b="1" kern="1200" dirty="0"/>
            <a:t>IRS’s Voluntary Closing Agreement Program (VCAP)</a:t>
          </a:r>
          <a:endParaRPr lang="en-US" sz="1700" kern="1200" dirty="0"/>
        </a:p>
      </dsp:txBody>
      <dsp:txXfrm>
        <a:off x="4259256" y="39140"/>
        <a:ext cx="2546174" cy="1234674"/>
      </dsp:txXfrm>
    </dsp:sp>
    <dsp:sp modelId="{A389BC35-261C-4D0B-B9EB-FAA771B431D7}">
      <dsp:nvSpPr>
        <dsp:cNvPr id="0" name=""/>
        <dsp:cNvSpPr/>
      </dsp:nvSpPr>
      <dsp:spPr>
        <a:xfrm>
          <a:off x="4483143" y="1312228"/>
          <a:ext cx="262300" cy="983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3625"/>
              </a:lnTo>
              <a:lnTo>
                <a:pt x="262300" y="983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F8C02-9402-48D4-8DB3-343A9D8982FD}">
      <dsp:nvSpPr>
        <dsp:cNvPr id="0" name=""/>
        <dsp:cNvSpPr/>
      </dsp:nvSpPr>
      <dsp:spPr>
        <a:xfrm>
          <a:off x="4745443" y="1640103"/>
          <a:ext cx="2098400" cy="1311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VCAP allows issuers to resolve violations through negotiated settlement without undergoing a full audit</a:t>
          </a:r>
        </a:p>
      </dsp:txBody>
      <dsp:txXfrm>
        <a:off x="4783856" y="1678516"/>
        <a:ext cx="2021574" cy="1234674"/>
      </dsp:txXfrm>
    </dsp:sp>
    <dsp:sp modelId="{07B2014E-1867-4A83-8B83-CFD58AD71769}">
      <dsp:nvSpPr>
        <dsp:cNvPr id="0" name=""/>
        <dsp:cNvSpPr/>
      </dsp:nvSpPr>
      <dsp:spPr>
        <a:xfrm>
          <a:off x="4483143" y="1312228"/>
          <a:ext cx="262300" cy="262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000"/>
              </a:lnTo>
              <a:lnTo>
                <a:pt x="262300" y="26230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64B51-5AC2-4B09-81BB-951E6F4072F0}">
      <dsp:nvSpPr>
        <dsp:cNvPr id="0" name=""/>
        <dsp:cNvSpPr/>
      </dsp:nvSpPr>
      <dsp:spPr>
        <a:xfrm>
          <a:off x="4745443" y="3279478"/>
          <a:ext cx="2098400" cy="1311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Key is notifying IRS before discovery via an audit</a:t>
          </a:r>
          <a:endParaRPr lang="en-US" sz="1800" kern="1200" dirty="0"/>
        </a:p>
      </dsp:txBody>
      <dsp:txXfrm>
        <a:off x="4783856" y="3317891"/>
        <a:ext cx="2021574" cy="1234674"/>
      </dsp:txXfrm>
    </dsp:sp>
    <dsp:sp modelId="{C93046AC-378F-45DB-B9C4-3C9A6FC70096}">
      <dsp:nvSpPr>
        <dsp:cNvPr id="0" name=""/>
        <dsp:cNvSpPr/>
      </dsp:nvSpPr>
      <dsp:spPr>
        <a:xfrm>
          <a:off x="7499594" y="727"/>
          <a:ext cx="2623000" cy="13115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violations are discovered during an audit, the IRS may propose penalties or require corrective actions</a:t>
          </a:r>
        </a:p>
      </dsp:txBody>
      <dsp:txXfrm>
        <a:off x="7538007" y="39140"/>
        <a:ext cx="2546174" cy="1234674"/>
      </dsp:txXfrm>
    </dsp:sp>
    <dsp:sp modelId="{ECC9B130-0CC6-47D6-9F70-83A706AB7D30}">
      <dsp:nvSpPr>
        <dsp:cNvPr id="0" name=""/>
        <dsp:cNvSpPr/>
      </dsp:nvSpPr>
      <dsp:spPr>
        <a:xfrm>
          <a:off x="7761894" y="1312228"/>
          <a:ext cx="262300" cy="983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3625"/>
              </a:lnTo>
              <a:lnTo>
                <a:pt x="262300" y="983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E0BB1-69D8-4630-B5B5-BDF4E5F431AA}">
      <dsp:nvSpPr>
        <dsp:cNvPr id="0" name=""/>
        <dsp:cNvSpPr/>
      </dsp:nvSpPr>
      <dsp:spPr>
        <a:xfrm>
          <a:off x="8024194" y="1640103"/>
          <a:ext cx="2098400" cy="1311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 some cases, the IRS may declare the interest taxable, which can have significant financial and reputational consequences</a:t>
          </a:r>
        </a:p>
      </dsp:txBody>
      <dsp:txXfrm>
        <a:off x="8062607" y="1678516"/>
        <a:ext cx="2021574" cy="1234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9E34C5-FE9C-4F6A-B112-DC34B30B71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B80E4-2FDD-4D7E-BA85-2B99AFC9FE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0B86B-6417-42D8-9F74-2C56438E0D6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B046E-358C-4CE3-8AB2-4F9B00C098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F6256-6876-49D8-989C-8B41D69BFE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5EAA3-F637-4CAC-AC50-93F4E60A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7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E4B95-82B2-433C-AFB8-F5BB4B251F4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EEF92-555B-40FF-B865-1E93362C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2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EEF92-555B-40FF-B865-1E93362CC5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2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EEF92-555B-40FF-B865-1E93362CC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96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D90BF-A2FC-B77B-2DA7-ADC1424ED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7FB61D-61AC-328F-1B18-E0E771988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A4CA0-2DB5-C852-82CC-22BB48392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1EABE-295B-0D08-B541-810CEF47A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EEF92-555B-40FF-B865-1E93362CC5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04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7BFD7-D4E1-3266-A52A-800105315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527F4B-B557-7F59-3CEB-EDD319131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B79801-3603-BE6D-FC46-D41E57583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B8AEE-D8B5-9F1D-5E0D-163746B35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EEF92-555B-40FF-B865-1E93362CC5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22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5442D703-45CD-4FBC-9A22-CAACDF39451D}" type="slidenum">
              <a:rPr lang="en-US" smtClean="0">
                <a:effectLst/>
              </a:rPr>
              <a:t>18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664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EEF92-555B-40FF-B865-1E93362CC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2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54FAE-42D0-1A1D-5741-C864E78B4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BBA0D1-330E-EED4-0A35-9AE848C7C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76152-2089-566D-1491-F65EAB769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BF898-67E0-B968-AF63-37757E5A2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EEF92-555B-40FF-B865-1E93362CC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8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722F8-32D0-84F2-71F4-ACF573A19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6768D9-201F-C9C1-CE0C-166FEB46E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15928E-39E9-633B-92AA-DCA40CAC2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6C625-0AF4-D52D-B56A-05C4F44C8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EEF92-555B-40FF-B865-1E93362CC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2119C-BE4A-3C5D-ABB5-941874970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D62E26-F557-8F39-797F-9CE7C2ECE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0AFAB8-268E-91EC-50BD-926E454FC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5BF38-03DA-389C-875C-5BE97E59B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EEF92-555B-40FF-B865-1E93362CC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4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EEF92-555B-40FF-B865-1E93362CC5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42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EEF92-555B-40FF-B865-1E93362CC5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1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5C7BA-3AE8-AE9B-E1B8-FDA29F922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90BA4F-D334-387D-914C-4B8B625E1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3636D2-07CF-B365-8BEB-335F403EE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F0CB0-EF42-533C-F700-6D0A3D3BA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EEF92-555B-40FF-B865-1E93362CC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AD7AD-AA9B-A6D9-D67B-05410AC42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DDAF8-D83C-B347-F834-3171E1765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1E42E2-022A-1DB5-279F-CD2F12A57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7677B-FA23-8992-65BA-320081CAA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EEF92-555B-40FF-B865-1E93362CC5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1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4A7D76E-766E-4102-B04C-33640AAED7B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9777"/>
            <a:ext cx="12192000" cy="40020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Open Sans" charset="0"/>
                <a:cs typeface="Arial" panose="020B0604020202020204" pitchFamily="34" charset="0"/>
              </a:rPr>
              <a:t>high-res image, chart or graph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69A3B1-AD95-411E-AA32-906B19A57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93" y="4791499"/>
            <a:ext cx="2034707" cy="933252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F3EDE8C-6D07-4078-90BE-E3A8BD309D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7771" y="4761434"/>
            <a:ext cx="2255838" cy="12001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First M. Last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Bricker Graydon 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DE459FFB-87E7-4792-9D4A-8235D97DC0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3720" y="4761434"/>
            <a:ext cx="2255838" cy="12001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First M. Last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Bricker Graydon 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DAD88B8D-C90C-4A57-848A-5FD99CB230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69669" y="4761434"/>
            <a:ext cx="2255838" cy="12001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First M. Last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Bricker Graydon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D8F93BA-939B-4F9B-A4A4-148447F79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10201"/>
            <a:ext cx="10515600" cy="1325563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23743-F1C5-4B36-8077-F985091D50F3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0E0C1-1380-4057-92DF-DA062A28583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0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B30225-4290-4FC7-A40E-5DE752217AC5}"/>
              </a:ext>
            </a:extLst>
          </p:cNvPr>
          <p:cNvCxnSpPr/>
          <p:nvPr userDrawn="1"/>
        </p:nvCxnSpPr>
        <p:spPr>
          <a:xfrm>
            <a:off x="555457" y="2341647"/>
            <a:ext cx="11122193" cy="0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B35064-07F6-4A31-A2AE-C1F0CAFF634A}"/>
              </a:ext>
            </a:extLst>
          </p:cNvPr>
          <p:cNvCxnSpPr/>
          <p:nvPr userDrawn="1"/>
        </p:nvCxnSpPr>
        <p:spPr>
          <a:xfrm>
            <a:off x="555457" y="2341647"/>
            <a:ext cx="11122193" cy="0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586D65-3787-4F37-9E40-3929AEBE70A8}"/>
              </a:ext>
            </a:extLst>
          </p:cNvPr>
          <p:cNvCxnSpPr/>
          <p:nvPr userDrawn="1"/>
        </p:nvCxnSpPr>
        <p:spPr>
          <a:xfrm>
            <a:off x="555457" y="2341647"/>
            <a:ext cx="11122193" cy="0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F81E03-0CA2-403E-9FFF-D5F57D82CB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5457" y="1419226"/>
            <a:ext cx="11122193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0" bIns="0" numCol="1" spcCol="457200" anchor="ctr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400" b="1" i="0" kern="1200" dirty="0">
                <a:solidFill>
                  <a:srgbClr val="0176BB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8805A8-7D9A-420F-889B-74D0931AB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76" y="136525"/>
            <a:ext cx="1885608" cy="864865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B51F05A-7C3E-443B-A803-D95D675F6DF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856" y="2596342"/>
            <a:ext cx="3485266" cy="374729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Open Sans" charset="0"/>
                <a:cs typeface="Arial" panose="020B0604020202020204" pitchFamily="34" charset="0"/>
              </a:rPr>
              <a:t>high-res image, chart or graph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3A96E97-6F07-4A35-BDDD-A57F9CB100D0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373920" y="2596341"/>
            <a:ext cx="3485266" cy="374729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Open Sans" charset="0"/>
                <a:cs typeface="Arial" panose="020B0604020202020204" pitchFamily="34" charset="0"/>
              </a:rPr>
              <a:t>high-res image, chart or graph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6590EE8-0B38-49BD-983A-8CBDB8C7CE4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134878" y="2609057"/>
            <a:ext cx="3485266" cy="374729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Open Sans" charset="0"/>
                <a:cs typeface="Arial" panose="020B0604020202020204" pitchFamily="34" charset="0"/>
              </a:rPr>
              <a:t>high-res image, chart or graph</a:t>
            </a:r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6079D3B6-BE8B-4963-BF20-F859E49C9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946" y="769476"/>
            <a:ext cx="7870159" cy="45643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F28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C913A-BFED-464E-8A23-DFD6B728416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F2DBB-4533-40F1-8280-B66EED9605E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ity sells land to settle title dispute">
            <a:extLst>
              <a:ext uri="{FF2B5EF4-FFF2-40B4-BE49-F238E27FC236}">
                <a16:creationId xmlns:a16="http://schemas.microsoft.com/office/drawing/2014/main" id="{6A5DA5C3-ABA4-8B4A-A5CD-D595DC855E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F6C6E8-5705-6828-077D-1B474D42E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5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Mul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586D65-3787-4F37-9E40-3929AEBE70A8}"/>
              </a:ext>
            </a:extLst>
          </p:cNvPr>
          <p:cNvCxnSpPr>
            <a:cxnSpLocks/>
          </p:cNvCxnSpPr>
          <p:nvPr userDrawn="1"/>
        </p:nvCxnSpPr>
        <p:spPr>
          <a:xfrm>
            <a:off x="555457" y="1539544"/>
            <a:ext cx="11122193" cy="0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6590EE8-0B38-49BD-983A-8CBDB8C7CE4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55457" y="1764642"/>
            <a:ext cx="11064687" cy="45917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Open Sans" charset="0"/>
                <a:cs typeface="Arial" panose="020B0604020202020204" pitchFamily="34" charset="0"/>
              </a:rPr>
              <a:t>high-res image, chart or graph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0DD60-D56C-4C90-ACDF-2533A3BD9DA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B339B1-A5AD-4925-B07A-6683022B37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EE7FDB-F6FB-443A-BDD4-89EBABFB23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946" y="769476"/>
            <a:ext cx="7870159" cy="45643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F28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7" name="Picture 2" descr="City sells land to settle title dispute">
            <a:extLst>
              <a:ext uri="{FF2B5EF4-FFF2-40B4-BE49-F238E27FC236}">
                <a16:creationId xmlns:a16="http://schemas.microsoft.com/office/drawing/2014/main" id="{44E5AA52-CB8C-18B0-B671-4E87F47C3B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0A556C-20A6-CDA0-BD51-46800CA9A5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586D65-3787-4F37-9E40-3929AEBE70A8}"/>
              </a:ext>
            </a:extLst>
          </p:cNvPr>
          <p:cNvCxnSpPr>
            <a:cxnSpLocks/>
          </p:cNvCxnSpPr>
          <p:nvPr userDrawn="1"/>
        </p:nvCxnSpPr>
        <p:spPr>
          <a:xfrm>
            <a:off x="555457" y="1539544"/>
            <a:ext cx="11122193" cy="0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6590EE8-0B38-49BD-983A-8CBDB8C7CE4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55457" y="1764642"/>
            <a:ext cx="11064687" cy="45917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Open Sans" charset="0"/>
                <a:cs typeface="Arial" panose="020B0604020202020204" pitchFamily="34" charset="0"/>
              </a:rPr>
              <a:t>high-res image, chart or graph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2963C-0266-4DB3-B75F-EC5DF4628FC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23D1EF-4186-41E0-A8A5-BE034A6B0A8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ity sells land to settle title dispute">
            <a:extLst>
              <a:ext uri="{FF2B5EF4-FFF2-40B4-BE49-F238E27FC236}">
                <a16:creationId xmlns:a16="http://schemas.microsoft.com/office/drawing/2014/main" id="{4EAEE074-D81D-F27B-B8F8-15F3ADA8C7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FEF558-2EC5-E2CA-8DCA-A637D0260D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50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8">
            <a:extLst>
              <a:ext uri="{FF2B5EF4-FFF2-40B4-BE49-F238E27FC236}">
                <a16:creationId xmlns:a16="http://schemas.microsoft.com/office/drawing/2014/main" id="{BCE044A0-CB41-4DA0-9DAD-832B9770AFCF}"/>
              </a:ext>
            </a:extLst>
          </p:cNvPr>
          <p:cNvSpPr txBox="1">
            <a:spLocks/>
          </p:cNvSpPr>
          <p:nvPr userDrawn="1"/>
        </p:nvSpPr>
        <p:spPr>
          <a:xfrm>
            <a:off x="555457" y="511842"/>
            <a:ext cx="3568867" cy="3112170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</p:spPr>
        <p:txBody>
          <a:bodyPr vert="horz" lIns="91440" tIns="91440" rIns="91440" bIns="91440" rtlCol="0" anchor="ctr">
            <a:norm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588A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176BB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C8F63C-6F40-4ECD-9145-EA44E29049BF}"/>
              </a:ext>
            </a:extLst>
          </p:cNvPr>
          <p:cNvCxnSpPr/>
          <p:nvPr userDrawn="1"/>
        </p:nvCxnSpPr>
        <p:spPr>
          <a:xfrm>
            <a:off x="4357938" y="511842"/>
            <a:ext cx="0" cy="5774658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38D259-1448-4BEC-9518-FD6FCFE37D0C}"/>
              </a:ext>
            </a:extLst>
          </p:cNvPr>
          <p:cNvCxnSpPr/>
          <p:nvPr userDrawn="1"/>
        </p:nvCxnSpPr>
        <p:spPr>
          <a:xfrm>
            <a:off x="4357938" y="511842"/>
            <a:ext cx="0" cy="5774658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266147-D5C6-4B89-98D2-74118E88DF45}"/>
              </a:ext>
            </a:extLst>
          </p:cNvPr>
          <p:cNvCxnSpPr/>
          <p:nvPr userDrawn="1"/>
        </p:nvCxnSpPr>
        <p:spPr>
          <a:xfrm>
            <a:off x="4357938" y="511842"/>
            <a:ext cx="0" cy="5774658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E26F383-630E-42CE-89CA-7C31696417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7238" y="798513"/>
            <a:ext cx="3167062" cy="2630487"/>
          </a:xfrm>
        </p:spPr>
        <p:txBody>
          <a:bodyPr/>
          <a:lstStyle>
            <a:lvl1pPr marL="0" indent="0">
              <a:buNone/>
              <a:defRPr b="1">
                <a:solidFill>
                  <a:srgbClr val="0176BB"/>
                </a:solidFill>
              </a:defRPr>
            </a:lvl1pPr>
            <a:lvl2pPr marL="457200" indent="0">
              <a:buNone/>
              <a:defRPr b="1">
                <a:solidFill>
                  <a:srgbClr val="0176BB"/>
                </a:solidFill>
              </a:defRPr>
            </a:lvl2pPr>
            <a:lvl3pPr marL="914400" indent="0">
              <a:buNone/>
              <a:defRPr b="1">
                <a:solidFill>
                  <a:srgbClr val="0176BB"/>
                </a:solidFill>
              </a:defRPr>
            </a:lvl3pPr>
            <a:lvl4pPr marL="1371600" indent="0">
              <a:buNone/>
              <a:defRPr b="1">
                <a:solidFill>
                  <a:srgbClr val="0176BB"/>
                </a:solidFill>
              </a:defRPr>
            </a:lvl4pPr>
            <a:lvl5pPr marL="1828800" indent="0">
              <a:buNone/>
              <a:defRPr b="1">
                <a:solidFill>
                  <a:srgbClr val="0176B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248BDDF9-3F4F-48C7-98C8-80A3D25645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452" y="3783186"/>
            <a:ext cx="3568866" cy="2465958"/>
          </a:xfrm>
        </p:spPr>
        <p:txBody>
          <a:bodyPr>
            <a:noAutofit/>
          </a:bodyPr>
          <a:lstStyle>
            <a:lvl1pPr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9CFD4C4-E5A4-4027-8B34-4EA5D914F4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91552" y="511842"/>
            <a:ext cx="7044989" cy="573730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Open Sans" charset="0"/>
                <a:cs typeface="Arial" panose="020B0604020202020204" pitchFamily="34" charset="0"/>
              </a:rPr>
              <a:t>high-res image, chart or graph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ECE6E8-F988-4E00-8A53-B867D91F6D67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5FE0ED-F770-4D9B-9D61-26B48B0CF3D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ity sells land to settle title dispute">
            <a:extLst>
              <a:ext uri="{FF2B5EF4-FFF2-40B4-BE49-F238E27FC236}">
                <a16:creationId xmlns:a16="http://schemas.microsoft.com/office/drawing/2014/main" id="{19373D6D-BB17-E3C8-7139-62823A1913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6A87FC-AC2D-44C0-0534-CAFB32DAC4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84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24D10D-86CA-44A0-BB58-95DE3B5E990C}"/>
              </a:ext>
            </a:extLst>
          </p:cNvPr>
          <p:cNvCxnSpPr/>
          <p:nvPr userDrawn="1"/>
        </p:nvCxnSpPr>
        <p:spPr>
          <a:xfrm>
            <a:off x="555457" y="1433513"/>
            <a:ext cx="11122193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F9EF938-BC8D-45CC-BB64-3E9368A2051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25714" rtl="0" eaLnBrk="1" latinLnBrk="0" hangingPunct="1">
              <a:defRPr sz="1300" b="1" i="0" kern="1200">
                <a:solidFill>
                  <a:srgbClr val="588A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2571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427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14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85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56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28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9995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570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4EEBE0-90DA-9449-945D-BE812F6254A8}" type="slidenum">
              <a:rPr lang="en-US" smtClean="0">
                <a:solidFill>
                  <a:srgbClr val="0176BB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0176BB"/>
              </a:solidFill>
              <a:latin typeface="+mj-lt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2A9CE0B-39F5-435D-BA43-04E1719E0E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625" y="1662113"/>
            <a:ext cx="11122025" cy="4473575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1DD75F0-8961-4592-BBD5-06FDD56C6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946" y="769476"/>
            <a:ext cx="7870159" cy="45643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F28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2" descr="City sells land to settle title dispute">
            <a:extLst>
              <a:ext uri="{FF2B5EF4-FFF2-40B4-BE49-F238E27FC236}">
                <a16:creationId xmlns:a16="http://schemas.microsoft.com/office/drawing/2014/main" id="{69A17FDF-A03F-B733-44A5-6B60544220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41EDC-76B6-66A6-6020-3598FD003B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17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20">
            <a:extLst>
              <a:ext uri="{FF2B5EF4-FFF2-40B4-BE49-F238E27FC236}">
                <a16:creationId xmlns:a16="http://schemas.microsoft.com/office/drawing/2014/main" id="{A635426E-391E-4FBC-B522-713CF39AE32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55457" y="1547612"/>
            <a:ext cx="2559325" cy="18288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Open Sans" charset="0"/>
                <a:cs typeface="Arial" panose="020B0604020202020204" pitchFamily="34" charset="0"/>
              </a:rPr>
              <a:t>high-res image, chart or graph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24D10D-86CA-44A0-BB58-95DE3B5E990C}"/>
              </a:ext>
            </a:extLst>
          </p:cNvPr>
          <p:cNvCxnSpPr/>
          <p:nvPr userDrawn="1"/>
        </p:nvCxnSpPr>
        <p:spPr>
          <a:xfrm>
            <a:off x="555457" y="1433513"/>
            <a:ext cx="11122193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DA22476-964A-4C02-B7FE-BD0A90FC0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42" y="474150"/>
            <a:ext cx="1885608" cy="86486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E0CD92-320F-4725-BE10-1728AD6501F2}"/>
              </a:ext>
            </a:extLst>
          </p:cNvPr>
          <p:cNvCxnSpPr/>
          <p:nvPr userDrawn="1"/>
        </p:nvCxnSpPr>
        <p:spPr>
          <a:xfrm>
            <a:off x="536407" y="3648477"/>
            <a:ext cx="2567265" cy="0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6D5CDCB-FAFB-4F5A-9313-0C4A316EFAC1}"/>
              </a:ext>
            </a:extLst>
          </p:cNvPr>
          <p:cNvCxnSpPr/>
          <p:nvPr userDrawn="1"/>
        </p:nvCxnSpPr>
        <p:spPr>
          <a:xfrm>
            <a:off x="3410711" y="3658002"/>
            <a:ext cx="2567265" cy="0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7C3CDD-1FF6-425F-B1EA-3251F7873DBB}"/>
              </a:ext>
            </a:extLst>
          </p:cNvPr>
          <p:cNvCxnSpPr/>
          <p:nvPr userDrawn="1"/>
        </p:nvCxnSpPr>
        <p:spPr>
          <a:xfrm>
            <a:off x="6255237" y="3658002"/>
            <a:ext cx="2567265" cy="0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041288-D7D2-4964-900C-F144093A4B3C}"/>
              </a:ext>
            </a:extLst>
          </p:cNvPr>
          <p:cNvCxnSpPr/>
          <p:nvPr userDrawn="1"/>
        </p:nvCxnSpPr>
        <p:spPr>
          <a:xfrm>
            <a:off x="9139066" y="3648477"/>
            <a:ext cx="2567265" cy="0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1A7D02BE-474C-4993-81C1-9D441B7F03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6407" y="3783186"/>
            <a:ext cx="2567265" cy="2465958"/>
          </a:xfrm>
        </p:spPr>
        <p:txBody>
          <a:bodyPr>
            <a:noAutofit/>
          </a:bodyPr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C872296C-1CEE-41E4-87D7-D381E6C8B56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10711" y="3783186"/>
            <a:ext cx="2567265" cy="2465958"/>
          </a:xfrm>
        </p:spPr>
        <p:txBody>
          <a:bodyPr>
            <a:noAutofit/>
          </a:bodyPr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77CECBD-0448-40CE-96DE-B433607E9D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64762" y="3795893"/>
            <a:ext cx="2567265" cy="2465958"/>
          </a:xfrm>
        </p:spPr>
        <p:txBody>
          <a:bodyPr>
            <a:noAutofit/>
          </a:bodyPr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3B424DB9-FC47-4A71-BED3-9198AB811E8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39066" y="3795893"/>
            <a:ext cx="2567265" cy="2465958"/>
          </a:xfrm>
        </p:spPr>
        <p:txBody>
          <a:bodyPr>
            <a:noAutofit/>
          </a:bodyPr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6D604E9-BC05-432C-9C91-D36AF088A1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5457" y="1528013"/>
            <a:ext cx="2559325" cy="18288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Open Sans" charset="0"/>
                <a:cs typeface="Arial" panose="020B0604020202020204" pitchFamily="34" charset="0"/>
              </a:rPr>
              <a:t>high-res image, chart or graph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1DDEFEC-0E56-48C4-93B0-AC80492C53EF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3418651" y="1528013"/>
            <a:ext cx="2559325" cy="18288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Open Sans" charset="0"/>
                <a:cs typeface="Arial" panose="020B0604020202020204" pitchFamily="34" charset="0"/>
              </a:rPr>
              <a:t>high-res image, chart or graph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B2F394F1-92CD-4363-8D35-7BF312527F9B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6283812" y="1527557"/>
            <a:ext cx="2559325" cy="18288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Open Sans" charset="0"/>
                <a:cs typeface="Arial" panose="020B0604020202020204" pitchFamily="34" charset="0"/>
              </a:rPr>
              <a:t>high-res image, chart or graph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0EBFD28-9529-474C-9FDC-E81C278550CA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9147006" y="1527557"/>
            <a:ext cx="2559325" cy="18288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Open Sans" charset="0"/>
                <a:cs typeface="Arial" panose="020B0604020202020204" pitchFamily="34" charset="0"/>
              </a:rPr>
              <a:t>high-res image, chart or graph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BEF6E-26D1-4219-99C6-EEF1E5E79C1A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E0404-12E5-4A8C-B555-8B74C2012E44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1AD18C4-077A-4343-A285-B46481BD8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946" y="769476"/>
            <a:ext cx="7870159" cy="45643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F28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83192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55FFE8-53E0-4355-AD9A-5A5A2D4E00D7}"/>
              </a:ext>
            </a:extLst>
          </p:cNvPr>
          <p:cNvCxnSpPr/>
          <p:nvPr userDrawn="1"/>
        </p:nvCxnSpPr>
        <p:spPr>
          <a:xfrm>
            <a:off x="6730907" y="1589498"/>
            <a:ext cx="0" cy="3708509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8E2526D-B7AD-4A47-A854-EA33B83B3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053" y="2884681"/>
            <a:ext cx="3350289" cy="1536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79AF42-1DD3-49DD-8189-87E92E2EE50B}"/>
              </a:ext>
            </a:extLst>
          </p:cNvPr>
          <p:cNvSpPr txBox="1"/>
          <p:nvPr userDrawn="1"/>
        </p:nvSpPr>
        <p:spPr>
          <a:xfrm>
            <a:off x="2129556" y="3166304"/>
            <a:ext cx="3607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ea typeface="Montserrat Light" charset="0"/>
                <a:cs typeface="Arial" panose="020B0604020202020204" pitchFamily="34" charset="0"/>
              </a:rPr>
              <a:t>www.brickergraydon.com</a:t>
            </a:r>
            <a:endParaRPr lang="ru-RU" sz="2000" dirty="0">
              <a:latin typeface="+mj-lt"/>
              <a:ea typeface="Montserrat Light" charset="0"/>
              <a:cs typeface="Arial" panose="020B0604020202020204" pitchFamily="34" charset="0"/>
            </a:endParaRPr>
          </a:p>
        </p:txBody>
      </p:sp>
      <p:pic>
        <p:nvPicPr>
          <p:cNvPr id="10" name="Graphic 9" descr="Receiver">
            <a:extLst>
              <a:ext uri="{FF2B5EF4-FFF2-40B4-BE49-F238E27FC236}">
                <a16:creationId xmlns:a16="http://schemas.microsoft.com/office/drawing/2014/main" id="{17FBB3BC-5627-4FE2-A124-F66467CCE2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7718" y="2619660"/>
            <a:ext cx="410665" cy="410665"/>
          </a:xfrm>
          <a:prstGeom prst="rect">
            <a:avLst/>
          </a:prstGeom>
        </p:spPr>
      </p:pic>
      <p:pic>
        <p:nvPicPr>
          <p:cNvPr id="11" name="Graphic 10" descr="Envelope">
            <a:extLst>
              <a:ext uri="{FF2B5EF4-FFF2-40B4-BE49-F238E27FC236}">
                <a16:creationId xmlns:a16="http://schemas.microsoft.com/office/drawing/2014/main" id="{9AD8C093-74BC-4C16-BD5C-54FA44FB75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7719" y="2182343"/>
            <a:ext cx="410665" cy="410665"/>
          </a:xfrm>
          <a:prstGeom prst="rect">
            <a:avLst/>
          </a:prstGeom>
        </p:spPr>
      </p:pic>
      <p:pic>
        <p:nvPicPr>
          <p:cNvPr id="12" name="Graphic 11" descr="Laptop">
            <a:extLst>
              <a:ext uri="{FF2B5EF4-FFF2-40B4-BE49-F238E27FC236}">
                <a16:creationId xmlns:a16="http://schemas.microsoft.com/office/drawing/2014/main" id="{14B20278-3A78-42ED-B344-AC48B0697C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87718" y="3129095"/>
            <a:ext cx="410665" cy="4106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3D9A86-013E-4455-B62F-B17AF7A10E8E}"/>
              </a:ext>
            </a:extLst>
          </p:cNvPr>
          <p:cNvSpPr txBox="1"/>
          <p:nvPr userDrawn="1"/>
        </p:nvSpPr>
        <p:spPr>
          <a:xfrm>
            <a:off x="2129556" y="5354817"/>
            <a:ext cx="3607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ea typeface="Montserrat Light" charset="0"/>
                <a:cs typeface="Arial" panose="020B0604020202020204" pitchFamily="34" charset="0"/>
              </a:rPr>
              <a:t>www.brickergraydon.com</a:t>
            </a:r>
            <a:endParaRPr lang="ru-RU" sz="2000" dirty="0">
              <a:latin typeface="+mj-lt"/>
              <a:ea typeface="Montserrat Light" charset="0"/>
              <a:cs typeface="Arial" panose="020B0604020202020204" pitchFamily="34" charset="0"/>
            </a:endParaRPr>
          </a:p>
        </p:txBody>
      </p:sp>
      <p:pic>
        <p:nvPicPr>
          <p:cNvPr id="17" name="Graphic 16" descr="Receiver">
            <a:extLst>
              <a:ext uri="{FF2B5EF4-FFF2-40B4-BE49-F238E27FC236}">
                <a16:creationId xmlns:a16="http://schemas.microsoft.com/office/drawing/2014/main" id="{C0688A16-23A4-4DFB-8A56-927D750F0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7718" y="4808173"/>
            <a:ext cx="410665" cy="410665"/>
          </a:xfrm>
          <a:prstGeom prst="rect">
            <a:avLst/>
          </a:prstGeom>
        </p:spPr>
      </p:pic>
      <p:pic>
        <p:nvPicPr>
          <p:cNvPr id="18" name="Graphic 17" descr="Envelope">
            <a:extLst>
              <a:ext uri="{FF2B5EF4-FFF2-40B4-BE49-F238E27FC236}">
                <a16:creationId xmlns:a16="http://schemas.microsoft.com/office/drawing/2014/main" id="{EC6C33CB-0B04-4E58-BD67-E5000283E9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7719" y="4370856"/>
            <a:ext cx="410665" cy="410665"/>
          </a:xfrm>
          <a:prstGeom prst="rect">
            <a:avLst/>
          </a:prstGeom>
        </p:spPr>
      </p:pic>
      <p:pic>
        <p:nvPicPr>
          <p:cNvPr id="19" name="Graphic 18" descr="Laptop">
            <a:extLst>
              <a:ext uri="{FF2B5EF4-FFF2-40B4-BE49-F238E27FC236}">
                <a16:creationId xmlns:a16="http://schemas.microsoft.com/office/drawing/2014/main" id="{B9AE34F6-E269-4819-80D6-A75A7268D7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87718" y="5317608"/>
            <a:ext cx="410665" cy="410665"/>
          </a:xfrm>
          <a:prstGeom prst="rect">
            <a:avLst/>
          </a:prstGeom>
        </p:spPr>
      </p:pic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FBCB424-F626-4D31-9041-61C9D7E966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94259" y="2234925"/>
            <a:ext cx="2784505" cy="305499"/>
          </a:xfrm>
        </p:spPr>
        <p:txBody>
          <a:bodyPr>
            <a:normAutofit/>
          </a:bodyPr>
          <a:lstStyle>
            <a:lvl1pPr marL="0" indent="0">
              <a:buNone/>
              <a:defRPr lang="ru-RU" sz="2000" dirty="0">
                <a:ea typeface="Montserrat Light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latin typeface="+mn-lt"/>
              </a:defRPr>
            </a:lvl2pPr>
            <a:lvl3pPr marL="914400" indent="0">
              <a:buNone/>
              <a:defRPr sz="2000">
                <a:latin typeface="+mn-lt"/>
              </a:defRPr>
            </a:lvl3pPr>
            <a:lvl4pPr marL="1371600" indent="0">
              <a:buNone/>
              <a:defRPr sz="2000">
                <a:latin typeface="+mn-lt"/>
              </a:defRPr>
            </a:lvl4pPr>
            <a:lvl5pPr marL="1828800" indent="0">
              <a:buNone/>
              <a:defRPr sz="2000">
                <a:latin typeface="+mn-lt"/>
              </a:defRPr>
            </a:lvl5pPr>
          </a:lstStyle>
          <a:p>
            <a:endParaRPr lang="ru-RU" sz="2000" dirty="0">
              <a:latin typeface="+mj-lt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1DA81546-C5A7-480A-A8EA-B74FB76D0C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94259" y="2734233"/>
            <a:ext cx="2784505" cy="305499"/>
          </a:xfrm>
        </p:spPr>
        <p:txBody>
          <a:bodyPr>
            <a:normAutofit/>
          </a:bodyPr>
          <a:lstStyle>
            <a:lvl1pPr marL="0" indent="0">
              <a:buNone/>
              <a:defRPr lang="ru-RU" sz="2000" dirty="0">
                <a:ea typeface="Montserrat Light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latin typeface="+mn-lt"/>
              </a:defRPr>
            </a:lvl2pPr>
            <a:lvl3pPr marL="914400" indent="0">
              <a:buNone/>
              <a:defRPr sz="2000">
                <a:latin typeface="+mn-lt"/>
              </a:defRPr>
            </a:lvl3pPr>
            <a:lvl4pPr marL="1371600" indent="0">
              <a:buNone/>
              <a:defRPr sz="2000">
                <a:latin typeface="+mn-lt"/>
              </a:defRPr>
            </a:lvl4pPr>
            <a:lvl5pPr marL="1828800" indent="0">
              <a:buNone/>
              <a:defRPr sz="2000">
                <a:latin typeface="+mn-lt"/>
              </a:defRPr>
            </a:lvl5pPr>
          </a:lstStyle>
          <a:p>
            <a:endParaRPr lang="ru-RU" sz="2000" dirty="0">
              <a:latin typeface="+mj-lt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E02C099C-12C6-45BB-9057-2E8C347625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94259" y="4391598"/>
            <a:ext cx="2784505" cy="305499"/>
          </a:xfrm>
        </p:spPr>
        <p:txBody>
          <a:bodyPr>
            <a:normAutofit/>
          </a:bodyPr>
          <a:lstStyle>
            <a:lvl1pPr marL="0" indent="0">
              <a:buNone/>
              <a:defRPr lang="ru-RU" sz="2000" dirty="0">
                <a:ea typeface="Montserrat Light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latin typeface="+mn-lt"/>
              </a:defRPr>
            </a:lvl2pPr>
            <a:lvl3pPr marL="914400" indent="0">
              <a:buNone/>
              <a:defRPr sz="2000">
                <a:latin typeface="+mn-lt"/>
              </a:defRPr>
            </a:lvl3pPr>
            <a:lvl4pPr marL="1371600" indent="0">
              <a:buNone/>
              <a:defRPr sz="2000">
                <a:latin typeface="+mn-lt"/>
              </a:defRPr>
            </a:lvl4pPr>
            <a:lvl5pPr marL="1828800" indent="0">
              <a:buNone/>
              <a:defRPr sz="2000">
                <a:latin typeface="+mn-lt"/>
              </a:defRPr>
            </a:lvl5pPr>
          </a:lstStyle>
          <a:p>
            <a:endParaRPr lang="ru-RU" sz="2000" dirty="0">
              <a:latin typeface="+mj-lt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65FDADDF-9FAC-40F0-BB3A-535FE88BA5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94259" y="4890906"/>
            <a:ext cx="2784505" cy="305499"/>
          </a:xfrm>
        </p:spPr>
        <p:txBody>
          <a:bodyPr>
            <a:normAutofit/>
          </a:bodyPr>
          <a:lstStyle>
            <a:lvl1pPr marL="0" indent="0">
              <a:buNone/>
              <a:defRPr lang="ru-RU" sz="2000" dirty="0">
                <a:ea typeface="Montserrat Light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latin typeface="+mn-lt"/>
              </a:defRPr>
            </a:lvl2pPr>
            <a:lvl3pPr marL="914400" indent="0">
              <a:buNone/>
              <a:defRPr sz="2000">
                <a:latin typeface="+mn-lt"/>
              </a:defRPr>
            </a:lvl3pPr>
            <a:lvl4pPr marL="1371600" indent="0">
              <a:buNone/>
              <a:defRPr sz="2000">
                <a:latin typeface="+mn-lt"/>
              </a:defRPr>
            </a:lvl4pPr>
            <a:lvl5pPr marL="1828800" indent="0">
              <a:buNone/>
              <a:defRPr sz="2000">
                <a:latin typeface="+mn-lt"/>
              </a:defRPr>
            </a:lvl5pPr>
          </a:lstStyle>
          <a:p>
            <a:endParaRPr lang="ru-RU" sz="2000" dirty="0">
              <a:latin typeface="+mj-lt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059C537-386D-4305-A251-55441944CE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87718" y="1634699"/>
            <a:ext cx="4789134" cy="41066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176BB"/>
                </a:solidFill>
                <a:latin typeface="+mn-lt"/>
              </a:defRPr>
            </a:lvl1pPr>
            <a:lvl2pPr>
              <a:defRPr sz="3600" b="1">
                <a:solidFill>
                  <a:srgbClr val="0176BB"/>
                </a:solidFill>
                <a:latin typeface="+mn-lt"/>
              </a:defRPr>
            </a:lvl2pPr>
            <a:lvl3pPr>
              <a:defRPr sz="3600" b="1">
                <a:solidFill>
                  <a:srgbClr val="0176BB"/>
                </a:solidFill>
                <a:latin typeface="+mn-lt"/>
              </a:defRPr>
            </a:lvl3pPr>
            <a:lvl4pPr>
              <a:defRPr sz="3600" b="1">
                <a:solidFill>
                  <a:srgbClr val="0176BB"/>
                </a:solidFill>
                <a:latin typeface="+mn-lt"/>
              </a:defRPr>
            </a:lvl4pPr>
            <a:lvl5pPr>
              <a:defRPr sz="3600" b="1">
                <a:solidFill>
                  <a:srgbClr val="0176BB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M. Last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CB85FD3-689D-46E3-BF4D-D23D220CD9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74712" y="3760223"/>
            <a:ext cx="4789134" cy="41066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176BB"/>
                </a:solidFill>
                <a:latin typeface="+mn-lt"/>
              </a:defRPr>
            </a:lvl1pPr>
            <a:lvl2pPr>
              <a:defRPr sz="3600" b="1">
                <a:solidFill>
                  <a:srgbClr val="0176BB"/>
                </a:solidFill>
                <a:latin typeface="+mn-lt"/>
              </a:defRPr>
            </a:lvl2pPr>
            <a:lvl3pPr>
              <a:defRPr sz="3600" b="1">
                <a:solidFill>
                  <a:srgbClr val="0176BB"/>
                </a:solidFill>
                <a:latin typeface="+mn-lt"/>
              </a:defRPr>
            </a:lvl3pPr>
            <a:lvl4pPr>
              <a:defRPr sz="3600" b="1">
                <a:solidFill>
                  <a:srgbClr val="0176BB"/>
                </a:solidFill>
                <a:latin typeface="+mn-lt"/>
              </a:defRPr>
            </a:lvl4pPr>
            <a:lvl5pPr>
              <a:defRPr sz="3600" b="1">
                <a:solidFill>
                  <a:srgbClr val="0176BB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M. Last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F97E7-67B2-4D16-B062-99961160E5C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543B3-C71E-4329-B9FD-D381B4DE17B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94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55FFE8-53E0-4355-AD9A-5A5A2D4E00D7}"/>
              </a:ext>
            </a:extLst>
          </p:cNvPr>
          <p:cNvCxnSpPr/>
          <p:nvPr userDrawn="1"/>
        </p:nvCxnSpPr>
        <p:spPr>
          <a:xfrm>
            <a:off x="6491622" y="1589498"/>
            <a:ext cx="0" cy="3708509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8E2526D-B7AD-4A47-A854-EA33B83B3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0865" y="2884681"/>
            <a:ext cx="3350289" cy="1536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79AF42-1DD3-49DD-8189-87E92E2EE50B}"/>
              </a:ext>
            </a:extLst>
          </p:cNvPr>
          <p:cNvSpPr txBox="1"/>
          <p:nvPr userDrawn="1"/>
        </p:nvSpPr>
        <p:spPr>
          <a:xfrm>
            <a:off x="1890271" y="4055498"/>
            <a:ext cx="3607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ea typeface="Montserrat Light" charset="0"/>
                <a:cs typeface="Arial" panose="020B0604020202020204" pitchFamily="34" charset="0"/>
              </a:rPr>
              <a:t>www.brickergraydon.com</a:t>
            </a:r>
            <a:endParaRPr lang="ru-RU" sz="2000" dirty="0">
              <a:latin typeface="+mj-lt"/>
              <a:ea typeface="Montserrat Light" charset="0"/>
              <a:cs typeface="Arial" panose="020B0604020202020204" pitchFamily="34" charset="0"/>
            </a:endParaRPr>
          </a:p>
        </p:txBody>
      </p:sp>
      <p:pic>
        <p:nvPicPr>
          <p:cNvPr id="10" name="Graphic 9" descr="Receiver">
            <a:extLst>
              <a:ext uri="{FF2B5EF4-FFF2-40B4-BE49-F238E27FC236}">
                <a16:creationId xmlns:a16="http://schemas.microsoft.com/office/drawing/2014/main" id="{17FBB3BC-5627-4FE2-A124-F66467CCE2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8433" y="3508854"/>
            <a:ext cx="410665" cy="410665"/>
          </a:xfrm>
          <a:prstGeom prst="rect">
            <a:avLst/>
          </a:prstGeom>
        </p:spPr>
      </p:pic>
      <p:pic>
        <p:nvPicPr>
          <p:cNvPr id="11" name="Graphic 10" descr="Envelope">
            <a:extLst>
              <a:ext uri="{FF2B5EF4-FFF2-40B4-BE49-F238E27FC236}">
                <a16:creationId xmlns:a16="http://schemas.microsoft.com/office/drawing/2014/main" id="{9AD8C093-74BC-4C16-BD5C-54FA44FB75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8434" y="3071537"/>
            <a:ext cx="410665" cy="410665"/>
          </a:xfrm>
          <a:prstGeom prst="rect">
            <a:avLst/>
          </a:prstGeom>
        </p:spPr>
      </p:pic>
      <p:pic>
        <p:nvPicPr>
          <p:cNvPr id="12" name="Graphic 11" descr="Laptop">
            <a:extLst>
              <a:ext uri="{FF2B5EF4-FFF2-40B4-BE49-F238E27FC236}">
                <a16:creationId xmlns:a16="http://schemas.microsoft.com/office/drawing/2014/main" id="{14B20278-3A78-42ED-B344-AC48B0697C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8433" y="4018289"/>
            <a:ext cx="410665" cy="410665"/>
          </a:xfrm>
          <a:prstGeom prst="rect">
            <a:avLst/>
          </a:prstGeom>
        </p:spPr>
      </p:pic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FBCB424-F626-4D31-9041-61C9D7E966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54974" y="3124119"/>
            <a:ext cx="2784505" cy="305499"/>
          </a:xfrm>
        </p:spPr>
        <p:txBody>
          <a:bodyPr>
            <a:normAutofit/>
          </a:bodyPr>
          <a:lstStyle>
            <a:lvl1pPr marL="0" indent="0">
              <a:buNone/>
              <a:defRPr lang="ru-RU" sz="2000" dirty="0">
                <a:ea typeface="Montserrat Light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latin typeface="+mn-lt"/>
              </a:defRPr>
            </a:lvl2pPr>
            <a:lvl3pPr marL="914400" indent="0">
              <a:buNone/>
              <a:defRPr sz="2000">
                <a:latin typeface="+mn-lt"/>
              </a:defRPr>
            </a:lvl3pPr>
            <a:lvl4pPr marL="1371600" indent="0">
              <a:buNone/>
              <a:defRPr sz="2000">
                <a:latin typeface="+mn-lt"/>
              </a:defRPr>
            </a:lvl4pPr>
            <a:lvl5pPr marL="1828800" indent="0">
              <a:buNone/>
              <a:defRPr sz="2000">
                <a:latin typeface="+mn-lt"/>
              </a:defRPr>
            </a:lvl5pPr>
          </a:lstStyle>
          <a:p>
            <a:endParaRPr lang="ru-RU" sz="2000" dirty="0">
              <a:latin typeface="+mj-lt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1DA81546-C5A7-480A-A8EA-B74FB76D0C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54974" y="3623427"/>
            <a:ext cx="2784505" cy="305499"/>
          </a:xfrm>
        </p:spPr>
        <p:txBody>
          <a:bodyPr>
            <a:normAutofit/>
          </a:bodyPr>
          <a:lstStyle>
            <a:lvl1pPr marL="0" indent="0">
              <a:buNone/>
              <a:defRPr lang="ru-RU" sz="2000" dirty="0">
                <a:ea typeface="Montserrat Light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latin typeface="+mn-lt"/>
              </a:defRPr>
            </a:lvl2pPr>
            <a:lvl3pPr marL="914400" indent="0">
              <a:buNone/>
              <a:defRPr sz="2000">
                <a:latin typeface="+mn-lt"/>
              </a:defRPr>
            </a:lvl3pPr>
            <a:lvl4pPr marL="1371600" indent="0">
              <a:buNone/>
              <a:defRPr sz="2000">
                <a:latin typeface="+mn-lt"/>
              </a:defRPr>
            </a:lvl4pPr>
            <a:lvl5pPr marL="1828800" indent="0">
              <a:buNone/>
              <a:defRPr sz="2000">
                <a:latin typeface="+mn-lt"/>
              </a:defRPr>
            </a:lvl5pPr>
          </a:lstStyle>
          <a:p>
            <a:endParaRPr lang="ru-RU" sz="2000" dirty="0">
              <a:latin typeface="+mj-lt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059C537-386D-4305-A251-55441944CE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48433" y="2523893"/>
            <a:ext cx="4789134" cy="41066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176BB"/>
                </a:solidFill>
                <a:latin typeface="+mn-lt"/>
              </a:defRPr>
            </a:lvl1pPr>
            <a:lvl2pPr>
              <a:defRPr sz="3600" b="1">
                <a:solidFill>
                  <a:srgbClr val="0176BB"/>
                </a:solidFill>
                <a:latin typeface="+mn-lt"/>
              </a:defRPr>
            </a:lvl2pPr>
            <a:lvl3pPr>
              <a:defRPr sz="3600" b="1">
                <a:solidFill>
                  <a:srgbClr val="0176BB"/>
                </a:solidFill>
                <a:latin typeface="+mn-lt"/>
              </a:defRPr>
            </a:lvl3pPr>
            <a:lvl4pPr>
              <a:defRPr sz="3600" b="1">
                <a:solidFill>
                  <a:srgbClr val="0176BB"/>
                </a:solidFill>
                <a:latin typeface="+mn-lt"/>
              </a:defRPr>
            </a:lvl4pPr>
            <a:lvl5pPr>
              <a:defRPr sz="3600" b="1">
                <a:solidFill>
                  <a:srgbClr val="0176BB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First M. Last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CFD09-8E96-4B83-A1A8-CD63FA40570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5E4473-9466-4F13-B3C1-BFFC4A8166D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78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55FFE8-53E0-4355-AD9A-5A5A2D4E00D7}"/>
              </a:ext>
            </a:extLst>
          </p:cNvPr>
          <p:cNvCxnSpPr/>
          <p:nvPr userDrawn="1"/>
        </p:nvCxnSpPr>
        <p:spPr>
          <a:xfrm>
            <a:off x="6023082" y="1589498"/>
            <a:ext cx="0" cy="3708509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8E2526D-B7AD-4A47-A854-EA33B83B3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0738" y="2514106"/>
            <a:ext cx="4321340" cy="1982055"/>
          </a:xfrm>
          <a:prstGeom prst="rect">
            <a:avLst/>
          </a:prstGeom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721BF087-A112-4635-A60F-E7ABDD21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58" y="1589498"/>
            <a:ext cx="3866908" cy="370850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000" b="1" i="0" baseline="0">
                <a:solidFill>
                  <a:srgbClr val="7FBC42"/>
                </a:solidFill>
                <a:latin typeface="+mn-lt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A7E3D-335E-478F-8D98-9BFCAD03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8D053-1932-4195-81CA-EF8CF2DA8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1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55FFE8-53E0-4355-AD9A-5A5A2D4E00D7}"/>
              </a:ext>
            </a:extLst>
          </p:cNvPr>
          <p:cNvCxnSpPr/>
          <p:nvPr userDrawn="1"/>
        </p:nvCxnSpPr>
        <p:spPr>
          <a:xfrm>
            <a:off x="6023082" y="1589498"/>
            <a:ext cx="0" cy="3708509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8E2526D-B7AD-4A47-A854-EA33B83B3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6116" y="3753530"/>
            <a:ext cx="2885648" cy="1323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F45623-D63B-4D9A-8E68-BFBA15FA81F5}"/>
              </a:ext>
            </a:extLst>
          </p:cNvPr>
          <p:cNvSpPr txBox="1"/>
          <p:nvPr userDrawn="1"/>
        </p:nvSpPr>
        <p:spPr>
          <a:xfrm>
            <a:off x="856211" y="2828835"/>
            <a:ext cx="439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FBC4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</a:t>
            </a:r>
            <a:endParaRPr lang="en-US" sz="7200" b="1" dirty="0">
              <a:solidFill>
                <a:srgbClr val="7FBC42"/>
              </a:solidFill>
              <a:latin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2FD75-E229-460D-9685-2D01CDEA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A6A4E-B3C0-441F-9182-DB2DB9BF1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City sells land to settle title dispute">
            <a:extLst>
              <a:ext uri="{FF2B5EF4-FFF2-40B4-BE49-F238E27FC236}">
                <a16:creationId xmlns:a16="http://schemas.microsoft.com/office/drawing/2014/main" id="{8EF6E0DE-DACD-FDBA-E87F-104810D82F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70" y="999992"/>
            <a:ext cx="2155530" cy="21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atter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2837AA-AA46-4C40-B96E-790C3D71B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"/>
          <a:stretch/>
        </p:blipFill>
        <p:spPr>
          <a:xfrm>
            <a:off x="0" y="-17250"/>
            <a:ext cx="12192000" cy="402911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F3EDE8C-6D07-4078-90BE-E3A8BD309D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7771" y="4761434"/>
            <a:ext cx="2255838" cy="12001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First M. Last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Bricker Graydon 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DE459FFB-87E7-4792-9D4A-8235D97DC0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3720" y="4761434"/>
            <a:ext cx="2255838" cy="12001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First M. Last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Bricker Graydon 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DAD88B8D-C90C-4A57-848A-5FD99CB230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69669" y="4761434"/>
            <a:ext cx="2255838" cy="12001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First M. Last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Bricker Graydon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91DFA1-E2F3-49E7-80B6-89C1A815D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7307"/>
            <a:ext cx="10515600" cy="1325563"/>
          </a:xfrm>
        </p:spPr>
        <p:txBody>
          <a:bodyPr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5A803D-9A17-4A2B-88BE-33D5BFA6DAD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E3AD7-0D58-4351-8CF4-1E1493B9E20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C3B817-F85A-551F-7F84-6F5B003D6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93" y="4791499"/>
            <a:ext cx="2034707" cy="9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18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effectLst/>
        </p:spPr>
        <p:txBody>
          <a:bodyPr/>
          <a:lstStyle/>
          <a:p>
            <a:fld id="{A90AC549-2E54-4B39-AA7F-2A963E885DB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008399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een Patter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9C1124-1B75-433D-AE4F-3E8E427DD6C9}"/>
              </a:ext>
            </a:extLst>
          </p:cNvPr>
          <p:cNvSpPr/>
          <p:nvPr userDrawn="1"/>
        </p:nvSpPr>
        <p:spPr>
          <a:xfrm>
            <a:off x="0" y="0"/>
            <a:ext cx="7674123" cy="401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1A4F3-3CF2-4293-96BC-10C62BEAA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"/>
          <a:stretch/>
        </p:blipFill>
        <p:spPr>
          <a:xfrm>
            <a:off x="0" y="-17250"/>
            <a:ext cx="12192000" cy="402911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F3EDE8C-6D07-4078-90BE-E3A8BD309D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7771" y="4761434"/>
            <a:ext cx="2255838" cy="12001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First M. Last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Bricker Graydon 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DE459FFB-87E7-4792-9D4A-8235D97DC0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3720" y="4761434"/>
            <a:ext cx="2255838" cy="12001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First M. Last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Bricker Graydon 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DAD88B8D-C90C-4A57-848A-5FD99CB230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69669" y="4761434"/>
            <a:ext cx="2255838" cy="12001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First M. Last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Bricker Graydon </a:t>
            </a: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AC3DB1D8-C9D7-4F84-A678-196BDF936C0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25714" rtl="0" eaLnBrk="1" latinLnBrk="0" hangingPunct="1">
              <a:defRPr sz="1300" b="1" i="0" kern="1200">
                <a:solidFill>
                  <a:srgbClr val="588A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2571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427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14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85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56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28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9995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570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4EEBE0-90DA-9449-945D-BE812F6254A8}" type="slidenum">
              <a:rPr lang="en-US" smtClean="0">
                <a:solidFill>
                  <a:srgbClr val="0176BB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0176BB"/>
              </a:solidFill>
              <a:latin typeface="+mj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45CFD-099B-4162-9023-DC80DE57CE35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38461A-5FE1-494A-825D-8F7F8ED3BF4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046752-A598-4101-963C-D4B84E65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368"/>
            <a:ext cx="10515600" cy="1325563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Add 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8CD27B-A85C-1F50-C95E-682B87479A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93" y="4791499"/>
            <a:ext cx="2034707" cy="9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3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7F6A8A-981E-4FB8-A66B-8B1B8894C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676677"/>
            <a:ext cx="6159988" cy="46796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E6D84B6-593B-4437-822B-DA9EA39DF7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75255" y="628800"/>
            <a:ext cx="5486580" cy="51813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Open Sans" charset="0"/>
                <a:cs typeface="Arial" panose="020B0604020202020204" pitchFamily="34" charset="0"/>
              </a:rPr>
              <a:t>high-res image, chart or graph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697AD-14CE-43B5-91B2-8F53B4E9D66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C4CCB4-A49A-48C8-BAD3-40CACC7559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11D60A-0533-4F7E-9E83-29CC6A9AEE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5457" y="1202729"/>
            <a:ext cx="11122193" cy="456436"/>
          </a:xfrm>
          <a:prstGeom prst="rect">
            <a:avLst/>
          </a:prstGeom>
          <a:noFill/>
          <a:ln>
            <a:noFill/>
          </a:ln>
        </p:spPr>
        <p:txBody>
          <a:bodyPr tIns="0" bIns="0" numCol="1" spcCol="457200" anchor="ctr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3200" b="1" i="0" kern="1200" dirty="0">
                <a:solidFill>
                  <a:srgbClr val="0176BB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213D506F-B91F-44DB-BDA3-D7116F08F0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457" y="648287"/>
            <a:ext cx="7870159" cy="45643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F28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Picture 2" descr="City sells land to settle title dispute">
            <a:extLst>
              <a:ext uri="{FF2B5EF4-FFF2-40B4-BE49-F238E27FC236}">
                <a16:creationId xmlns:a16="http://schemas.microsoft.com/office/drawing/2014/main" id="{68812BF5-202F-05E9-C585-90AAB4B21B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5172C-25D6-5F81-80C3-ED7CE542B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49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E987DF-CF75-4DBD-991F-59F4FED9FC35}"/>
              </a:ext>
            </a:extLst>
          </p:cNvPr>
          <p:cNvCxnSpPr/>
          <p:nvPr userDrawn="1"/>
        </p:nvCxnSpPr>
        <p:spPr>
          <a:xfrm>
            <a:off x="555457" y="1429139"/>
            <a:ext cx="11122193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CC06AE40-2276-422C-BAB5-89DCDF9DB1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625" y="1632368"/>
            <a:ext cx="11122025" cy="445927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33ECD-DC5B-4059-AA7A-EA6DA6B0501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7105D-4D17-42BE-B3CB-A96522ECFCE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046A5AFB-70F2-400E-9F24-F3BD9EFB5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946" y="769476"/>
            <a:ext cx="7870159" cy="45643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F28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7" name="Picture 2" descr="City sells land to settle title dispute">
            <a:extLst>
              <a:ext uri="{FF2B5EF4-FFF2-40B4-BE49-F238E27FC236}">
                <a16:creationId xmlns:a16="http://schemas.microsoft.com/office/drawing/2014/main" id="{BDEEA46A-179D-ABCE-F7C8-C3A446125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4D2125-A6DB-13F9-2B9B-0F8675B730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46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019831-F363-4543-BB95-63E8AA496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"/>
          <a:stretch/>
        </p:blipFill>
        <p:spPr>
          <a:xfrm>
            <a:off x="0" y="1566017"/>
            <a:ext cx="12192000" cy="4098799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921D9A51-54EF-41FF-821C-30F84CA11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99724"/>
            <a:ext cx="10515600" cy="1325563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978C-788B-4D32-B51F-E836F971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08A63-A443-4FA8-88DE-A0BF1E889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City sells land to settle title dispute">
            <a:extLst>
              <a:ext uri="{FF2B5EF4-FFF2-40B4-BE49-F238E27FC236}">
                <a16:creationId xmlns:a16="http://schemas.microsoft.com/office/drawing/2014/main" id="{2E20A0DB-F4C7-F87A-C5D0-016840AF39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74747-3971-D729-6713-A0E09EB13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70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ee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1A4F3-3CF2-4293-96BC-10C62BEAA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"/>
          <a:stretch/>
        </p:blipFill>
        <p:spPr>
          <a:xfrm>
            <a:off x="0" y="1566017"/>
            <a:ext cx="12192000" cy="4098799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A3EB84FE-E948-49CC-A8AE-A3F2031C7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99724"/>
            <a:ext cx="10515600" cy="1325563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81736-C1B5-469A-8667-0641323C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6CFCD-B4A7-4568-BB6C-D1C0D0B81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City sells land to settle title dispute">
            <a:extLst>
              <a:ext uri="{FF2B5EF4-FFF2-40B4-BE49-F238E27FC236}">
                <a16:creationId xmlns:a16="http://schemas.microsoft.com/office/drawing/2014/main" id="{C4963461-B6E4-E5C1-E053-0F94D7BC6C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648ACA-1222-3427-2570-9062D22CDF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9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Mul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586D65-3787-4F37-9E40-3929AEBE70A8}"/>
              </a:ext>
            </a:extLst>
          </p:cNvPr>
          <p:cNvCxnSpPr>
            <a:cxnSpLocks/>
          </p:cNvCxnSpPr>
          <p:nvPr userDrawn="1"/>
        </p:nvCxnSpPr>
        <p:spPr>
          <a:xfrm>
            <a:off x="555457" y="1539544"/>
            <a:ext cx="11122193" cy="0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6590EE8-0B38-49BD-983A-8CBDB8C7CE4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55457" y="1764642"/>
            <a:ext cx="11064687" cy="45917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Open Sans" charset="0"/>
                <a:cs typeface="Arial" panose="020B0604020202020204" pitchFamily="34" charset="0"/>
              </a:rPr>
              <a:t>high-res image, chart or graph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0DD60-D56C-4C90-ACDF-2533A3BD9DA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B339B1-A5AD-4925-B07A-6683022B37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EE7FDB-F6FB-443A-BDD4-89EBABFB23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946" y="769476"/>
            <a:ext cx="7870159" cy="45643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F28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7" name="Picture 2" descr="City sells land to settle title dispute">
            <a:extLst>
              <a:ext uri="{FF2B5EF4-FFF2-40B4-BE49-F238E27FC236}">
                <a16:creationId xmlns:a16="http://schemas.microsoft.com/office/drawing/2014/main" id="{44E5AA52-CB8C-18B0-B671-4E87F47C3B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0A556C-20A6-CDA0-BD51-46800CA9A5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5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Patter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9C1124-1B75-433D-AE4F-3E8E427DD6C9}"/>
              </a:ext>
            </a:extLst>
          </p:cNvPr>
          <p:cNvSpPr/>
          <p:nvPr userDrawn="1"/>
        </p:nvSpPr>
        <p:spPr>
          <a:xfrm>
            <a:off x="0" y="0"/>
            <a:ext cx="7674123" cy="401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1A4F3-3CF2-4293-96BC-10C62BEAA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"/>
          <a:stretch/>
        </p:blipFill>
        <p:spPr>
          <a:xfrm>
            <a:off x="0" y="-17250"/>
            <a:ext cx="12192000" cy="402911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F3EDE8C-6D07-4078-90BE-E3A8BD309D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7771" y="4761434"/>
            <a:ext cx="2255838" cy="12001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First M. Last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Bricker Graydon 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DE459FFB-87E7-4792-9D4A-8235D97DC0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3720" y="4761434"/>
            <a:ext cx="2255838" cy="12001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First M. Last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Bricker Graydon 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DAD88B8D-C90C-4A57-848A-5FD99CB230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69669" y="4761434"/>
            <a:ext cx="2255838" cy="12001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First M. Last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Montserrat Light" charset="0"/>
                <a:cs typeface="Arial" panose="020B0604020202020204" pitchFamily="34" charset="0"/>
              </a:rPr>
              <a:t>Bricker Graydon </a:t>
            </a: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AC3DB1D8-C9D7-4F84-A678-196BDF936C0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25714" rtl="0" eaLnBrk="1" latinLnBrk="0" hangingPunct="1">
              <a:defRPr sz="1300" b="1" i="0" kern="1200">
                <a:solidFill>
                  <a:srgbClr val="588A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2571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427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14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85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56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28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9995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570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4EEBE0-90DA-9449-945D-BE812F6254A8}" type="slidenum">
              <a:rPr lang="en-US" smtClean="0">
                <a:solidFill>
                  <a:srgbClr val="0176BB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0176BB"/>
              </a:solidFill>
              <a:latin typeface="+mj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45CFD-099B-4162-9023-DC80DE57CE35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38461A-5FE1-494A-825D-8F7F8ED3BF4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046752-A598-4101-963C-D4B84E65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368"/>
            <a:ext cx="10515600" cy="1325563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Add 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8CD27B-A85C-1F50-C95E-682B87479A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93" y="4791499"/>
            <a:ext cx="2034707" cy="9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7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1A4F3-3CF2-4293-96BC-10C62BEAA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"/>
          <a:stretch/>
        </p:blipFill>
        <p:spPr>
          <a:xfrm>
            <a:off x="0" y="1566017"/>
            <a:ext cx="12192000" cy="4098799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A3EB84FE-E948-49CC-A8AE-A3F2031C7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99724"/>
            <a:ext cx="10515600" cy="1325563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81736-C1B5-469A-8667-0641323C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6CFCD-B4A7-4568-BB6C-D1C0D0B81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City sells land to settle title dispute">
            <a:extLst>
              <a:ext uri="{FF2B5EF4-FFF2-40B4-BE49-F238E27FC236}">
                <a16:creationId xmlns:a16="http://schemas.microsoft.com/office/drawing/2014/main" id="{C4963461-B6E4-E5C1-E053-0F94D7BC6C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648ACA-1222-3427-2570-9062D22CDF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3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019831-F363-4543-BB95-63E8AA496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"/>
          <a:stretch/>
        </p:blipFill>
        <p:spPr>
          <a:xfrm>
            <a:off x="0" y="1566017"/>
            <a:ext cx="12192000" cy="4098799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921D9A51-54EF-41FF-821C-30F84CA11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99724"/>
            <a:ext cx="10515600" cy="1325563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978C-788B-4D32-B51F-E836F971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08A63-A443-4FA8-88DE-A0BF1E889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City sells land to settle title dispute">
            <a:extLst>
              <a:ext uri="{FF2B5EF4-FFF2-40B4-BE49-F238E27FC236}">
                <a16:creationId xmlns:a16="http://schemas.microsoft.com/office/drawing/2014/main" id="{2E20A0DB-F4C7-F87A-C5D0-016840AF39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74747-3971-D729-6713-A0E09EB13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1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7F6A8A-981E-4FB8-A66B-8B1B8894C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676677"/>
            <a:ext cx="6159988" cy="46796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E6D84B6-593B-4437-822B-DA9EA39DF7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75255" y="628800"/>
            <a:ext cx="5486580" cy="51813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Open Sans" charset="0"/>
                <a:cs typeface="Arial" panose="020B0604020202020204" pitchFamily="34" charset="0"/>
              </a:rPr>
              <a:t>high-res image, chart or graph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697AD-14CE-43B5-91B2-8F53B4E9D66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C4CCB4-A49A-48C8-BAD3-40CACC7559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11D60A-0533-4F7E-9E83-29CC6A9AEE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5457" y="1202729"/>
            <a:ext cx="11122193" cy="456436"/>
          </a:xfrm>
          <a:prstGeom prst="rect">
            <a:avLst/>
          </a:prstGeom>
          <a:noFill/>
          <a:ln>
            <a:noFill/>
          </a:ln>
        </p:spPr>
        <p:txBody>
          <a:bodyPr tIns="0" bIns="0" numCol="1" spcCol="457200" anchor="ctr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3200" b="1" i="0" kern="1200" dirty="0">
                <a:solidFill>
                  <a:srgbClr val="0176BB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213D506F-B91F-44DB-BDA3-D7116F08F0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457" y="648287"/>
            <a:ext cx="7870159" cy="45643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F28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Picture 2" descr="City sells land to settle title dispute">
            <a:extLst>
              <a:ext uri="{FF2B5EF4-FFF2-40B4-BE49-F238E27FC236}">
                <a16:creationId xmlns:a16="http://schemas.microsoft.com/office/drawing/2014/main" id="{68812BF5-202F-05E9-C585-90AAB4B21B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5172C-25D6-5F81-80C3-ED7CE542B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3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013C66C-9F92-43E5-95C4-3F92427746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5457" y="1202729"/>
            <a:ext cx="11122193" cy="520456"/>
          </a:xfrm>
          <a:prstGeom prst="rect">
            <a:avLst/>
          </a:prstGeom>
          <a:noFill/>
          <a:ln>
            <a:noFill/>
          </a:ln>
        </p:spPr>
        <p:txBody>
          <a:bodyPr tIns="0" bIns="0" numCol="1" spcCol="457200" anchor="ctr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3200" b="1" i="0" kern="1200" dirty="0">
                <a:solidFill>
                  <a:srgbClr val="0176BB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E987DF-CF75-4DBD-991F-59F4FED9FC35}"/>
              </a:ext>
            </a:extLst>
          </p:cNvPr>
          <p:cNvCxnSpPr/>
          <p:nvPr userDrawn="1"/>
        </p:nvCxnSpPr>
        <p:spPr>
          <a:xfrm>
            <a:off x="555457" y="1851196"/>
            <a:ext cx="11122193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CC06AE40-2276-422C-BAB5-89DCDF9DB1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625" y="1979208"/>
            <a:ext cx="11122025" cy="421672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980A3-32DD-4269-A64E-0F9219C4C0E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8EEB0-219D-47B9-9C81-5C8D83681A3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F24FCFA6-F60B-422B-AC88-68B3A51F2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457" y="648287"/>
            <a:ext cx="7870159" cy="45643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F28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What to Expect</a:t>
            </a:r>
          </a:p>
        </p:txBody>
      </p:sp>
      <p:pic>
        <p:nvPicPr>
          <p:cNvPr id="9" name="Picture 2" descr="City sells land to settle title dispute">
            <a:extLst>
              <a:ext uri="{FF2B5EF4-FFF2-40B4-BE49-F238E27FC236}">
                <a16:creationId xmlns:a16="http://schemas.microsoft.com/office/drawing/2014/main" id="{88386F9A-ED06-1A6D-BE35-A938C05B3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C0F42A-C840-A534-9E59-5CE9040C16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3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E987DF-CF75-4DBD-991F-59F4FED9FC35}"/>
              </a:ext>
            </a:extLst>
          </p:cNvPr>
          <p:cNvCxnSpPr/>
          <p:nvPr userDrawn="1"/>
        </p:nvCxnSpPr>
        <p:spPr>
          <a:xfrm>
            <a:off x="555457" y="1429139"/>
            <a:ext cx="11122193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CC06AE40-2276-422C-BAB5-89DCDF9DB1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625" y="1632368"/>
            <a:ext cx="11122025" cy="445927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33ECD-DC5B-4059-AA7A-EA6DA6B0501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7105D-4D17-42BE-B3CB-A96522ECFCE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046A5AFB-70F2-400E-9F24-F3BD9EFB5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946" y="769476"/>
            <a:ext cx="7870159" cy="45643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F28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7" name="Picture 2" descr="City sells land to settle title dispute">
            <a:extLst>
              <a:ext uri="{FF2B5EF4-FFF2-40B4-BE49-F238E27FC236}">
                <a16:creationId xmlns:a16="http://schemas.microsoft.com/office/drawing/2014/main" id="{BDEEA46A-179D-ABCE-F7C8-C3A446125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4D2125-A6DB-13F9-2B9B-0F8675B730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3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9E1E3B-D407-4497-9C76-73313C9A08A5}"/>
              </a:ext>
            </a:extLst>
          </p:cNvPr>
          <p:cNvCxnSpPr/>
          <p:nvPr userDrawn="1"/>
        </p:nvCxnSpPr>
        <p:spPr>
          <a:xfrm>
            <a:off x="4167438" y="526152"/>
            <a:ext cx="0" cy="5788923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4DAFCA-9899-4B00-AF67-6787C28C333A}"/>
              </a:ext>
            </a:extLst>
          </p:cNvPr>
          <p:cNvCxnSpPr/>
          <p:nvPr userDrawn="1"/>
        </p:nvCxnSpPr>
        <p:spPr>
          <a:xfrm>
            <a:off x="8087226" y="516350"/>
            <a:ext cx="0" cy="5808250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3EC9887-D293-4328-98BC-3B0F7D4F1F02}"/>
              </a:ext>
            </a:extLst>
          </p:cNvPr>
          <p:cNvSpPr txBox="1">
            <a:spLocks/>
          </p:cNvSpPr>
          <p:nvPr userDrawn="1"/>
        </p:nvSpPr>
        <p:spPr>
          <a:xfrm>
            <a:off x="4419601" y="526152"/>
            <a:ext cx="3419474" cy="14074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numCol="1" spcCol="457200" rtlCol="0" anchor="ctr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kern="1200" baseline="0">
                <a:solidFill>
                  <a:srgbClr val="588AB6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l" defTabSz="609585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176BB"/>
              </a:solidFill>
              <a:effectLst/>
              <a:uLnTx/>
              <a:uFillTx/>
              <a:latin typeface="+mn-lt"/>
              <a:ea typeface="Open Sans" charset="0"/>
              <a:cs typeface="Arial" panose="020B060402020202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9E45338-9395-4187-A48F-69CBA577C452}"/>
              </a:ext>
            </a:extLst>
          </p:cNvPr>
          <p:cNvSpPr txBox="1">
            <a:spLocks/>
          </p:cNvSpPr>
          <p:nvPr userDrawn="1"/>
        </p:nvSpPr>
        <p:spPr>
          <a:xfrm>
            <a:off x="8343901" y="547479"/>
            <a:ext cx="3350292" cy="14074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numCol="1" spcCol="457200" rtlCol="0" anchor="ctr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kern="1200" baseline="0">
                <a:solidFill>
                  <a:srgbClr val="588AB6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l" defTabSz="609585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176BB"/>
              </a:solidFill>
              <a:effectLst/>
              <a:uLnTx/>
              <a:uFillTx/>
              <a:latin typeface="+mn-lt"/>
              <a:ea typeface="Open Sans" charset="0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964ABA-876C-47A8-ABB3-F03B89260F97}"/>
              </a:ext>
            </a:extLst>
          </p:cNvPr>
          <p:cNvSpPr txBox="1">
            <a:spLocks/>
          </p:cNvSpPr>
          <p:nvPr userDrawn="1"/>
        </p:nvSpPr>
        <p:spPr>
          <a:xfrm>
            <a:off x="495300" y="516627"/>
            <a:ext cx="3419474" cy="14074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numCol="1" spcCol="457200" rtlCol="0" anchor="ctr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kern="1200" baseline="0">
                <a:solidFill>
                  <a:srgbClr val="588AB6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l" defTabSz="609585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176BB"/>
              </a:solidFill>
              <a:effectLst/>
              <a:uLnTx/>
              <a:uFillTx/>
              <a:latin typeface="+mn-lt"/>
              <a:ea typeface="Open Sans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07F4A5-4BB3-48A4-9432-BED14434BA40}"/>
              </a:ext>
            </a:extLst>
          </p:cNvPr>
          <p:cNvCxnSpPr/>
          <p:nvPr userDrawn="1"/>
        </p:nvCxnSpPr>
        <p:spPr>
          <a:xfrm>
            <a:off x="4167438" y="526152"/>
            <a:ext cx="0" cy="5788923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6FCCF4-375F-459A-933B-00E3761AF6FA}"/>
              </a:ext>
            </a:extLst>
          </p:cNvPr>
          <p:cNvCxnSpPr/>
          <p:nvPr userDrawn="1"/>
        </p:nvCxnSpPr>
        <p:spPr>
          <a:xfrm>
            <a:off x="8087226" y="516350"/>
            <a:ext cx="0" cy="5808250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564F8A-26EA-41F0-B0A5-3628628247EC}"/>
              </a:ext>
            </a:extLst>
          </p:cNvPr>
          <p:cNvCxnSpPr/>
          <p:nvPr userDrawn="1"/>
        </p:nvCxnSpPr>
        <p:spPr>
          <a:xfrm>
            <a:off x="4167438" y="526152"/>
            <a:ext cx="0" cy="5788923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745C7A-2F6E-49C8-824A-64DCE986F9F5}"/>
              </a:ext>
            </a:extLst>
          </p:cNvPr>
          <p:cNvCxnSpPr/>
          <p:nvPr userDrawn="1"/>
        </p:nvCxnSpPr>
        <p:spPr>
          <a:xfrm>
            <a:off x="8087226" y="516350"/>
            <a:ext cx="0" cy="5808250"/>
          </a:xfrm>
          <a:prstGeom prst="line">
            <a:avLst/>
          </a:prstGeom>
          <a:noFill/>
          <a:ln w="222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8A63808E-07F8-4F9E-ACE8-74F5CF5AC5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1631" y="2152691"/>
            <a:ext cx="3359133" cy="397501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>
              <a:defRPr sz="3600" b="1">
                <a:solidFill>
                  <a:srgbClr val="0176BB"/>
                </a:solidFill>
                <a:latin typeface="+mn-lt"/>
              </a:defRPr>
            </a:lvl2pPr>
            <a:lvl3pPr>
              <a:defRPr sz="3600" b="1">
                <a:solidFill>
                  <a:srgbClr val="0176BB"/>
                </a:solidFill>
                <a:latin typeface="+mn-lt"/>
              </a:defRPr>
            </a:lvl3pPr>
            <a:lvl4pPr>
              <a:defRPr sz="3600" b="1">
                <a:solidFill>
                  <a:srgbClr val="0176BB"/>
                </a:solidFill>
                <a:latin typeface="+mn-lt"/>
              </a:defRPr>
            </a:lvl4pPr>
            <a:lvl5pPr>
              <a:defRPr sz="3600" b="1">
                <a:solidFill>
                  <a:srgbClr val="0176BB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C1386C2C-8E2C-41A4-90A5-71E744E523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47766" y="2152691"/>
            <a:ext cx="3359133" cy="397501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>
              <a:defRPr sz="3600" b="1">
                <a:solidFill>
                  <a:srgbClr val="0176BB"/>
                </a:solidFill>
                <a:latin typeface="+mn-lt"/>
              </a:defRPr>
            </a:lvl2pPr>
            <a:lvl3pPr>
              <a:defRPr sz="3600" b="1">
                <a:solidFill>
                  <a:srgbClr val="0176BB"/>
                </a:solidFill>
                <a:latin typeface="+mn-lt"/>
              </a:defRPr>
            </a:lvl3pPr>
            <a:lvl4pPr>
              <a:defRPr sz="3600" b="1">
                <a:solidFill>
                  <a:srgbClr val="0176BB"/>
                </a:solidFill>
                <a:latin typeface="+mn-lt"/>
              </a:defRPr>
            </a:lvl4pPr>
            <a:lvl5pPr>
              <a:defRPr sz="3600" b="1">
                <a:solidFill>
                  <a:srgbClr val="0176BB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155E3BB5-39B6-4752-96C8-BE2E517C43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02633" y="2152691"/>
            <a:ext cx="3359133" cy="397501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>
              <a:defRPr sz="3600" b="1">
                <a:solidFill>
                  <a:srgbClr val="0176BB"/>
                </a:solidFill>
                <a:latin typeface="+mn-lt"/>
              </a:defRPr>
            </a:lvl2pPr>
            <a:lvl3pPr>
              <a:defRPr sz="3600" b="1">
                <a:solidFill>
                  <a:srgbClr val="0176BB"/>
                </a:solidFill>
                <a:latin typeface="+mn-lt"/>
              </a:defRPr>
            </a:lvl3pPr>
            <a:lvl4pPr>
              <a:defRPr sz="3600" b="1">
                <a:solidFill>
                  <a:srgbClr val="0176BB"/>
                </a:solidFill>
                <a:latin typeface="+mn-lt"/>
              </a:defRPr>
            </a:lvl4pPr>
            <a:lvl5pPr>
              <a:defRPr sz="3600" b="1">
                <a:solidFill>
                  <a:srgbClr val="0176BB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Slide Number Placeholder 4">
            <a:extLst>
              <a:ext uri="{FF2B5EF4-FFF2-40B4-BE49-F238E27FC236}">
                <a16:creationId xmlns:a16="http://schemas.microsoft.com/office/drawing/2014/main" id="{5B322EA8-7DF2-40E8-BDAA-7B3BEC3CDA4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25714" rtl="0" eaLnBrk="1" latinLnBrk="0" hangingPunct="1">
              <a:defRPr sz="1300" b="1" i="0" kern="1200">
                <a:solidFill>
                  <a:srgbClr val="588A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2571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427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14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85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56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28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9995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570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176BB"/>
              </a:solidFill>
              <a:latin typeface="+mj-lt"/>
            </a:endParaRP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0FEB4A8A-6760-4FD0-B792-BD9553454F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8925" y="730293"/>
            <a:ext cx="2966864" cy="988723"/>
          </a:xfrm>
        </p:spPr>
        <p:txBody>
          <a:bodyPr/>
          <a:lstStyle>
            <a:lvl1pPr marL="0" indent="0">
              <a:buNone/>
              <a:defRPr b="1">
                <a:solidFill>
                  <a:srgbClr val="0176BB"/>
                </a:solidFill>
              </a:defRPr>
            </a:lvl1pPr>
            <a:lvl2pPr marL="457200" indent="0">
              <a:buNone/>
              <a:defRPr b="1">
                <a:solidFill>
                  <a:srgbClr val="0176BB"/>
                </a:solidFill>
              </a:defRPr>
            </a:lvl2pPr>
            <a:lvl3pPr marL="914400" indent="0">
              <a:buNone/>
              <a:defRPr b="1">
                <a:solidFill>
                  <a:srgbClr val="0176BB"/>
                </a:solidFill>
              </a:defRPr>
            </a:lvl3pPr>
            <a:lvl4pPr marL="1371600" indent="0">
              <a:buNone/>
              <a:defRPr b="1">
                <a:solidFill>
                  <a:srgbClr val="0176BB"/>
                </a:solidFill>
              </a:defRPr>
            </a:lvl4pPr>
            <a:lvl5pPr marL="1828800" indent="0">
              <a:buNone/>
              <a:defRPr b="1">
                <a:solidFill>
                  <a:srgbClr val="0176B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688B2333-C31B-4676-9D25-54CD8273C0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43900" y="725976"/>
            <a:ext cx="2966864" cy="988723"/>
          </a:xfrm>
        </p:spPr>
        <p:txBody>
          <a:bodyPr/>
          <a:lstStyle>
            <a:lvl1pPr marL="0" indent="0">
              <a:buNone/>
              <a:defRPr b="1">
                <a:solidFill>
                  <a:srgbClr val="0176BB"/>
                </a:solidFill>
              </a:defRPr>
            </a:lvl1pPr>
            <a:lvl2pPr marL="457200" indent="0">
              <a:buNone/>
              <a:defRPr b="1">
                <a:solidFill>
                  <a:srgbClr val="0176BB"/>
                </a:solidFill>
              </a:defRPr>
            </a:lvl2pPr>
            <a:lvl3pPr marL="914400" indent="0">
              <a:buNone/>
              <a:defRPr b="1">
                <a:solidFill>
                  <a:srgbClr val="0176BB"/>
                </a:solidFill>
              </a:defRPr>
            </a:lvl3pPr>
            <a:lvl4pPr marL="1371600" indent="0">
              <a:buNone/>
              <a:defRPr b="1">
                <a:solidFill>
                  <a:srgbClr val="0176BB"/>
                </a:solidFill>
              </a:defRPr>
            </a:lvl4pPr>
            <a:lvl5pPr marL="1828800" indent="0">
              <a:buNone/>
              <a:defRPr b="1">
                <a:solidFill>
                  <a:srgbClr val="0176B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979B1673-C013-4447-9912-4C2EC77995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535615" y="756828"/>
            <a:ext cx="2966864" cy="988723"/>
          </a:xfrm>
        </p:spPr>
        <p:txBody>
          <a:bodyPr/>
          <a:lstStyle>
            <a:lvl1pPr marL="0" indent="0">
              <a:buNone/>
              <a:defRPr b="1">
                <a:solidFill>
                  <a:srgbClr val="0176BB"/>
                </a:solidFill>
              </a:defRPr>
            </a:lvl1pPr>
            <a:lvl2pPr marL="457200" indent="0">
              <a:buNone/>
              <a:defRPr b="1">
                <a:solidFill>
                  <a:srgbClr val="0176BB"/>
                </a:solidFill>
              </a:defRPr>
            </a:lvl2pPr>
            <a:lvl3pPr marL="914400" indent="0">
              <a:buNone/>
              <a:defRPr b="1">
                <a:solidFill>
                  <a:srgbClr val="0176BB"/>
                </a:solidFill>
              </a:defRPr>
            </a:lvl3pPr>
            <a:lvl4pPr marL="1371600" indent="0">
              <a:buNone/>
              <a:defRPr b="1">
                <a:solidFill>
                  <a:srgbClr val="0176BB"/>
                </a:solidFill>
              </a:defRPr>
            </a:lvl4pPr>
            <a:lvl5pPr marL="1828800" indent="0">
              <a:buNone/>
              <a:defRPr b="1">
                <a:solidFill>
                  <a:srgbClr val="0176B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E0075-CACA-4953-8806-FFD8824C4504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68313-7C6B-4226-84E4-69BD49C6FCE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ity sells land to settle title dispute">
            <a:extLst>
              <a:ext uri="{FF2B5EF4-FFF2-40B4-BE49-F238E27FC236}">
                <a16:creationId xmlns:a16="http://schemas.microsoft.com/office/drawing/2014/main" id="{ED9D5F8C-B4BA-9034-D5F8-08E47EC0C2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10123"/>
            <a:ext cx="953962" cy="9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64E2C6-2814-5B2F-DF3A-22B03C4867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8" y="5853244"/>
            <a:ext cx="1295398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7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7E75CF3-5350-4A15-9E04-58AF4FAD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563009E-EA3D-4470-9D0E-CAD537C74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588AB6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4A2539-91EC-4BEC-B661-34B2032C655E}" type="datetime1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F2F9AD8-DC5A-47D2-8188-C3E8DFF37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 i="0">
                <a:solidFill>
                  <a:srgbClr val="588AB6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4EEBE0-90DA-9449-945D-BE812F625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51EEB4A-5A5F-49BC-93DD-3191CFCD2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25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9" r:id="rId4"/>
    <p:sldLayoutId id="2147483670" r:id="rId5"/>
    <p:sldLayoutId id="2147483650" r:id="rId6"/>
    <p:sldLayoutId id="2147483651" r:id="rId7"/>
    <p:sldLayoutId id="2147483665" r:id="rId8"/>
    <p:sldLayoutId id="2147483652" r:id="rId9"/>
    <p:sldLayoutId id="2147483654" r:id="rId10"/>
    <p:sldLayoutId id="2147483666" r:id="rId11"/>
    <p:sldLayoutId id="2147483667" r:id="rId12"/>
    <p:sldLayoutId id="2147483653" r:id="rId13"/>
    <p:sldLayoutId id="2147483658" r:id="rId14"/>
    <p:sldLayoutId id="2147483661" r:id="rId15"/>
    <p:sldLayoutId id="2147483662" r:id="rId16"/>
    <p:sldLayoutId id="2147483668" r:id="rId17"/>
    <p:sldLayoutId id="2147483659" r:id="rId18"/>
    <p:sldLayoutId id="2147483660" r:id="rId19"/>
    <p:sldLayoutId id="2147483671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foa.org/materials/post-issuance-policies-and-procedures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94FC14-7C3C-4EB8-828B-BED2FABA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96" y="825245"/>
            <a:ext cx="6623286" cy="17670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br>
              <a:rPr lang="en-US" sz="4000" b="0" dirty="0">
                <a:latin typeface="Calibri (Body)"/>
              </a:rPr>
            </a:br>
            <a:r>
              <a:rPr lang="en-US" sz="4000" b="0" dirty="0">
                <a:latin typeface="Calibri (Body)"/>
              </a:rPr>
              <a:t>“When the IRS comes knocking…”</a:t>
            </a:r>
            <a:br>
              <a:rPr lang="en-US" sz="4000" b="0" dirty="0">
                <a:latin typeface="Calibri (Body)"/>
              </a:rPr>
            </a:br>
            <a:br>
              <a:rPr lang="en-US" sz="4000" b="0" dirty="0">
                <a:latin typeface="Calibri (Body)"/>
              </a:rPr>
            </a:br>
            <a:r>
              <a:rPr lang="en-US" sz="4000" b="0" dirty="0">
                <a:latin typeface="Calibri (Body)"/>
              </a:rPr>
              <a:t>IRS Audits: How to Prepare and Protect Your Tax-Exempt Bond Issue</a:t>
            </a:r>
          </a:p>
        </p:txBody>
      </p:sp>
      <p:pic>
        <p:nvPicPr>
          <p:cNvPr id="1026" name="Picture 2" descr="City sells land to settle title dispute">
            <a:extLst>
              <a:ext uri="{FF2B5EF4-FFF2-40B4-BE49-F238E27FC236}">
                <a16:creationId xmlns:a16="http://schemas.microsoft.com/office/drawing/2014/main" id="{1991F448-9E83-1BAE-0BC0-B42A1D74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2" y="4561794"/>
            <a:ext cx="1633945" cy="163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rs building in washington - irs audits stock pictures, royalty-free photos &amp; images">
            <a:extLst>
              <a:ext uri="{FF2B5EF4-FFF2-40B4-BE49-F238E27FC236}">
                <a16:creationId xmlns:a16="http://schemas.microsoft.com/office/drawing/2014/main" id="{BAF663A6-CD19-69D6-E31F-481BB7351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947" y="-22225"/>
            <a:ext cx="5107053" cy="40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63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37A362-7FF4-CEBE-43D3-CDC85091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112"/>
            <a:ext cx="10515600" cy="110729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What to Expect During an IRS Audit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F821E1-DF2E-57CE-BED6-B4382E5930C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63712" y="1749213"/>
            <a:ext cx="6153150" cy="4529137"/>
          </a:xfrm>
        </p:spPr>
        <p:txBody>
          <a:bodyPr anchor="t">
            <a:normAutofit/>
          </a:bodyPr>
          <a:lstStyle/>
          <a:p>
            <a:pPr marL="0"/>
            <a:r>
              <a:rPr lang="en-US" sz="1800" kern="1200" dirty="0">
                <a:solidFill>
                  <a:schemeClr val="bg1"/>
                </a:solidFill>
              </a:rPr>
              <a:t>Auditing rigor and frequency, sometimes </a:t>
            </a:r>
            <a:r>
              <a:rPr lang="en-US" sz="1800" b="1" u="sng" kern="1200" dirty="0">
                <a:solidFill>
                  <a:schemeClr val="bg1"/>
                </a:solidFill>
              </a:rPr>
              <a:t>many years</a:t>
            </a:r>
            <a:r>
              <a:rPr lang="en-US" sz="1800" b="1" kern="1200" dirty="0">
                <a:solidFill>
                  <a:schemeClr val="bg1"/>
                </a:solidFill>
              </a:rPr>
              <a:t> </a:t>
            </a:r>
            <a:r>
              <a:rPr lang="en-US" sz="1800" kern="1200" dirty="0">
                <a:solidFill>
                  <a:schemeClr val="bg1"/>
                </a:solidFill>
              </a:rPr>
              <a:t>after</a:t>
            </a:r>
            <a:br>
              <a:rPr lang="en-US" sz="1800" kern="1200" dirty="0">
                <a:solidFill>
                  <a:schemeClr val="bg1"/>
                </a:solidFill>
              </a:rPr>
            </a:br>
            <a:r>
              <a:rPr lang="en-US" sz="1800" kern="1200" dirty="0">
                <a:solidFill>
                  <a:schemeClr val="bg1"/>
                </a:solidFill>
              </a:rPr>
              <a:t>    the issuance date, can fluctuate depending on current IRS</a:t>
            </a:r>
            <a:br>
              <a:rPr lang="en-US" sz="1800" kern="1200" dirty="0">
                <a:solidFill>
                  <a:schemeClr val="bg1"/>
                </a:solidFill>
              </a:rPr>
            </a:br>
            <a:r>
              <a:rPr lang="en-US" sz="1800" kern="1200" dirty="0">
                <a:solidFill>
                  <a:schemeClr val="bg1"/>
                </a:solidFill>
              </a:rPr>
              <a:t>    priorities</a:t>
            </a:r>
          </a:p>
          <a:p>
            <a:pPr marL="0"/>
            <a:r>
              <a:rPr lang="en-US" sz="1800" kern="1200" dirty="0">
                <a:solidFill>
                  <a:schemeClr val="bg1"/>
                </a:solidFill>
              </a:rPr>
              <a:t>When the IRS initiates an audit, it sends a formal notification</a:t>
            </a:r>
            <a:br>
              <a:rPr lang="en-US" sz="1800" kern="1200" dirty="0">
                <a:solidFill>
                  <a:schemeClr val="bg1"/>
                </a:solidFill>
              </a:rPr>
            </a:br>
            <a:r>
              <a:rPr lang="en-US" sz="1800" kern="1200" dirty="0">
                <a:solidFill>
                  <a:schemeClr val="bg1"/>
                </a:solidFill>
              </a:rPr>
              <a:t>    letter to the issuer outlining the scope of the examination</a:t>
            </a:r>
          </a:p>
          <a:p>
            <a:pPr marL="0" lvl="1"/>
            <a:r>
              <a:rPr lang="en-US" sz="1800" kern="1200" dirty="0">
                <a:solidFill>
                  <a:schemeClr val="bg1"/>
                </a:solidFill>
              </a:rPr>
              <a:t>This letter typically includes an Information Document</a:t>
            </a:r>
            <a:br>
              <a:rPr lang="en-US" sz="1800" kern="1200" dirty="0">
                <a:solidFill>
                  <a:schemeClr val="bg1"/>
                </a:solidFill>
              </a:rPr>
            </a:br>
            <a:r>
              <a:rPr lang="en-US" sz="1800" kern="1200" dirty="0">
                <a:solidFill>
                  <a:schemeClr val="bg1"/>
                </a:solidFill>
              </a:rPr>
              <a:t>    Request (IDR) that lists the documents and records the IRS</a:t>
            </a:r>
            <a:br>
              <a:rPr lang="en-US" sz="1800" kern="1200" dirty="0">
                <a:solidFill>
                  <a:schemeClr val="bg1"/>
                </a:solidFill>
              </a:rPr>
            </a:br>
            <a:r>
              <a:rPr lang="en-US" sz="1800" kern="1200" dirty="0">
                <a:solidFill>
                  <a:schemeClr val="bg1"/>
                </a:solidFill>
              </a:rPr>
              <a:t>    wants to review</a:t>
            </a:r>
          </a:p>
          <a:p>
            <a:pPr marL="0"/>
            <a:r>
              <a:rPr lang="en-US" sz="1800" kern="1200" dirty="0">
                <a:solidFill>
                  <a:schemeClr val="bg1"/>
                </a:solidFill>
              </a:rPr>
              <a:t>Significant time commitment due to short turnaround</a:t>
            </a:r>
          </a:p>
          <a:p>
            <a:pPr marL="0"/>
            <a:r>
              <a:rPr lang="en-US" sz="1800" kern="1200" dirty="0">
                <a:solidFill>
                  <a:schemeClr val="bg1"/>
                </a:solidFill>
              </a:rPr>
              <a:t>Work closely with bond counsel to draft response</a:t>
            </a:r>
          </a:p>
          <a:p>
            <a:pPr marL="0"/>
            <a:r>
              <a:rPr lang="en-US" b="1" u="sng" kern="1200" dirty="0">
                <a:solidFill>
                  <a:schemeClr val="bg1"/>
                </a:solidFill>
              </a:rPr>
              <a:t>Burden of proof is on the issuer, and</a:t>
            </a:r>
            <a:br>
              <a:rPr lang="en-US" b="1" u="sng" kern="1200" dirty="0">
                <a:solidFill>
                  <a:schemeClr val="bg1"/>
                </a:solidFill>
              </a:rPr>
            </a:br>
            <a:r>
              <a:rPr lang="en-US" b="1" kern="1200" dirty="0">
                <a:solidFill>
                  <a:schemeClr val="bg1"/>
                </a:solidFill>
              </a:rPr>
              <a:t>   </a:t>
            </a:r>
            <a:r>
              <a:rPr lang="en-US" b="1" u="sng" kern="1200" dirty="0">
                <a:solidFill>
                  <a:schemeClr val="bg1"/>
                </a:solidFill>
              </a:rPr>
              <a:t>recordkeeping is critical</a:t>
            </a:r>
          </a:p>
          <a:p>
            <a:pPr marL="0"/>
            <a:endParaRPr lang="en-US" sz="1800" kern="1200" dirty="0">
              <a:solidFill>
                <a:schemeClr val="bg1"/>
              </a:solidFill>
            </a:endParaRPr>
          </a:p>
        </p:txBody>
      </p:sp>
      <p:pic>
        <p:nvPicPr>
          <p:cNvPr id="1028" name="Picture 4" descr="IRS sends “Soft Letters”">
            <a:extLst>
              <a:ext uri="{FF2B5EF4-FFF2-40B4-BE49-F238E27FC236}">
                <a16:creationId xmlns:a16="http://schemas.microsoft.com/office/drawing/2014/main" id="{9BC06D1A-8832-126C-C357-FDA2FEB60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5" r="5012" b="2"/>
          <a:stretch>
            <a:fillRect/>
          </a:stretch>
        </p:blipFill>
        <p:spPr bwMode="auto">
          <a:xfrm>
            <a:off x="838200" y="1881188"/>
            <a:ext cx="4162124" cy="357504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7631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A7D38-CF3C-8DA4-3D25-86CAE227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43D07F-2C9C-9941-8782-49E9121E4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928164"/>
              </p:ext>
            </p:extLst>
          </p:nvPr>
        </p:nvGraphicFramePr>
        <p:xfrm>
          <a:off x="555625" y="1632368"/>
          <a:ext cx="10468757" cy="393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7900C6A-8B42-ECC6-B4CC-3D5D7520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823264"/>
            <a:ext cx="9248442" cy="45643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to Expect During an IRS Audit (cont.)</a:t>
            </a:r>
          </a:p>
        </p:txBody>
      </p:sp>
    </p:spTree>
    <p:extLst>
      <p:ext uri="{BB962C8B-B14F-4D97-AF65-F5344CB8AC3E}">
        <p14:creationId xmlns:p14="http://schemas.microsoft.com/office/powerpoint/2010/main" val="207026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1E35D89-0681-9519-3DB4-7B7F50360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811765"/>
              </p:ext>
            </p:extLst>
          </p:nvPr>
        </p:nvGraphicFramePr>
        <p:xfrm>
          <a:off x="555625" y="1632369"/>
          <a:ext cx="11122025" cy="358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49FD36F-A2D5-0CE7-6782-5A8C6131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to Reduce the Risk of an IRS Audit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6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4CBA981-7A55-C2A9-114F-57A1FB7FD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595819"/>
              </p:ext>
            </p:extLst>
          </p:nvPr>
        </p:nvGraphicFramePr>
        <p:xfrm>
          <a:off x="555625" y="1632368"/>
          <a:ext cx="10468757" cy="393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44072DC-2820-0CA3-D61A-491A6DEF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823264"/>
            <a:ext cx="9248442" cy="456436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Reduce the Risk of an IRS Audit (cont.)</a:t>
            </a:r>
          </a:p>
        </p:txBody>
      </p:sp>
    </p:spTree>
    <p:extLst>
      <p:ext uri="{BB962C8B-B14F-4D97-AF65-F5344CB8AC3E}">
        <p14:creationId xmlns:p14="http://schemas.microsoft.com/office/powerpoint/2010/main" val="58619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05ED36-3E5D-4AE9-BC65-F2825DF5C9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625" y="1632368"/>
            <a:ext cx="11122025" cy="4564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Records retention period:  </a:t>
            </a:r>
            <a:r>
              <a:rPr lang="en-US" b="1" dirty="0">
                <a:solidFill>
                  <a:srgbClr val="F3901D"/>
                </a:solidFill>
              </a:rPr>
              <a:t>term of the bonds plus three years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F5576725-6643-4A9D-9A2F-7F3B9B982BF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25714" rtl="0" eaLnBrk="1" latinLnBrk="0" hangingPunct="1">
              <a:defRPr sz="1300" b="0" i="0" kern="1200">
                <a:solidFill>
                  <a:srgbClr val="0075C9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2571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427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14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85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56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28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9995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570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4EEBE0-90DA-9449-945D-BE812F6254A8}" type="slidenum">
              <a:rPr lang="en-US" smtClean="0"/>
              <a:pPr/>
              <a:t>14</a:t>
            </a:fld>
            <a:endParaRPr lang="en-US" b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098057C-DFF4-4217-8E93-5F5E23DA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Organize and Retain Records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F0A885-FF47-4732-BFEE-6D24183D865E}"/>
              </a:ext>
            </a:extLst>
          </p:cNvPr>
          <p:cNvSpPr txBox="1">
            <a:spLocks/>
          </p:cNvSpPr>
          <p:nvPr/>
        </p:nvSpPr>
        <p:spPr>
          <a:xfrm>
            <a:off x="774699" y="2057400"/>
            <a:ext cx="5486400" cy="3218378"/>
          </a:xfrm>
          <a:prstGeom prst="rect">
            <a:avLst/>
          </a:prstGeom>
          <a:effectLst/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457200" indent="-22860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914400" indent="-228600" algn="l" defTabSz="60958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̶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lvl="1" indent="-339725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355F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  <a:latin typeface="Calibri" pitchFamily="34" charset="0"/>
              </a:rPr>
              <a:t>Expenditure of bond proceeds</a:t>
            </a:r>
          </a:p>
          <a:p>
            <a:pPr marL="627063" lvl="3" indent="-280988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Total cost of project by funding source</a:t>
            </a:r>
          </a:p>
          <a:p>
            <a:pPr marL="627063" lvl="3" indent="-280988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Project description and summary of scope of work</a:t>
            </a:r>
          </a:p>
          <a:p>
            <a:pPr marL="627063" lvl="3" indent="-280988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Disbursement detail (amount, date, vendor, nature of expenditure)</a:t>
            </a:r>
          </a:p>
          <a:p>
            <a:pPr marL="627063" lvl="3" indent="-280988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Vendor contracts &amp; agreements</a:t>
            </a:r>
          </a:p>
          <a:p>
            <a:pPr marL="627063" lvl="3" indent="-28098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Grant, loan or other spending related agreements</a:t>
            </a:r>
          </a:p>
          <a:p>
            <a:pPr marL="339725" lvl="1" indent="-339725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355F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  <a:latin typeface="Calibri" pitchFamily="34" charset="0"/>
              </a:rPr>
              <a:t>Use of bond-financed property</a:t>
            </a:r>
          </a:p>
          <a:p>
            <a:pPr marL="573088" lvl="3" indent="-280988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Leases, management contracts, sales contracts</a:t>
            </a:r>
          </a:p>
          <a:p>
            <a:pPr marL="573088" lvl="3" indent="-280988">
              <a:lnSpc>
                <a:spcPct val="95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Revenue or payments received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D19704-752D-485B-8606-FD110877D598}"/>
              </a:ext>
            </a:extLst>
          </p:cNvPr>
          <p:cNvSpPr txBox="1">
            <a:spLocks/>
          </p:cNvSpPr>
          <p:nvPr/>
        </p:nvSpPr>
        <p:spPr>
          <a:xfrm>
            <a:off x="6416673" y="2057400"/>
            <a:ext cx="5343917" cy="32183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939B"/>
              </a:buClr>
              <a:buSzPct val="85000"/>
              <a:buFont typeface="Wingdings 2" pitchFamily="18" charset="2"/>
              <a:buChar char=""/>
              <a:defRPr sz="2000" kern="1200" baseline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55F"/>
              </a:buClr>
              <a:buSzPct val="70000"/>
              <a:buFont typeface="Wingdings" pitchFamily="2" charset="2"/>
              <a:buChar char="v"/>
              <a:defRPr sz="1800" kern="1200" baseline="0">
                <a:solidFill>
                  <a:srgbClr val="38939B"/>
                </a:solidFill>
                <a:effectLst/>
                <a:latin typeface="Arial" pitchFamily="34" charset="0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939B"/>
              </a:buClr>
              <a:buSzPct val="70000"/>
              <a:buFont typeface="Wingdings" pitchFamily="2" charset="2"/>
              <a:buChar char=""/>
              <a:defRPr sz="1600" kern="1200" baseline="0">
                <a:solidFill>
                  <a:srgbClr val="00355F"/>
                </a:solidFill>
                <a:effectLst/>
                <a:latin typeface="Arial" pitchFamily="34" charset="0"/>
                <a:ea typeface="+mn-ea"/>
                <a:cs typeface="+mn-cs"/>
              </a:defRPr>
            </a:lvl4pPr>
            <a:lvl5pPr marL="1428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39725" lvl="1" indent="-339725" defTabSz="609585" eaLnBrk="1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Open Sans" charset="0"/>
                <a:cs typeface="Arial" panose="020B0604020202020204" pitchFamily="34" charset="0"/>
              </a:rPr>
              <a:t>Investment of bond proceeds</a:t>
            </a:r>
          </a:p>
          <a:p>
            <a:pPr marL="627063" lvl="3" indent="-279400" eaLnBrk="1" hangingPunct="1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Tx/>
              <a:buSzPct val="9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Yield calculation for each class of investments</a:t>
            </a:r>
          </a:p>
          <a:p>
            <a:pPr marL="627063" lvl="3" indent="-279400" eaLnBrk="1" hangingPunct="1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Tx/>
              <a:buSzPct val="9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Investment income and payments</a:t>
            </a:r>
          </a:p>
          <a:p>
            <a:pPr marL="627063" lvl="3" indent="-279400" eaLnBrk="1" hangingPunct="1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Tx/>
              <a:buSzPct val="9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Investment agreements and relating bidding documents</a:t>
            </a:r>
          </a:p>
          <a:p>
            <a:pPr marL="627063" lvl="3" indent="-279400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9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Arbitrage rebate reports and payments</a:t>
            </a:r>
          </a:p>
          <a:p>
            <a:pPr marL="339725" lvl="1" indent="-339725" defTabSz="609585" eaLnBrk="1" hangingPunct="1">
              <a:lnSpc>
                <a:spcPct val="105000"/>
              </a:lnSpc>
              <a:spcBef>
                <a:spcPts val="2100"/>
              </a:spcBef>
              <a:spcAft>
                <a:spcPts val="600"/>
              </a:spcAft>
              <a:buSzPct val="80000"/>
            </a:pP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Open Sans" charset="0"/>
                <a:cs typeface="Arial" panose="020B0604020202020204" pitchFamily="34" charset="0"/>
              </a:rPr>
              <a:t>Bond transcript documents</a:t>
            </a:r>
          </a:p>
          <a:p>
            <a:pPr marL="682625" lvl="3" indent="-280988" eaLnBrk="1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Tx/>
              <a:buSzPct val="9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Trust, lease and loan agreements</a:t>
            </a:r>
          </a:p>
          <a:p>
            <a:pPr marL="682625" lvl="3" indent="-280988" eaLnBrk="1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Tax compliance certificate and IRS Form 8038-G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67D9F-D890-4305-9AB3-24C261146509}"/>
              </a:ext>
            </a:extLst>
          </p:cNvPr>
          <p:cNvSpPr txBox="1"/>
          <p:nvPr/>
        </p:nvSpPr>
        <p:spPr>
          <a:xfrm>
            <a:off x="774699" y="5331478"/>
            <a:ext cx="11122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80000"/>
            </a:pPr>
            <a:r>
              <a:rPr lang="en-US" dirty="0">
                <a:latin typeface="Calibri" pitchFamily="34" charset="0"/>
              </a:rPr>
              <a:t>GFOA maintains a full list of records to be maintained: </a:t>
            </a:r>
            <a:r>
              <a:rPr lang="en-US" sz="1500" dirty="0">
                <a:latin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https://www.gfoa.org/materials/post-issuance-policies-and-procedures</a:t>
            </a:r>
            <a:endParaRPr lang="en-US" sz="15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9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3C69C-D0AD-F5DF-14FC-2DBF8B915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81C0E1-E9B7-676F-9C65-4E48954E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46" y="769476"/>
            <a:ext cx="7870159" cy="456436"/>
          </a:xfrm>
        </p:spPr>
        <p:txBody>
          <a:bodyPr anchor="ctr">
            <a:normAutofit/>
          </a:bodyPr>
          <a:lstStyle/>
          <a:p>
            <a:r>
              <a:rPr lang="en-US" sz="2500"/>
              <a:t>How to Prepare to Defend an Audit</a:t>
            </a:r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38F3BD59-2856-8AE6-CAD0-9FAA3EC8FA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246932"/>
              </p:ext>
            </p:extLst>
          </p:nvPr>
        </p:nvGraphicFramePr>
        <p:xfrm>
          <a:off x="555457" y="1764642"/>
          <a:ext cx="11064687" cy="494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46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45888-210A-0B7E-8A25-420CE1667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72068A-2F69-7B00-D039-D27E0064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46" y="769476"/>
            <a:ext cx="7870159" cy="456436"/>
          </a:xfrm>
        </p:spPr>
        <p:txBody>
          <a:bodyPr anchor="ctr">
            <a:noAutofit/>
          </a:bodyPr>
          <a:lstStyle/>
          <a:p>
            <a:r>
              <a:rPr lang="en-US" sz="3200" dirty="0"/>
              <a:t>Self Reporting Violations</a:t>
            </a:r>
          </a:p>
        </p:txBody>
      </p:sp>
      <p:graphicFrame>
        <p:nvGraphicFramePr>
          <p:cNvPr id="15" name="Text Placeholder 8">
            <a:extLst>
              <a:ext uri="{FF2B5EF4-FFF2-40B4-BE49-F238E27FC236}">
                <a16:creationId xmlns:a16="http://schemas.microsoft.com/office/drawing/2014/main" id="{33287251-01A8-D9F0-8FDF-6A9165ABE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004056"/>
              </p:ext>
            </p:extLst>
          </p:nvPr>
        </p:nvGraphicFramePr>
        <p:xfrm>
          <a:off x="555457" y="1764642"/>
          <a:ext cx="11064687" cy="459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842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E5367-D086-FCF8-24CA-0D3E7063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24BE25-7AC0-C206-6321-664642F8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E174EFE-3FB7-ED64-A5A4-380ED09718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2305" y="1690688"/>
            <a:ext cx="6879503" cy="3734752"/>
          </a:xfrm>
        </p:spPr>
        <p:txBody>
          <a:bodyPr anchor="t">
            <a:normAutofit fontScale="92500" lnSpcReduction="20000"/>
          </a:bodyPr>
          <a:lstStyle/>
          <a:p>
            <a:pPr marL="0" indent="-28416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</a:pPr>
            <a:r>
              <a:rPr lang="en-US" sz="2400" kern="1200" dirty="0">
                <a:solidFill>
                  <a:schemeClr val="bg1"/>
                </a:solidFill>
              </a:rPr>
              <a:t>Establish and maintain robust post-issuance compliance</a:t>
            </a:r>
            <a:br>
              <a:rPr lang="en-US" sz="2400" kern="1200" dirty="0">
                <a:solidFill>
                  <a:schemeClr val="bg1"/>
                </a:solidFill>
              </a:rPr>
            </a:br>
            <a:r>
              <a:rPr lang="en-US" sz="2400" kern="1200" dirty="0">
                <a:solidFill>
                  <a:schemeClr val="bg1"/>
                </a:solidFill>
              </a:rPr>
              <a:t>    policies</a:t>
            </a:r>
          </a:p>
          <a:p>
            <a:pPr marL="0" indent="-28416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</a:pPr>
            <a:r>
              <a:rPr lang="en-US" sz="2400" kern="1200" dirty="0">
                <a:solidFill>
                  <a:schemeClr val="bg1"/>
                </a:solidFill>
              </a:rPr>
              <a:t>Provide ongoing training to staff on compliance</a:t>
            </a:r>
            <a:br>
              <a:rPr lang="en-US" sz="2400" kern="1200" dirty="0">
                <a:solidFill>
                  <a:schemeClr val="bg1"/>
                </a:solidFill>
              </a:rPr>
            </a:br>
            <a:r>
              <a:rPr lang="en-US" sz="2400" kern="1200" dirty="0">
                <a:solidFill>
                  <a:schemeClr val="bg1"/>
                </a:solidFill>
              </a:rPr>
              <a:t>    obligations</a:t>
            </a:r>
          </a:p>
          <a:p>
            <a:pPr marL="0" indent="-28416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</a:pPr>
            <a:r>
              <a:rPr lang="en-US" sz="2400" kern="1200" dirty="0">
                <a:solidFill>
                  <a:schemeClr val="bg1"/>
                </a:solidFill>
              </a:rPr>
              <a:t>Ensure accurate and timely recordkeeping practices to</a:t>
            </a:r>
            <a:br>
              <a:rPr lang="en-US" sz="2400" kern="1200" dirty="0">
                <a:solidFill>
                  <a:schemeClr val="bg1"/>
                </a:solidFill>
              </a:rPr>
            </a:br>
            <a:r>
              <a:rPr lang="en-US" sz="2400" kern="1200" dirty="0">
                <a:solidFill>
                  <a:schemeClr val="bg1"/>
                </a:solidFill>
              </a:rPr>
              <a:t>    support audit readiness</a:t>
            </a:r>
          </a:p>
          <a:p>
            <a:pPr marL="0" indent="-28416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</a:pPr>
            <a:r>
              <a:rPr lang="en-US" sz="2400" kern="1200" dirty="0">
                <a:solidFill>
                  <a:schemeClr val="bg1"/>
                </a:solidFill>
              </a:rPr>
              <a:t>Regularly monitor private business use and arbitrage</a:t>
            </a:r>
            <a:br>
              <a:rPr lang="en-US" sz="2400" kern="1200" dirty="0">
                <a:solidFill>
                  <a:schemeClr val="bg1"/>
                </a:solidFill>
              </a:rPr>
            </a:br>
            <a:r>
              <a:rPr lang="en-US" sz="2400" kern="1200" dirty="0">
                <a:solidFill>
                  <a:schemeClr val="bg1"/>
                </a:solidFill>
              </a:rPr>
              <a:t>    compliance to identify and address potential issues early</a:t>
            </a:r>
          </a:p>
          <a:p>
            <a:pPr marL="0" indent="-28416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</a:pPr>
            <a:r>
              <a:rPr lang="en-US" sz="2400" kern="1200" dirty="0">
                <a:solidFill>
                  <a:schemeClr val="bg1"/>
                </a:solidFill>
              </a:rPr>
              <a:t>File IRS Form 8038-G and retain documentation of all</a:t>
            </a:r>
            <a:br>
              <a:rPr lang="en-US" sz="2400" kern="1200" dirty="0">
                <a:solidFill>
                  <a:schemeClr val="bg1"/>
                </a:solidFill>
              </a:rPr>
            </a:br>
            <a:r>
              <a:rPr lang="en-US" sz="2400" kern="1200" dirty="0">
                <a:solidFill>
                  <a:schemeClr val="bg1"/>
                </a:solidFill>
              </a:rPr>
              <a:t>    elections, covenants, and complianc</a:t>
            </a:r>
            <a:r>
              <a:rPr lang="en-US" sz="2400" dirty="0">
                <a:solidFill>
                  <a:schemeClr val="bg1"/>
                </a:solidFill>
              </a:rPr>
              <a:t>e actions</a:t>
            </a:r>
            <a:endParaRPr lang="en-US" sz="2400" kern="1200" dirty="0">
              <a:solidFill>
                <a:schemeClr val="bg1"/>
              </a:solidFill>
            </a:endParaRPr>
          </a:p>
          <a:p>
            <a:pPr marL="0" indent="-28416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</a:pPr>
            <a:r>
              <a:rPr lang="en-US" sz="2400" kern="1200" dirty="0">
                <a:solidFill>
                  <a:schemeClr val="bg1"/>
                </a:solidFill>
              </a:rPr>
              <a:t>Consult with bond counsel to proactively review and</a:t>
            </a:r>
            <a:br>
              <a:rPr lang="en-US" sz="2400" kern="1200" dirty="0">
                <a:solidFill>
                  <a:schemeClr val="bg1"/>
                </a:solidFill>
              </a:rPr>
            </a:br>
            <a:r>
              <a:rPr lang="en-US" sz="2400" kern="1200" dirty="0">
                <a:solidFill>
                  <a:schemeClr val="bg1"/>
                </a:solidFill>
              </a:rPr>
              <a:t>    resolve any potential violations, helping to preserve the</a:t>
            </a:r>
            <a:br>
              <a:rPr lang="en-US" sz="2400" kern="1200" dirty="0">
                <a:solidFill>
                  <a:schemeClr val="bg1"/>
                </a:solidFill>
              </a:rPr>
            </a:br>
            <a:r>
              <a:rPr lang="en-US" sz="2400" kern="1200" dirty="0">
                <a:solidFill>
                  <a:schemeClr val="bg1"/>
                </a:solidFill>
              </a:rPr>
              <a:t>    tax-exempt status of your bond issue</a:t>
            </a:r>
          </a:p>
          <a:p>
            <a:pPr marL="0"/>
            <a:endParaRPr lang="en-US" sz="20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9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3BCF696F-B351-6078-22C6-8FF2A24AE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72" y="978859"/>
            <a:ext cx="1978798" cy="210312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364045" y="257069"/>
            <a:ext cx="4682232" cy="869863"/>
          </a:xfrm>
          <a:prstGeom prst="rect">
            <a:avLst/>
          </a:prstGeom>
          <a:solidFill>
            <a:srgbClr val="588AB6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Text Placeholder 10"/>
          <p:cNvSpPr txBox="1"/>
          <p:nvPr/>
        </p:nvSpPr>
        <p:spPr>
          <a:xfrm>
            <a:off x="6480505" y="664148"/>
            <a:ext cx="3481801" cy="391835"/>
          </a:xfrm>
          <a:prstGeom prst="rect">
            <a:avLst/>
          </a:prstGeom>
          <a:effectLst/>
        </p:spPr>
        <p:txBody>
          <a:bodyPr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1" kern="1200" baseline="0"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201163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Partner, Bricker Graydon LLP</a:t>
            </a:r>
          </a:p>
        </p:txBody>
      </p:sp>
      <p:sp>
        <p:nvSpPr>
          <p:cNvPr id="35" name="Text Placeholder 10"/>
          <p:cNvSpPr txBox="1"/>
          <p:nvPr/>
        </p:nvSpPr>
        <p:spPr>
          <a:xfrm>
            <a:off x="6480505" y="253523"/>
            <a:ext cx="3480791" cy="4173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 baseline="0"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201163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Price Finley, Esq.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447222" y="259829"/>
            <a:ext cx="4682232" cy="869863"/>
          </a:xfrm>
          <a:prstGeom prst="rect">
            <a:avLst/>
          </a:prstGeom>
          <a:solidFill>
            <a:srgbClr val="588AB6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Text Placeholder 10"/>
          <p:cNvSpPr txBox="1"/>
          <p:nvPr/>
        </p:nvSpPr>
        <p:spPr>
          <a:xfrm>
            <a:off x="1696825" y="664148"/>
            <a:ext cx="4399175" cy="39183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1" kern="1200" baseline="0"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201163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Finance Director, City of Upper Arlington</a:t>
            </a:r>
          </a:p>
        </p:txBody>
      </p:sp>
      <p:sp>
        <p:nvSpPr>
          <p:cNvPr id="45" name="Text Placeholder 10"/>
          <p:cNvSpPr txBox="1"/>
          <p:nvPr/>
        </p:nvSpPr>
        <p:spPr>
          <a:xfrm>
            <a:off x="1695816" y="277404"/>
            <a:ext cx="3882370" cy="41735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 baseline="0"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201163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Brent Lewis, CPA</a:t>
            </a:r>
          </a:p>
        </p:txBody>
      </p:sp>
      <p:sp>
        <p:nvSpPr>
          <p:cNvPr id="54" name="Text Placeholder 10"/>
          <p:cNvSpPr txBox="1"/>
          <p:nvPr/>
        </p:nvSpPr>
        <p:spPr>
          <a:xfrm>
            <a:off x="7188490" y="7214023"/>
            <a:ext cx="3921276" cy="39183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1" kern="1200" baseline="0"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201163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Deputy Executive Director &amp;</a:t>
            </a:r>
            <a:br>
              <a:rPr lang="en-US" sz="1600" dirty="0"/>
            </a:br>
            <a:r>
              <a:rPr lang="en-US" sz="1600" dirty="0"/>
              <a:t>  Chief Legal Counsel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5" name="Text Placeholder 10"/>
          <p:cNvSpPr txBox="1"/>
          <p:nvPr/>
        </p:nvSpPr>
        <p:spPr>
          <a:xfrm>
            <a:off x="3721658" y="3206910"/>
            <a:ext cx="4639240" cy="1162959"/>
          </a:xfrm>
          <a:prstGeom prst="rect">
            <a:avLst/>
          </a:prstGeom>
          <a:solidFill>
            <a:srgbClr val="588AB6"/>
          </a:solidFill>
          <a:effectLst/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 baseline="0"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201163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Larry Scurlock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8185" y="4369869"/>
            <a:ext cx="2782714" cy="1900777"/>
          </a:xfrm>
          <a:prstGeom prst="rect">
            <a:avLst/>
          </a:prstGeom>
          <a:solidFill>
            <a:srgbClr val="D5DCEA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Columbus Office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100 S. Third Street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Columbus, OH 43215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lscurlock@brickergraydon.com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614.227.4853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4095" y="1135226"/>
            <a:ext cx="2582182" cy="1900777"/>
          </a:xfrm>
          <a:prstGeom prst="rect">
            <a:avLst/>
          </a:prstGeom>
          <a:solidFill>
            <a:srgbClr val="D5DCEA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Columbus Office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100 S. Third Street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Columbus, OH 43215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pfinley@brickergraydon.com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614.227.8897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80001" y="1135226"/>
            <a:ext cx="2449453" cy="1900777"/>
          </a:xfrm>
          <a:prstGeom prst="rect">
            <a:avLst/>
          </a:prstGeom>
          <a:solidFill>
            <a:srgbClr val="D5DCEA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City of Upper Arlington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3600 Tremont Road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Upper Arlington, OH 43221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blewis@uaoh.net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614.583.5288</a:t>
            </a:r>
          </a:p>
        </p:txBody>
      </p:sp>
      <p:pic>
        <p:nvPicPr>
          <p:cNvPr id="4" name="Picture 3" descr="A person in a suit smiling&#10;&#10;AI-generated content may be incorrect.">
            <a:extLst>
              <a:ext uri="{FF2B5EF4-FFF2-40B4-BE49-F238E27FC236}">
                <a16:creationId xmlns:a16="http://schemas.microsoft.com/office/drawing/2014/main" id="{9506A976-8EE8-B66B-D2CA-C41DFD9AB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83" y="4449831"/>
            <a:ext cx="1797425" cy="1797425"/>
          </a:xfrm>
          <a:prstGeom prst="ellipse">
            <a:avLst/>
          </a:prstGeom>
          <a:ln w="9525" cap="rnd">
            <a:solidFill>
              <a:srgbClr val="92D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A person in a suit smiling&#10;&#10;AI-generated content may be incorrect.">
            <a:extLst>
              <a:ext uri="{FF2B5EF4-FFF2-40B4-BE49-F238E27FC236}">
                <a16:creationId xmlns:a16="http://schemas.microsoft.com/office/drawing/2014/main" id="{D9344143-5182-0F44-1070-901F1E2A0C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83" y="1187638"/>
            <a:ext cx="1825215" cy="1825215"/>
          </a:xfrm>
          <a:prstGeom prst="ellipse">
            <a:avLst/>
          </a:prstGeom>
          <a:ln w="9525" cap="rnd">
            <a:solidFill>
              <a:srgbClr val="92D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CED77ED-E987-0178-6069-82A1BEA61577}"/>
              </a:ext>
            </a:extLst>
          </p:cNvPr>
          <p:cNvSpPr txBox="1"/>
          <p:nvPr/>
        </p:nvSpPr>
        <p:spPr>
          <a:xfrm>
            <a:off x="3721658" y="3602727"/>
            <a:ext cx="4435965" cy="39183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1" kern="1200" baseline="0">
                <a:solidFill>
                  <a:schemeClr val="bg1"/>
                </a:soli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201163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Senior Public Finance Analyst and Arbitrage Compliance Consultant, Bricker Graydon LLP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0CAA34-7B9F-54C4-14F2-920BC1FCEB9D}"/>
              </a:ext>
            </a:extLst>
          </p:cNvPr>
          <p:cNvSpPr/>
          <p:nvPr/>
        </p:nvSpPr>
        <p:spPr>
          <a:xfrm>
            <a:off x="1447222" y="253523"/>
            <a:ext cx="4682232" cy="27824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351BE2-D1D1-6E24-0111-CE66107B6D08}"/>
              </a:ext>
            </a:extLst>
          </p:cNvPr>
          <p:cNvSpPr/>
          <p:nvPr/>
        </p:nvSpPr>
        <p:spPr>
          <a:xfrm>
            <a:off x="6364045" y="238870"/>
            <a:ext cx="4682232" cy="27824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96DD92-096E-91E5-6861-D0CB1A315D54}"/>
              </a:ext>
            </a:extLst>
          </p:cNvPr>
          <p:cNvSpPr/>
          <p:nvPr/>
        </p:nvSpPr>
        <p:spPr>
          <a:xfrm>
            <a:off x="3708217" y="3206910"/>
            <a:ext cx="4652681" cy="30637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443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10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47E5C7-226D-3C5A-D3FA-6627CBAA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200" dirty="0"/>
              <a:t>IRS Audits: Introduction</a:t>
            </a:r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C3AE057A-7F41-71CB-1CBC-A1D100A89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1547"/>
              </p:ext>
            </p:extLst>
          </p:nvPr>
        </p:nvGraphicFramePr>
        <p:xfrm>
          <a:off x="798294" y="1330167"/>
          <a:ext cx="9145806" cy="426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821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F3E56-5D34-4E5B-1BF1-58E17F144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D558A65-FAE6-6ED4-7380-847F63938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95" y="1278094"/>
            <a:ext cx="3771607" cy="1727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defTabSz="75565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0" dirty="0">
                <a:solidFill>
                  <a:schemeClr val="tx1"/>
                </a:solidFill>
              </a:rPr>
              <a:t>Post-issuance compliance refers to an issuer’s ongoing </a:t>
            </a:r>
            <a:r>
              <a:rPr lang="en-US" sz="2200" dirty="0">
                <a:solidFill>
                  <a:schemeClr val="tx1"/>
                </a:solidFill>
              </a:rPr>
              <a:t>responsibilities</a:t>
            </a:r>
            <a:r>
              <a:rPr lang="en-US" sz="2200" b="0" dirty="0">
                <a:solidFill>
                  <a:schemeClr val="tx1"/>
                </a:solidFill>
              </a:rPr>
              <a:t> </a:t>
            </a:r>
            <a:r>
              <a:rPr lang="en-US" sz="2200" b="1" u="sng" dirty="0">
                <a:solidFill>
                  <a:schemeClr val="tx1"/>
                </a:solidFill>
              </a:rPr>
              <a:t>after</a:t>
            </a:r>
            <a:r>
              <a:rPr lang="en-US" sz="2200" dirty="0">
                <a:solidFill>
                  <a:schemeClr val="tx1"/>
                </a:solidFill>
              </a:rPr>
              <a:t> the issuance of debt </a:t>
            </a:r>
            <a:r>
              <a:rPr lang="en-US" sz="2200" b="0" dirty="0">
                <a:solidFill>
                  <a:schemeClr val="tx1"/>
                </a:solidFill>
              </a:rPr>
              <a:t>in the following areas: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B383C989-2BDE-67CA-91D9-30E22AD5D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Post-Issuance Compliance?</a:t>
            </a:r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01318CBA-C641-6950-2FC3-D479002A2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170417"/>
              </p:ext>
            </p:extLst>
          </p:nvPr>
        </p:nvGraphicFramePr>
        <p:xfrm>
          <a:off x="4290277" y="1235462"/>
          <a:ext cx="7108256" cy="443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191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8FC01-B133-27ED-10E3-57809657F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2603F93-69C7-AF7C-BB7E-0B58098AA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95" y="1278094"/>
            <a:ext cx="3771607" cy="1727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defTabSz="75565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0" dirty="0">
                <a:solidFill>
                  <a:schemeClr val="tx1"/>
                </a:solidFill>
              </a:rPr>
              <a:t>Post-issuance compliance refers to an issuer’s ongoing </a:t>
            </a:r>
            <a:r>
              <a:rPr lang="en-US" sz="2200" dirty="0">
                <a:solidFill>
                  <a:schemeClr val="tx1"/>
                </a:solidFill>
              </a:rPr>
              <a:t>responsibilities</a:t>
            </a:r>
            <a:r>
              <a:rPr lang="en-US" sz="2200" b="0" dirty="0">
                <a:solidFill>
                  <a:schemeClr val="tx1"/>
                </a:solidFill>
              </a:rPr>
              <a:t> </a:t>
            </a:r>
            <a:r>
              <a:rPr lang="en-US" sz="2200" b="1" u="sng" dirty="0">
                <a:solidFill>
                  <a:schemeClr val="tx1"/>
                </a:solidFill>
              </a:rPr>
              <a:t>after</a:t>
            </a:r>
            <a:r>
              <a:rPr lang="en-US" sz="2200" dirty="0">
                <a:solidFill>
                  <a:schemeClr val="tx1"/>
                </a:solidFill>
              </a:rPr>
              <a:t> the issuance of debt </a:t>
            </a:r>
            <a:r>
              <a:rPr lang="en-US" sz="2200" b="0" dirty="0">
                <a:solidFill>
                  <a:schemeClr val="tx1"/>
                </a:solidFill>
              </a:rPr>
              <a:t>in the following areas: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714688A3-962D-F23C-E782-F719497D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Post-Issuance Compliance? (cont.)</a:t>
            </a:r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93CC8ED3-557C-85E3-3199-F9408F9D0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245082"/>
              </p:ext>
            </p:extLst>
          </p:nvPr>
        </p:nvGraphicFramePr>
        <p:xfrm>
          <a:off x="4290277" y="1235462"/>
          <a:ext cx="7108256" cy="452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635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5C3E5-DE13-7196-43D2-A2AD530C2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E87350-F84D-3DC4-D1AF-2F0F1CC70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95" y="1278094"/>
            <a:ext cx="3771607" cy="1727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defTabSz="75565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0" dirty="0">
                <a:solidFill>
                  <a:schemeClr val="tx1"/>
                </a:solidFill>
              </a:rPr>
              <a:t>Post-issuance compliance refers to an issuer’s ongoing </a:t>
            </a:r>
            <a:r>
              <a:rPr lang="en-US" sz="2200" dirty="0">
                <a:solidFill>
                  <a:schemeClr val="tx1"/>
                </a:solidFill>
              </a:rPr>
              <a:t>responsibilities</a:t>
            </a:r>
            <a:r>
              <a:rPr lang="en-US" sz="2200" b="0" dirty="0">
                <a:solidFill>
                  <a:schemeClr val="tx1"/>
                </a:solidFill>
              </a:rPr>
              <a:t> </a:t>
            </a:r>
            <a:r>
              <a:rPr lang="en-US" sz="2200" b="1" u="sng" dirty="0">
                <a:solidFill>
                  <a:schemeClr val="tx1"/>
                </a:solidFill>
              </a:rPr>
              <a:t>after</a:t>
            </a:r>
            <a:r>
              <a:rPr lang="en-US" sz="2200" dirty="0">
                <a:solidFill>
                  <a:schemeClr val="tx1"/>
                </a:solidFill>
              </a:rPr>
              <a:t> the issuance of debt </a:t>
            </a:r>
            <a:r>
              <a:rPr lang="en-US" sz="2200" b="0" dirty="0">
                <a:solidFill>
                  <a:schemeClr val="tx1"/>
                </a:solidFill>
              </a:rPr>
              <a:t>in the following areas: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FB71F562-DA72-24BB-30FE-51963CF0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Post-Issuance Compliance? (cont.)</a:t>
            </a:r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92CEEE63-C0C8-B00B-BEA6-D2A96659D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80914"/>
              </p:ext>
            </p:extLst>
          </p:nvPr>
        </p:nvGraphicFramePr>
        <p:xfrm>
          <a:off x="4290277" y="1235462"/>
          <a:ext cx="7108256" cy="452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113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5F265D6-A470-8EEF-D032-1FE112E583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625" y="1632368"/>
            <a:ext cx="11122025" cy="2250140"/>
          </a:xfrm>
        </p:spPr>
        <p:txBody>
          <a:bodyPr>
            <a:normAutofit/>
          </a:bodyPr>
          <a:lstStyle/>
          <a:p>
            <a:pPr marL="284163" indent="-284163">
              <a:spcBef>
                <a:spcPts val="0"/>
              </a:spcBef>
              <a:spcAft>
                <a:spcPts val="600"/>
              </a:spcAft>
              <a:buClr>
                <a:srgbClr val="00355F"/>
              </a:buClr>
              <a:buSzPct val="100000"/>
            </a:pPr>
            <a:r>
              <a:rPr lang="en-US" sz="2200" dirty="0">
                <a:latin typeface="+mn-lt"/>
              </a:rPr>
              <a:t>Tax-exempt and tax-preferred obligations provide a vehicle for governmental issuers to finance capital projects at lower interest rates</a:t>
            </a:r>
          </a:p>
          <a:p>
            <a:pPr marL="284163" indent="-284163">
              <a:spcBef>
                <a:spcPts val="0"/>
              </a:spcBef>
              <a:spcAft>
                <a:spcPts val="600"/>
              </a:spcAft>
              <a:buClr>
                <a:srgbClr val="00355F"/>
              </a:buClr>
              <a:buSzPct val="100000"/>
            </a:pPr>
            <a:r>
              <a:rPr lang="en-US" sz="2200" dirty="0">
                <a:latin typeface="+mn-lt"/>
              </a:rPr>
              <a:t>In exchange, issuers promise bondholders to maintain the tax-exempt (or tax-preferred) status of its obligations</a:t>
            </a:r>
          </a:p>
          <a:p>
            <a:pPr marL="284163" indent="-284163">
              <a:spcBef>
                <a:spcPts val="0"/>
              </a:spcBef>
              <a:spcAft>
                <a:spcPts val="600"/>
              </a:spcAft>
              <a:buClr>
                <a:srgbClr val="00355F"/>
              </a:buClr>
              <a:buSzPct val="100000"/>
            </a:pPr>
            <a:r>
              <a:rPr lang="en-US" sz="2200" dirty="0">
                <a:latin typeface="+mn-lt"/>
              </a:rPr>
              <a:t>Interest paid on such obligations is exempt from federal taxation.  The federal government views the lost tax revenue to be a major drain on the U.S. Treasury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B7BDEE-2281-AD49-4BA2-7E2D2EC6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45" y="769476"/>
            <a:ext cx="8471502" cy="456436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Post-Issuance Compliance Important?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D94567-4C9D-F19D-2458-826664075E5B}"/>
              </a:ext>
            </a:extLst>
          </p:cNvPr>
          <p:cNvGrpSpPr/>
          <p:nvPr/>
        </p:nvGrpSpPr>
        <p:grpSpPr>
          <a:xfrm>
            <a:off x="716440" y="3797530"/>
            <a:ext cx="2503821" cy="1740483"/>
            <a:chOff x="513450" y="409768"/>
            <a:chExt cx="2503821" cy="174048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7856D36-7A84-941F-00C7-9CD9B0803ACF}"/>
                </a:ext>
              </a:extLst>
            </p:cNvPr>
            <p:cNvSpPr/>
            <p:nvPr/>
          </p:nvSpPr>
          <p:spPr>
            <a:xfrm>
              <a:off x="513450" y="409768"/>
              <a:ext cx="2503821" cy="1740483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F7484A50-4E91-292E-8E41-AD0384886C4C}"/>
                </a:ext>
              </a:extLst>
            </p:cNvPr>
            <p:cNvSpPr txBox="1"/>
            <p:nvPr/>
          </p:nvSpPr>
          <p:spPr>
            <a:xfrm>
              <a:off x="598428" y="494746"/>
              <a:ext cx="2333863" cy="1570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Consequences of non-compliance can be severe:</a:t>
              </a:r>
            </a:p>
          </p:txBody>
        </p:sp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7F942A0-21D0-7A50-10F9-F775A0902902}"/>
              </a:ext>
            </a:extLst>
          </p:cNvPr>
          <p:cNvSpPr txBox="1">
            <a:spLocks/>
          </p:cNvSpPr>
          <p:nvPr/>
        </p:nvSpPr>
        <p:spPr>
          <a:xfrm>
            <a:off x="3263704" y="3797529"/>
            <a:ext cx="8764897" cy="2103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en-US" sz="2600" dirty="0">
                <a:latin typeface="+mn-lt"/>
              </a:rPr>
              <a:t>Loss of </a:t>
            </a:r>
            <a:r>
              <a:rPr lang="en-US" sz="2600" b="1" dirty="0">
                <a:latin typeface="+mn-lt"/>
              </a:rPr>
              <a:t>tax-exempt</a:t>
            </a:r>
            <a:r>
              <a:rPr lang="en-US" sz="2600" dirty="0">
                <a:latin typeface="+mn-lt"/>
              </a:rPr>
              <a:t> status of interest, in the case of tax-exempt obligations</a:t>
            </a:r>
          </a:p>
          <a:p>
            <a:pPr marL="230188" lvl="1" indent="-23018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en-US" sz="2600" dirty="0">
                <a:latin typeface="+mn-lt"/>
              </a:rPr>
              <a:t>Loss of </a:t>
            </a:r>
            <a:r>
              <a:rPr lang="en-US" sz="2600" b="1" dirty="0">
                <a:latin typeface="+mn-lt"/>
              </a:rPr>
              <a:t>subsidy payment</a:t>
            </a:r>
            <a:r>
              <a:rPr lang="en-US" sz="2600" dirty="0">
                <a:latin typeface="+mn-lt"/>
              </a:rPr>
              <a:t>, in the case of tax credit bonds such as Build America Bonds</a:t>
            </a:r>
          </a:p>
          <a:p>
            <a:pPr marL="230188" lvl="1" indent="-23018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en-US" sz="2600" dirty="0">
                <a:latin typeface="+mn-lt"/>
              </a:rPr>
              <a:t>Interest may become </a:t>
            </a:r>
            <a:r>
              <a:rPr lang="en-US" sz="2600" b="1" dirty="0">
                <a:latin typeface="+mn-lt"/>
              </a:rPr>
              <a:t>retroactively taxable </a:t>
            </a:r>
            <a:r>
              <a:rPr lang="en-US" sz="2600" dirty="0">
                <a:latin typeface="+mn-lt"/>
              </a:rPr>
              <a:t>and therefore included in each bondholder’s gross income for federal income tax purposes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9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4156A2-275F-1857-F5AE-5BD4E129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F2849"/>
                </a:solidFill>
              </a:rPr>
              <a:t>IRS Actively Audits Tax-Exempt Obligations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42BD99-CC58-47AA-4C50-7051A66373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6948" y="1690688"/>
            <a:ext cx="6878638" cy="4091134"/>
          </a:xfrm>
        </p:spPr>
        <p:txBody>
          <a:bodyPr anchor="t">
            <a:normAutofit fontScale="92500"/>
          </a:bodyPr>
          <a:lstStyle/>
          <a:p>
            <a:pPr marL="0"/>
            <a:r>
              <a:rPr lang="en-US" sz="2400" kern="1200" dirty="0">
                <a:solidFill>
                  <a:schemeClr val="bg1"/>
                </a:solidFill>
              </a:rPr>
              <a:t>The IRS, through its Tax-Exempt Bonds (TEB) office,</a:t>
            </a:r>
            <a:br>
              <a:rPr lang="en-US" sz="2400" kern="1200" dirty="0">
                <a:solidFill>
                  <a:schemeClr val="bg1"/>
                </a:solidFill>
              </a:rPr>
            </a:br>
            <a:r>
              <a:rPr lang="en-US" sz="2400" kern="1200" dirty="0">
                <a:solidFill>
                  <a:schemeClr val="bg1"/>
                </a:solidFill>
              </a:rPr>
              <a:t>    regularly audits tax-exempt obligations to ensure</a:t>
            </a:r>
            <a:br>
              <a:rPr lang="en-US" sz="2400" kern="1200" dirty="0">
                <a:solidFill>
                  <a:schemeClr val="bg1"/>
                </a:solidFill>
              </a:rPr>
            </a:br>
            <a:r>
              <a:rPr lang="en-US" sz="2400" kern="1200" dirty="0">
                <a:solidFill>
                  <a:schemeClr val="bg1"/>
                </a:solidFill>
              </a:rPr>
              <a:t>    compliance with federal tax law and state law</a:t>
            </a:r>
          </a:p>
          <a:p>
            <a:pPr marL="0" lvl="1">
              <a:spcBef>
                <a:spcPts val="1000"/>
              </a:spcBef>
            </a:pPr>
            <a:r>
              <a:rPr lang="en-US" kern="1200" dirty="0">
                <a:solidFill>
                  <a:schemeClr val="bg1"/>
                </a:solidFill>
              </a:rPr>
              <a:t>Audit Triggers: Bonds may be selected for audit through</a:t>
            </a:r>
            <a:br>
              <a:rPr lang="en-US" kern="1200" dirty="0">
                <a:solidFill>
                  <a:schemeClr val="bg1"/>
                </a:solidFill>
              </a:rPr>
            </a:br>
            <a:r>
              <a:rPr lang="en-US" kern="1200" dirty="0">
                <a:solidFill>
                  <a:schemeClr val="bg1"/>
                </a:solidFill>
              </a:rPr>
              <a:t>    random sampling, referrals, or public complaints</a:t>
            </a:r>
          </a:p>
          <a:p>
            <a:pPr marL="0" lvl="1"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</a:rPr>
              <a:t>Often low risk and used to monitor general compliance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trends</a:t>
            </a:r>
            <a:endParaRPr lang="en-US" kern="1200" dirty="0">
              <a:solidFill>
                <a:schemeClr val="bg1"/>
              </a:solidFill>
            </a:endParaRPr>
          </a:p>
          <a:p>
            <a:pPr marL="0" lvl="1">
              <a:lnSpc>
                <a:spcPct val="10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</a:rPr>
              <a:t>Targeted Enforcement: The IRS  prioritizes audits in areas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with elevated risk and frequent violations, using a data-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driven strategy to strengthen compliance across the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municipal bond market</a:t>
            </a:r>
          </a:p>
        </p:txBody>
      </p:sp>
      <p:pic>
        <p:nvPicPr>
          <p:cNvPr id="5" name="Picture 6" descr="Image result for irs&quot;">
            <a:extLst>
              <a:ext uri="{FF2B5EF4-FFF2-40B4-BE49-F238E27FC236}">
                <a16:creationId xmlns:a16="http://schemas.microsoft.com/office/drawing/2014/main" id="{6877497D-A81E-9376-D8A9-57DE17AE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664" y="2263311"/>
            <a:ext cx="1981200" cy="24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6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D44E1-127B-01CD-2C50-4EE8CFE3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3C952E-90B1-19A2-C4F5-EE4F7864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F2849"/>
                </a:solidFill>
              </a:rPr>
              <a:t>IRS Actively Audits Tax-Exempt Obligations (cont.)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787C07-F783-0860-29DE-005E54095C5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863" y="1690688"/>
            <a:ext cx="6888163" cy="4352925"/>
          </a:xfrm>
        </p:spPr>
        <p:txBody>
          <a:bodyPr anchor="t"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sz="3200" kern="1200" dirty="0">
                <a:solidFill>
                  <a:schemeClr val="bg1"/>
                </a:solidFill>
              </a:rPr>
              <a:t>Recent Focus Areas Include:</a:t>
            </a:r>
          </a:p>
          <a:p>
            <a:pPr marL="457200" lvl="2"/>
            <a:r>
              <a:rPr lang="en-US" sz="2400" kern="1200" dirty="0">
                <a:solidFill>
                  <a:schemeClr val="bg1"/>
                </a:solidFill>
              </a:rPr>
              <a:t>Private activity bonds – scrutinized for excessive private use or improper management contracts</a:t>
            </a:r>
          </a:p>
          <a:p>
            <a:pPr marL="457200" lvl="2"/>
            <a:r>
              <a:rPr lang="en-US" sz="2400" kern="1200" dirty="0">
                <a:solidFill>
                  <a:schemeClr val="bg1"/>
                </a:solidFill>
              </a:rPr>
              <a:t>Arbitrage compliance – reviewed for rebate violations and yield restriction failures</a:t>
            </a:r>
          </a:p>
          <a:p>
            <a:pPr marL="457200" lvl="2"/>
            <a:r>
              <a:rPr lang="en-US" sz="2400" kern="1200" dirty="0">
                <a:solidFill>
                  <a:schemeClr val="bg1"/>
                </a:solidFill>
              </a:rPr>
              <a:t>Reissuance events – audited for significant modifications that may trigger new tax compliance obligations</a:t>
            </a:r>
          </a:p>
        </p:txBody>
      </p:sp>
      <p:pic>
        <p:nvPicPr>
          <p:cNvPr id="1026" name="Picture 2" descr="IRS Red Flags That Can Trigger an Audit ...">
            <a:extLst>
              <a:ext uri="{FF2B5EF4-FFF2-40B4-BE49-F238E27FC236}">
                <a16:creationId xmlns:a16="http://schemas.microsoft.com/office/drawing/2014/main" id="{0AB211B4-3BF6-32B8-EFCE-11FA8E98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056" y="2190958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6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C1677-70CA-6168-0AB9-9E5C9DBCB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9EDDFE-6A86-F3CC-7E4B-07FF7A5C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Federal Tax Law Made “Simple”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8FE1BF-FC86-49FC-F9A3-1833416AD96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4745" y="1782498"/>
            <a:ext cx="5811838" cy="36703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600" kern="1200" dirty="0">
                <a:solidFill>
                  <a:schemeClr val="bg1"/>
                </a:solidFill>
              </a:rPr>
              <a:t>Federal tax law compliance for tax-exempt bonds summed up in simple everyday terms:</a:t>
            </a:r>
          </a:p>
          <a:p>
            <a:pPr marL="457200" lvl="2"/>
            <a:r>
              <a:rPr lang="en-US" sz="2200" kern="1200" dirty="0">
                <a:solidFill>
                  <a:schemeClr val="bg1"/>
                </a:solidFill>
              </a:rPr>
              <a:t>Borrow for qualified capital expenditures</a:t>
            </a:r>
          </a:p>
          <a:p>
            <a:pPr marL="457200" lvl="2"/>
            <a:r>
              <a:rPr lang="en-US" sz="2200" kern="1200" dirty="0">
                <a:solidFill>
                  <a:schemeClr val="bg1"/>
                </a:solidFill>
              </a:rPr>
              <a:t>Borrow for a governmental purpose</a:t>
            </a:r>
          </a:p>
          <a:p>
            <a:pPr marL="457200" lvl="2"/>
            <a:r>
              <a:rPr lang="en-US" sz="2200" kern="1200" dirty="0">
                <a:solidFill>
                  <a:schemeClr val="bg1"/>
                </a:solidFill>
              </a:rPr>
              <a:t>Don’t issue too much*</a:t>
            </a:r>
          </a:p>
          <a:p>
            <a:pPr marL="457200" lvl="2"/>
            <a:r>
              <a:rPr lang="en-US" sz="2200" kern="1200" dirty="0">
                <a:solidFill>
                  <a:schemeClr val="bg1"/>
                </a:solidFill>
              </a:rPr>
              <a:t>Don’t issue too soon*</a:t>
            </a:r>
          </a:p>
        </p:txBody>
      </p:sp>
      <p:pic>
        <p:nvPicPr>
          <p:cNvPr id="4" name="Graphic 3" descr="Court">
            <a:extLst>
              <a:ext uri="{FF2B5EF4-FFF2-40B4-BE49-F238E27FC236}">
                <a16:creationId xmlns:a16="http://schemas.microsoft.com/office/drawing/2014/main" id="{D8FE51BE-2415-8BCD-D077-552F8CCCD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5715" y="1881189"/>
            <a:ext cx="3770773" cy="3770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0BF891-FC3D-CFF2-6130-28E05CB1AC30}"/>
              </a:ext>
            </a:extLst>
          </p:cNvPr>
          <p:cNvSpPr txBox="1"/>
          <p:nvPr/>
        </p:nvSpPr>
        <p:spPr>
          <a:xfrm>
            <a:off x="514405" y="4566998"/>
            <a:ext cx="6721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 The tension with these limitations includes the requirement to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attach a certificate of fiscal officer to procurement contracts </a:t>
            </a:r>
          </a:p>
          <a:p>
            <a:r>
              <a:rPr lang="en-US" dirty="0">
                <a:solidFill>
                  <a:schemeClr val="bg1"/>
                </a:solidFill>
              </a:rPr>
              <a:t>    pursuant to ORC 5705.41</a:t>
            </a:r>
          </a:p>
        </p:txBody>
      </p:sp>
    </p:spTree>
    <p:extLst>
      <p:ext uri="{BB962C8B-B14F-4D97-AF65-F5344CB8AC3E}">
        <p14:creationId xmlns:p14="http://schemas.microsoft.com/office/powerpoint/2010/main" val="429952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icker Graydon">
      <a:dk1>
        <a:srgbClr val="002B49"/>
      </a:dk1>
      <a:lt1>
        <a:sysClr val="window" lastClr="FFFFFF"/>
      </a:lt1>
      <a:dk2>
        <a:srgbClr val="0075C9"/>
      </a:dk2>
      <a:lt2>
        <a:srgbClr val="ACADAF"/>
      </a:lt2>
      <a:accent1>
        <a:srgbClr val="80BB00"/>
      </a:accent1>
      <a:accent2>
        <a:srgbClr val="F3901D"/>
      </a:accent2>
      <a:accent3>
        <a:srgbClr val="002B49"/>
      </a:accent3>
      <a:accent4>
        <a:srgbClr val="FFFFFF"/>
      </a:accent4>
      <a:accent5>
        <a:srgbClr val="80BB00"/>
      </a:accent5>
      <a:accent6>
        <a:srgbClr val="ACADAF"/>
      </a:accent6>
      <a:hlink>
        <a:srgbClr val="0075C9"/>
      </a:hlink>
      <a:folHlink>
        <a:srgbClr val="F3901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<?xml version="1.0" encoding="utf-8"?>
<properties xmlns="http://www.imanage.com/work/xmlschema">
  <documentid>BRICKER2!20045652.1</documentid>
  <senderid>LSCUR</senderid>
  <senderemail>LSCURLOCK@BRICKERGRAYDON.COM</senderemail>
  <lastmodified>2025-09-09T15:48:20.0000000-04:00</lastmodified>
  <database>BRICKER2</database>
</properti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</TotalTime>
  <Words>1672</Words>
  <Application>Microsoft Office PowerPoint</Application>
  <PresentationFormat>Widescreen</PresentationFormat>
  <Paragraphs>165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Arial</vt:lpstr>
      <vt:lpstr>Calibri</vt:lpstr>
      <vt:lpstr>Calibri (Body)</vt:lpstr>
      <vt:lpstr>Calibri Light</vt:lpstr>
      <vt:lpstr>Montserrat Light</vt:lpstr>
      <vt:lpstr>Open Sans</vt:lpstr>
      <vt:lpstr>Wingdings</vt:lpstr>
      <vt:lpstr>Office Theme</vt:lpstr>
      <vt:lpstr> “When the IRS comes knocking…”  IRS Audits: How to Prepare and Protect Your Tax-Exempt Bond Issue</vt:lpstr>
      <vt:lpstr>IRS Audits: Introduction</vt:lpstr>
      <vt:lpstr>What is Post-Issuance Compliance?</vt:lpstr>
      <vt:lpstr>What is Post-Issuance Compliance? (cont.)</vt:lpstr>
      <vt:lpstr>What is Post-Issuance Compliance? (cont.)</vt:lpstr>
      <vt:lpstr>Why is Post-Issuance Compliance Important?</vt:lpstr>
      <vt:lpstr>IRS Actively Audits Tax-Exempt Obligations</vt:lpstr>
      <vt:lpstr>IRS Actively Audits Tax-Exempt Obligations (cont.)</vt:lpstr>
      <vt:lpstr>Federal Tax Law Made “Simple”</vt:lpstr>
      <vt:lpstr>What to Expect During an IRS Audit</vt:lpstr>
      <vt:lpstr>What to Expect During an IRS Audit (cont.)</vt:lpstr>
      <vt:lpstr>How to Reduce the Risk of an IRS Audit</vt:lpstr>
      <vt:lpstr>How to Reduce the Risk of an IRS Audit (cont.)</vt:lpstr>
      <vt:lpstr>Organize and Retain Records</vt:lpstr>
      <vt:lpstr>How to Prepare to Defend an Audit</vt:lpstr>
      <vt:lpstr>Self Reporting Violations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Kaising, Erin</dc:creator>
  <cp:lastModifiedBy>Finley, Price</cp:lastModifiedBy>
  <cp:revision>77</cp:revision>
  <dcterms:created xsi:type="dcterms:W3CDTF">2023-03-24T15:12:25Z</dcterms:created>
  <dcterms:modified xsi:type="dcterms:W3CDTF">2025-09-09T19:48:20Z</dcterms:modified>
</cp:coreProperties>
</file>