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68"/>
  </p:notesMasterIdLst>
  <p:sldIdLst>
    <p:sldId id="256" r:id="rId2"/>
    <p:sldId id="326" r:id="rId3"/>
    <p:sldId id="379" r:id="rId4"/>
    <p:sldId id="383" r:id="rId5"/>
    <p:sldId id="352" r:id="rId6"/>
    <p:sldId id="327" r:id="rId7"/>
    <p:sldId id="319" r:id="rId8"/>
    <p:sldId id="394" r:id="rId9"/>
    <p:sldId id="329" r:id="rId10"/>
    <p:sldId id="330" r:id="rId11"/>
    <p:sldId id="380" r:id="rId12"/>
    <p:sldId id="382" r:id="rId13"/>
    <p:sldId id="331" r:id="rId14"/>
    <p:sldId id="332" r:id="rId15"/>
    <p:sldId id="393" r:id="rId16"/>
    <p:sldId id="269" r:id="rId17"/>
    <p:sldId id="270" r:id="rId18"/>
    <p:sldId id="272" r:id="rId19"/>
    <p:sldId id="273" r:id="rId20"/>
    <p:sldId id="392" r:id="rId21"/>
    <p:sldId id="357" r:id="rId22"/>
    <p:sldId id="271" r:id="rId23"/>
    <p:sldId id="367" r:id="rId24"/>
    <p:sldId id="384" r:id="rId25"/>
    <p:sldId id="385" r:id="rId26"/>
    <p:sldId id="386" r:id="rId27"/>
    <p:sldId id="389" r:id="rId28"/>
    <p:sldId id="387" r:id="rId29"/>
    <p:sldId id="391" r:id="rId30"/>
    <p:sldId id="390" r:id="rId31"/>
    <p:sldId id="344" r:id="rId32"/>
    <p:sldId id="274" r:id="rId33"/>
    <p:sldId id="275" r:id="rId34"/>
    <p:sldId id="334" r:id="rId35"/>
    <p:sldId id="335" r:id="rId36"/>
    <p:sldId id="336" r:id="rId37"/>
    <p:sldId id="337" r:id="rId38"/>
    <p:sldId id="338" r:id="rId39"/>
    <p:sldId id="339" r:id="rId40"/>
    <p:sldId id="340" r:id="rId41"/>
    <p:sldId id="341" r:id="rId42"/>
    <p:sldId id="280" r:id="rId43"/>
    <p:sldId id="283" r:id="rId44"/>
    <p:sldId id="281" r:id="rId45"/>
    <p:sldId id="277" r:id="rId46"/>
    <p:sldId id="285" r:id="rId47"/>
    <p:sldId id="286" r:id="rId48"/>
    <p:sldId id="287" r:id="rId49"/>
    <p:sldId id="288" r:id="rId50"/>
    <p:sldId id="289" r:id="rId51"/>
    <p:sldId id="290" r:id="rId52"/>
    <p:sldId id="353" r:id="rId53"/>
    <p:sldId id="354" r:id="rId54"/>
    <p:sldId id="355" r:id="rId55"/>
    <p:sldId id="359" r:id="rId56"/>
    <p:sldId id="342" r:id="rId57"/>
    <p:sldId id="305" r:id="rId58"/>
    <p:sldId id="306" r:id="rId59"/>
    <p:sldId id="307" r:id="rId60"/>
    <p:sldId id="309" r:id="rId61"/>
    <p:sldId id="308" r:id="rId62"/>
    <p:sldId id="310" r:id="rId63"/>
    <p:sldId id="312" r:id="rId64"/>
    <p:sldId id="291" r:id="rId65"/>
    <p:sldId id="292" r:id="rId66"/>
    <p:sldId id="347" r:id="rId67"/>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432" autoAdjust="0"/>
  </p:normalViewPr>
  <p:slideViewPr>
    <p:cSldViewPr snapToGrid="0">
      <p:cViewPr varScale="1">
        <p:scale>
          <a:sx n="74" d="100"/>
          <a:sy n="74" d="100"/>
        </p:scale>
        <p:origin x="1042" y="67"/>
      </p:cViewPr>
      <p:guideLst/>
    </p:cSldViewPr>
  </p:slideViewPr>
  <p:notesTextViewPr>
    <p:cViewPr>
      <p:scale>
        <a:sx n="1" d="1"/>
        <a:sy n="1" d="1"/>
      </p:scale>
      <p:origin x="0" y="0"/>
    </p:cViewPr>
  </p:notesTextViewPr>
  <p:sorterViewPr>
    <p:cViewPr>
      <p:scale>
        <a:sx n="125" d="100"/>
        <a:sy n="125" d="100"/>
      </p:scale>
      <p:origin x="0" y="-2121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7"/>
          </a:xfrm>
          <a:prstGeom prst="rect">
            <a:avLst/>
          </a:prstGeom>
        </p:spPr>
        <p:txBody>
          <a:bodyPr vert="horz" lIns="92485" tIns="46243" rIns="92485" bIns="46243" rtlCol="0"/>
          <a:lstStyle>
            <a:lvl1pPr algn="l">
              <a:defRPr sz="1200"/>
            </a:lvl1pPr>
          </a:lstStyle>
          <a:p>
            <a:endParaRPr lang="en-US" dirty="0"/>
          </a:p>
        </p:txBody>
      </p:sp>
      <p:sp>
        <p:nvSpPr>
          <p:cNvPr id="3" name="Date Placeholder 2"/>
          <p:cNvSpPr>
            <a:spLocks noGrp="1"/>
          </p:cNvSpPr>
          <p:nvPr>
            <p:ph type="dt" idx="1"/>
          </p:nvPr>
        </p:nvSpPr>
        <p:spPr>
          <a:xfrm>
            <a:off x="3936767" y="1"/>
            <a:ext cx="3011699" cy="463407"/>
          </a:xfrm>
          <a:prstGeom prst="rect">
            <a:avLst/>
          </a:prstGeom>
        </p:spPr>
        <p:txBody>
          <a:bodyPr vert="horz" lIns="92485" tIns="46243" rIns="92485" bIns="46243" rtlCol="0"/>
          <a:lstStyle>
            <a:lvl1pPr algn="r">
              <a:defRPr sz="1200"/>
            </a:lvl1pPr>
          </a:lstStyle>
          <a:p>
            <a:fld id="{D3CCA129-1084-4E1A-88F9-04453D389898}" type="datetimeFigureOut">
              <a:rPr lang="en-US" smtClean="0"/>
              <a:t>6/15/2023</a:t>
            </a:fld>
            <a:endParaRPr lang="en-US" dirty="0"/>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85" tIns="46243" rIns="92485" bIns="46243"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5" tIns="46243" rIns="92485" bIns="462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5" tIns="46243" rIns="92485"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7" y="8772669"/>
            <a:ext cx="3011699" cy="463406"/>
          </a:xfrm>
          <a:prstGeom prst="rect">
            <a:avLst/>
          </a:prstGeom>
        </p:spPr>
        <p:txBody>
          <a:bodyPr vert="horz" lIns="92485" tIns="46243" rIns="92485" bIns="46243" rtlCol="0" anchor="b"/>
          <a:lstStyle>
            <a:lvl1pPr algn="r">
              <a:defRPr sz="1200"/>
            </a:lvl1pPr>
          </a:lstStyle>
          <a:p>
            <a:fld id="{D0754B76-092F-4556-9210-9D137267D19F}" type="slidenum">
              <a:rPr lang="en-US" smtClean="0"/>
              <a:t>‹#›</a:t>
            </a:fld>
            <a:endParaRPr lang="en-US" dirty="0"/>
          </a:p>
        </p:txBody>
      </p:sp>
    </p:spTree>
    <p:extLst>
      <p:ext uri="{BB962C8B-B14F-4D97-AF65-F5344CB8AC3E}">
        <p14:creationId xmlns:p14="http://schemas.microsoft.com/office/powerpoint/2010/main" val="1837194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attendees if they attended last year’s GASB 87 session or some other such session. Also ask them if they have begun or completed the GASB 87 recognition process for</a:t>
            </a:r>
            <a:r>
              <a:rPr lang="en-US" baseline="0" dirty="0"/>
              <a:t> their government</a:t>
            </a:r>
            <a:endParaRPr lang="en-US" dirty="0"/>
          </a:p>
        </p:txBody>
      </p:sp>
      <p:sp>
        <p:nvSpPr>
          <p:cNvPr id="4" name="Slide Number Placeholder 3"/>
          <p:cNvSpPr>
            <a:spLocks noGrp="1"/>
          </p:cNvSpPr>
          <p:nvPr>
            <p:ph type="sldNum" sz="quarter" idx="10"/>
          </p:nvPr>
        </p:nvSpPr>
        <p:spPr/>
        <p:txBody>
          <a:bodyPr/>
          <a:lstStyle/>
          <a:p>
            <a:fld id="{D0754B76-092F-4556-9210-9D137267D19F}" type="slidenum">
              <a:rPr lang="en-US" smtClean="0"/>
              <a:t>1</a:t>
            </a:fld>
            <a:endParaRPr lang="en-US" dirty="0"/>
          </a:p>
        </p:txBody>
      </p:sp>
    </p:spTree>
    <p:extLst>
      <p:ext uri="{BB962C8B-B14F-4D97-AF65-F5344CB8AC3E}">
        <p14:creationId xmlns:p14="http://schemas.microsoft.com/office/powerpoint/2010/main" val="1569966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3410" indent="-173410" defTabSz="945323">
              <a:buFont typeface="Arial" panose="020B0604020202020204" pitchFamily="34" charset="0"/>
              <a:buChar char="•"/>
              <a:defRPr/>
            </a:pPr>
            <a:r>
              <a:rPr lang="en-US" dirty="0"/>
              <a:t>First 3 years included.  Noncancelable period.</a:t>
            </a:r>
          </a:p>
          <a:p>
            <a:pPr marL="173410" indent="-173410" defTabSz="945323">
              <a:buFont typeface="Arial" panose="020B0604020202020204" pitchFamily="34" charset="0"/>
              <a:buChar char="•"/>
              <a:defRPr/>
            </a:pPr>
            <a:endParaRPr lang="en-US" dirty="0"/>
          </a:p>
          <a:p>
            <a:pPr marL="173410" indent="-173410" defTabSz="945323">
              <a:buFont typeface="Arial" panose="020B0604020202020204" pitchFamily="34" charset="0"/>
              <a:buChar char="•"/>
              <a:defRPr/>
            </a:pPr>
            <a:r>
              <a:rPr lang="en-US" dirty="0"/>
              <a:t>Cancellation period excluded because, per the guidance, exclude if both parties can cancel.</a:t>
            </a:r>
          </a:p>
          <a:p>
            <a:pPr marL="173410" indent="-173410" defTabSz="945323">
              <a:buFont typeface="Arial" panose="020B0604020202020204" pitchFamily="34" charset="0"/>
              <a:buChar char="•"/>
              <a:defRPr/>
            </a:pPr>
            <a:endParaRPr lang="en-US" dirty="0"/>
          </a:p>
          <a:p>
            <a:pPr marL="173410" indent="-173410" defTabSz="945323">
              <a:buFont typeface="Arial" panose="020B0604020202020204" pitchFamily="34" charset="0"/>
              <a:buChar char="•"/>
              <a:defRPr/>
            </a:pPr>
            <a:r>
              <a:rPr lang="en-US" dirty="0"/>
              <a:t>Conclusion:  This is a four-year SBITA.</a:t>
            </a:r>
          </a:p>
          <a:p>
            <a:pPr defTabSz="945323">
              <a:defRPr/>
            </a:pPr>
            <a:endParaRPr lang="en-US" dirty="0"/>
          </a:p>
          <a:p>
            <a:pPr defTabSz="945323">
              <a:defRPr/>
            </a:pP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F3BFCB-8655-4FD0-8D87-CD070DE85B43}" type="slidenum">
              <a:rPr lang="en-US" altLang="en-US" sz="1800">
                <a:solidFill>
                  <a:srgbClr val="000000"/>
                </a:solidFill>
                <a:latin typeface="Calibri" panose="020F0502020204030204" pitchFamily="34" charset="0"/>
              </a:rPr>
              <a:pPr/>
              <a:t>17</a:t>
            </a:fld>
            <a:endParaRPr lang="en-US" alt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17235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GASB definition of short-term SBITA differs from the FASB definition.  The FASB definition is based on the maximum “SBITA term.”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24D109-A5C4-41F2-9ED5-923CF6A53DAD}" type="slidenum">
              <a:rPr lang="en-US" altLang="en-US" sz="1800">
                <a:solidFill>
                  <a:srgbClr val="000000"/>
                </a:solidFill>
                <a:latin typeface="Calibri" panose="020F0502020204030204" pitchFamily="34" charset="0"/>
              </a:rPr>
              <a:pPr/>
              <a:t>18</a:t>
            </a:fld>
            <a:endParaRPr lang="en-US" alt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066542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0EFD54-A09D-41CE-9CFF-0EC185C32617}" type="slidenum">
              <a:rPr lang="en-US" altLang="en-US" sz="1800">
                <a:solidFill>
                  <a:srgbClr val="000000"/>
                </a:solidFill>
                <a:latin typeface="Calibri" panose="020F0502020204030204" pitchFamily="34" charset="0"/>
              </a:rPr>
              <a:pPr/>
              <a:t>19</a:t>
            </a:fld>
            <a:endParaRPr lang="en-US" alt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882540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4122"/>
            <a:r>
              <a:rPr lang="en-GB" altLang="en-US" dirty="0"/>
              <a:t>Paragraph 12: </a:t>
            </a:r>
            <a:r>
              <a:rPr lang="en-US" altLang="en-US" dirty="0"/>
              <a:t>Periods for which both the Subscriber and the Vendor have an option to terminate the SBITA (or if both parties have to agree to extend) are cancelable periods and are excluded from the SBITA term. For example, a rolling month-to-month SBITA, or a SBITA that continues into a holdover period until a new contract is signed, would not be enforceable if both the Subscriber and the Vendor have an option to terminate and, therefore, either could cancel the SBITA at any time. Provisions that allow for termination of a SBITA due to (a) purchase of the underlying asset, (b) payment of all sums due, or (c) default on payments, are not considered termination options. </a:t>
            </a:r>
            <a:r>
              <a:rPr lang="en-GB" altLang="en-US" dirty="0"/>
              <a:t> </a:t>
            </a:r>
            <a:endParaRPr lang="en-US" altLang="en-US" dirty="0"/>
          </a:p>
        </p:txBody>
      </p:sp>
      <p:sp>
        <p:nvSpPr>
          <p:cNvPr id="144388"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96BCDD2-F6DB-4908-AD3F-10A617913FD3}" type="slidenum">
              <a:rPr lang="en-US" altLang="en-US" sz="1200">
                <a:solidFill>
                  <a:srgbClr val="000000"/>
                </a:solidFill>
                <a:latin typeface="Calibri" panose="020F0502020204030204" pitchFamily="34" charset="0"/>
              </a:rPr>
              <a:pPr algn="r" eaLnBrk="1" hangingPunct="1"/>
              <a:t>20</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83813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4122"/>
            <a:r>
              <a:rPr lang="en-GB" altLang="en-US" dirty="0"/>
              <a:t>Paragraph 12: </a:t>
            </a:r>
            <a:r>
              <a:rPr lang="en-US" altLang="en-US" dirty="0"/>
              <a:t>Periods for which both the Subscriber and the Vendor have an option to terminate the SBITA (or if both parties have to agree to extend) are cancelable periods and are excluded from the SBITA term. For example, a rolling month-to-month SBITA, or a SBITA that continues into a holdover period until a new contract is signed, would not be enforceable if both the Subscriber and the Vendor have an option to terminate and, therefore, either could cancel the SBITA at any time. Provisions that allow for termination of a SBITA due to (a) purchase of the underlying asset, (b) payment of all sums due, or (c) default on payments, are not considered termination options. </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088A4A-AFD6-4AB0-8C53-0565CD3D68CE}" type="slidenum">
              <a:rPr lang="en-US" altLang="en-US" sz="1800">
                <a:solidFill>
                  <a:srgbClr val="000000"/>
                </a:solidFill>
                <a:latin typeface="Calibri" panose="020F0502020204030204" pitchFamily="34" charset="0"/>
              </a:rPr>
              <a:pPr/>
              <a:t>22</a:t>
            </a:fld>
            <a:endParaRPr lang="en-US" alt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77079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Amortization of discount reported as interest revenue</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57C5E6-182A-4978-B25E-1656034B8172}" type="slidenum">
              <a:rPr lang="en-US" altLang="en-US">
                <a:latin typeface="Calibri" panose="020F0502020204030204" pitchFamily="34" charset="0"/>
              </a:rPr>
              <a:pPr/>
              <a:t>33</a:t>
            </a:fld>
            <a:endParaRPr lang="en-US" altLang="en-US" dirty="0">
              <a:latin typeface="Calibri" panose="020F0502020204030204" pitchFamily="34" charset="0"/>
            </a:endParaRPr>
          </a:p>
        </p:txBody>
      </p:sp>
    </p:spTree>
    <p:extLst>
      <p:ext uri="{BB962C8B-B14F-4D97-AF65-F5344CB8AC3E}">
        <p14:creationId xmlns:p14="http://schemas.microsoft.com/office/powerpoint/2010/main" val="2426868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8484"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75A3AAD-C6B3-44BD-8BA1-68E30CA1FD26}" type="slidenum">
              <a:rPr lang="en-US" altLang="en-US" sz="1200">
                <a:solidFill>
                  <a:srgbClr val="000000"/>
                </a:solidFill>
                <a:latin typeface="Calibri" panose="020F0502020204030204" pitchFamily="34" charset="0"/>
              </a:rPr>
              <a:pPr algn="r" eaLnBrk="1" hangingPunct="1"/>
              <a:t>34</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035356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0532"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33BA9ED2-9EB2-47A3-AE77-11506293A41F}" type="slidenum">
              <a:rPr lang="en-US" altLang="en-US" sz="1200">
                <a:solidFill>
                  <a:srgbClr val="000000"/>
                </a:solidFill>
                <a:latin typeface="Calibri" panose="020F0502020204030204" pitchFamily="34" charset="0"/>
              </a:rPr>
              <a:pPr algn="r" eaLnBrk="1" hangingPunct="1"/>
              <a:t>35</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2944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2580"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6238676A-DC81-434F-BFDB-15A31C7CDF73}" type="slidenum">
              <a:rPr lang="en-US" altLang="en-US" sz="1200">
                <a:solidFill>
                  <a:srgbClr val="000000"/>
                </a:solidFill>
                <a:latin typeface="Calibri" panose="020F0502020204030204" pitchFamily="34" charset="0"/>
              </a:rPr>
              <a:pPr algn="r" eaLnBrk="1" hangingPunct="1"/>
              <a:t>36</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856847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4628"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AA0F302-26E2-45C2-912B-96406D0DA863}" type="slidenum">
              <a:rPr lang="en-US" altLang="en-US" sz="1200">
                <a:solidFill>
                  <a:srgbClr val="000000"/>
                </a:solidFill>
                <a:latin typeface="Calibri" panose="020F0502020204030204" pitchFamily="34" charset="0"/>
              </a:rPr>
              <a:pPr algn="r" eaLnBrk="1" hangingPunct="1"/>
              <a:t>37</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4084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F98CDF4-96E5-44D2-95EE-9E144D5C030B}" type="slidenum">
              <a:rPr lang="en-US" altLang="en-US">
                <a:latin typeface="Calibri" panose="020F0502020204030204" pitchFamily="34" charset="0"/>
              </a:rPr>
              <a:pPr/>
              <a:t>7</a:t>
            </a:fld>
            <a:endParaRPr lang="en-US" altLang="en-US" dirty="0">
              <a:latin typeface="Calibri" panose="020F0502020204030204" pitchFamily="34" charset="0"/>
            </a:endParaRPr>
          </a:p>
        </p:txBody>
      </p:sp>
    </p:spTree>
    <p:extLst>
      <p:ext uri="{BB962C8B-B14F-4D97-AF65-F5344CB8AC3E}">
        <p14:creationId xmlns:p14="http://schemas.microsoft.com/office/powerpoint/2010/main" val="2805371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FN3: In the statement of cash flows, payments allocated to the accrued interest liability should be classified as financing activities as provided in Statement 9.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F2A40A-9BE3-4758-A2B9-F35C77136138}" type="slidenum">
              <a:rPr lang="en-US" altLang="en-US">
                <a:solidFill>
                  <a:srgbClr val="000000"/>
                </a:solidFill>
                <a:latin typeface="Calibri" panose="020F0502020204030204" pitchFamily="34" charset="0"/>
              </a:rPr>
              <a:pPr/>
              <a:t>42</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39682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67DFD5-1817-4BC7-AFEF-495DF9565B4D}" type="slidenum">
              <a:rPr lang="en-US" altLang="en-US">
                <a:solidFill>
                  <a:srgbClr val="000000"/>
                </a:solidFill>
                <a:latin typeface="Calibri" panose="020F0502020204030204" pitchFamily="34" charset="0"/>
              </a:rPr>
              <a:pPr/>
              <a:t>43</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73987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lvl="1">
              <a:defRPr/>
            </a:pPr>
            <a:r>
              <a:rPr lang="en-US" dirty="0"/>
              <a:t>Reassessment of a SBITA liability for following changes, if expected to be significant:</a:t>
            </a:r>
          </a:p>
          <a:p>
            <a:pPr lvl="2">
              <a:defRPr/>
            </a:pPr>
            <a:r>
              <a:rPr lang="en-US" sz="2000" dirty="0"/>
              <a:t>Change in the SBITA term</a:t>
            </a:r>
          </a:p>
          <a:p>
            <a:pPr lvl="2">
              <a:defRPr/>
            </a:pPr>
            <a:r>
              <a:rPr lang="en-US" sz="2000" dirty="0"/>
              <a:t>Change in the likelihood (reasonably certain to not reasonably certain or vice versa) of a purchase option being exercised</a:t>
            </a:r>
          </a:p>
          <a:p>
            <a:pPr lvl="2">
              <a:defRPr/>
            </a:pPr>
            <a:r>
              <a:rPr lang="en-US" sz="2000" dirty="0"/>
              <a:t>Change in the amounts expected to be payable under a residual value guarantee or when there is a change in the likelihood (reasonably certain to not reasonably certain or vice versa) that a payment will be required</a:t>
            </a:r>
          </a:p>
          <a:p>
            <a:pPr lvl="2">
              <a:defRPr/>
            </a:pPr>
            <a:r>
              <a:rPr lang="en-US" sz="2000" dirty="0"/>
              <a:t>Change in estimated amounts for payments already included in the liability</a:t>
            </a:r>
          </a:p>
          <a:p>
            <a:pPr lvl="2">
              <a:defRPr/>
            </a:pPr>
            <a:r>
              <a:rPr lang="en-US" sz="2000" dirty="0"/>
              <a:t>Change in rate Vendor charges Subscriber, if used as the initial discount rate</a:t>
            </a:r>
          </a:p>
          <a:p>
            <a:pPr lvl="1">
              <a:defRPr/>
            </a:pPr>
            <a:r>
              <a:rPr lang="en-US" dirty="0"/>
              <a:t>If liability reassessed, also reassess the discount rate when:</a:t>
            </a:r>
          </a:p>
          <a:p>
            <a:pPr lvl="2">
              <a:defRPr/>
            </a:pPr>
            <a:r>
              <a:rPr lang="en-US" sz="2000" dirty="0"/>
              <a:t>Change in the SBITA term</a:t>
            </a:r>
          </a:p>
          <a:p>
            <a:pPr lvl="2">
              <a:defRPr/>
            </a:pPr>
            <a:r>
              <a:rPr lang="en-US" sz="2000" dirty="0"/>
              <a:t>Change in likelihood (reasonably certain to not or vice versa) that a purchase option will be exercised</a:t>
            </a:r>
          </a:p>
          <a:p>
            <a:pPr lvl="1">
              <a:defRPr/>
            </a:pPr>
            <a:r>
              <a:rPr lang="en-US" sz="2000" dirty="0"/>
              <a:t>Change in the manner or duration of use of the SBITA asset is an impairment indicator </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A47204-76F1-45DD-9C4E-053F7AA5E729}" type="slidenum">
              <a:rPr lang="en-US" altLang="en-US">
                <a:solidFill>
                  <a:srgbClr val="000000"/>
                </a:solidFill>
                <a:latin typeface="Calibri" panose="020F0502020204030204" pitchFamily="34" charset="0"/>
              </a:rPr>
              <a:pPr/>
              <a:t>44</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5196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891DF2-99B7-4C27-8A63-6FF8B20B85F4}" type="slidenum">
              <a:rPr lang="en-US" altLang="en-US">
                <a:solidFill>
                  <a:srgbClr val="000000"/>
                </a:solidFill>
                <a:latin typeface="Calibri" panose="020F0502020204030204" pitchFamily="34" charset="0"/>
              </a:rPr>
              <a:pPr/>
              <a:t>45</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658389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AB25AB-051A-46CD-AD5E-B5D77B1D0DF8}" type="slidenum">
              <a:rPr lang="en-US" altLang="en-US">
                <a:solidFill>
                  <a:srgbClr val="000000"/>
                </a:solidFill>
                <a:latin typeface="Calibri" panose="020F0502020204030204" pitchFamily="34" charset="0"/>
              </a:rPr>
              <a:pPr/>
              <a:t>46</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0869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4C1C46-3105-48AC-9A02-768884B0133F}" type="slidenum">
              <a:rPr lang="en-US" altLang="en-US">
                <a:solidFill>
                  <a:srgbClr val="000000"/>
                </a:solidFill>
                <a:latin typeface="Calibri" panose="020F0502020204030204" pitchFamily="34" charset="0"/>
              </a:rPr>
              <a:pPr/>
              <a:t>47</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16359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AD5C9B-90DB-4761-81FC-2AAED3C01F89}" type="slidenum">
              <a:rPr lang="en-US" altLang="en-US">
                <a:solidFill>
                  <a:srgbClr val="000000"/>
                </a:solidFill>
                <a:latin typeface="Calibri" panose="020F0502020204030204" pitchFamily="34" charset="0"/>
              </a:rPr>
              <a:pPr/>
              <a:t>48</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27972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F0CEAB-0304-47FC-A139-993C8AA12D49}" type="slidenum">
              <a:rPr lang="en-US" altLang="en-US">
                <a:solidFill>
                  <a:srgbClr val="000000"/>
                </a:solidFill>
                <a:latin typeface="Calibri" panose="020F0502020204030204" pitchFamily="34" charset="0"/>
              </a:rPr>
              <a:pPr/>
              <a:t>49</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8436522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67F151-3B44-433F-AEBB-7A469B70CB68}" type="slidenum">
              <a:rPr lang="en-US" altLang="en-US">
                <a:solidFill>
                  <a:srgbClr val="000000"/>
                </a:solidFill>
                <a:latin typeface="Calibri" panose="020F0502020204030204" pitchFamily="34" charset="0"/>
              </a:rPr>
              <a:pPr/>
              <a:t>50</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1450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Observable standalone prices – those for identical or similar assets or services</a:t>
            </a:r>
          </a:p>
          <a:p>
            <a:endParaRPr lang="en-US" altLang="en-US" dirty="0"/>
          </a:p>
          <a:p>
            <a:r>
              <a:rPr lang="en-US" altLang="en-US" dirty="0"/>
              <a:t>The GASB does not provide a practical expedient to establish a policy of accounting for all components as a single SBITA unit.  The FASB does have such a practical expedient.</a:t>
            </a:r>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6CA2ED-F323-4096-AD91-EF18C53DA4C3}" type="slidenum">
              <a:rPr lang="en-US" altLang="en-US">
                <a:solidFill>
                  <a:srgbClr val="000000"/>
                </a:solidFill>
                <a:latin typeface="Calibri" panose="020F0502020204030204" pitchFamily="34" charset="0"/>
              </a:rPr>
              <a:pPr/>
              <a:t>58</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4420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8244"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A651DEA-0E85-44AA-87BE-FAD3EE5CB8E9}" type="slidenum">
              <a:rPr lang="en-US" altLang="en-US" sz="1200">
                <a:solidFill>
                  <a:srgbClr val="000000"/>
                </a:solidFill>
                <a:latin typeface="Calibri" panose="020F0502020204030204" pitchFamily="34" charset="0"/>
              </a:rPr>
              <a:pPr algn="r" eaLnBrk="1" hangingPunct="1"/>
              <a:t>9</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0483603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544ED9-CCCC-4DAB-9DA0-2FA79E54F450}" type="slidenum">
              <a:rPr lang="en-US" altLang="en-US">
                <a:solidFill>
                  <a:srgbClr val="000000"/>
                </a:solidFill>
                <a:latin typeface="Calibri" panose="020F0502020204030204" pitchFamily="34" charset="0"/>
              </a:rPr>
              <a:pPr/>
              <a:t>59</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9031271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From paragraph 71: Examples of amendments include a change in consideration, amending the contract to lengthen or shorten the SBITA term, and adding or removing an underlying asset.  Examples of Subscriber’s right to use the underlying asset decreasing include the SBITA term is shortened or the number of underlying assets is reduced.</a:t>
            </a: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959B51-4456-42AD-B283-3F44F11F72C0}" type="slidenum">
              <a:rPr lang="en-US" altLang="en-US">
                <a:solidFill>
                  <a:srgbClr val="000000"/>
                </a:solidFill>
                <a:latin typeface="Calibri" panose="020F0502020204030204" pitchFamily="34" charset="0"/>
              </a:rPr>
              <a:pPr/>
              <a:t>60</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956372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From paragraph 71: Examples of amendments include a change in consideration, amending the contract to lengthen or shorten the SBITA term, and adding or removing an underlying asset.  Examples of Subscriber’s right to use the underlying asset decreasing include the SBITA term is shortened or the number of underlying assets is reduced.</a:t>
            </a: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48F8E4-8DD6-4422-9357-CD3979C06964}" type="slidenum">
              <a:rPr lang="en-US" altLang="en-US">
                <a:solidFill>
                  <a:srgbClr val="000000"/>
                </a:solidFill>
                <a:latin typeface="Calibri" panose="020F0502020204030204" pitchFamily="34" charset="0"/>
              </a:rPr>
              <a:pPr/>
              <a:t>61</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479590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391AAD-A50E-4A66-BE2F-C6CB9459774D}" type="slidenum">
              <a:rPr lang="en-US" altLang="en-US">
                <a:solidFill>
                  <a:srgbClr val="000000"/>
                </a:solidFill>
                <a:latin typeface="Calibri" panose="020F0502020204030204" pitchFamily="34" charset="0"/>
              </a:rPr>
              <a:pPr/>
              <a:t>62</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1527603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6B019C-FDF3-436E-884D-4C0BB41A469C}" type="slidenum">
              <a:rPr lang="en-US" altLang="en-US">
                <a:solidFill>
                  <a:srgbClr val="000000"/>
                </a:solidFill>
                <a:latin typeface="Calibri" panose="020F0502020204030204" pitchFamily="34" charset="0"/>
              </a:rPr>
              <a:pPr/>
              <a:t>63</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686956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endParaRPr lang="en-US" altLang="en-US" sz="2000" dirty="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52F009-F6D6-488F-B4CE-81ACDD1A4E12}" type="slidenum">
              <a:rPr lang="en-US" altLang="en-US">
                <a:solidFill>
                  <a:srgbClr val="000000"/>
                </a:solidFill>
                <a:latin typeface="Calibri" panose="020F0502020204030204" pitchFamily="34" charset="0"/>
              </a:rPr>
              <a:pPr/>
              <a:t>64</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7583880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endParaRPr lang="en-US" altLang="en-US" sz="2000" dirty="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E61933-B715-491F-8306-835EC68207E3}" type="slidenum">
              <a:rPr lang="en-US" altLang="en-US">
                <a:solidFill>
                  <a:srgbClr val="000000"/>
                </a:solidFill>
                <a:latin typeface="Calibri" panose="020F0502020204030204" pitchFamily="34" charset="0"/>
              </a:rPr>
              <a:pPr/>
              <a:t>65</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30804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0292"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D19C222-9A04-432D-978E-1536CB2BBE5F}" type="slidenum">
              <a:rPr lang="en-US" altLang="en-US" sz="1200">
                <a:solidFill>
                  <a:srgbClr val="000000"/>
                </a:solidFill>
                <a:latin typeface="Calibri" panose="020F0502020204030204" pitchFamily="34" charset="0"/>
              </a:rPr>
              <a:pPr algn="r" eaLnBrk="1" hangingPunct="1"/>
              <a:t>10</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089651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0292"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D19C222-9A04-432D-978E-1536CB2BBE5F}" type="slidenum">
              <a:rPr lang="en-US" altLang="en-US" sz="1200">
                <a:solidFill>
                  <a:srgbClr val="000000"/>
                </a:solidFill>
                <a:latin typeface="Calibri" panose="020F0502020204030204" pitchFamily="34" charset="0"/>
              </a:rPr>
              <a:pPr algn="r" eaLnBrk="1" hangingPunct="1"/>
              <a:t>11</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9745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t>
            </a:r>
          </a:p>
        </p:txBody>
      </p:sp>
      <p:sp>
        <p:nvSpPr>
          <p:cNvPr id="142340"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669A4249-86F1-4F1D-AB38-5AD1485E1DEB}" type="slidenum">
              <a:rPr lang="en-US" altLang="en-US">
                <a:solidFill>
                  <a:srgbClr val="000000"/>
                </a:solidFill>
                <a:latin typeface="Calibri" panose="020F0502020204030204" pitchFamily="34" charset="0"/>
              </a:rPr>
              <a:pPr algn="r" eaLnBrk="1" hangingPunct="1"/>
              <a:t>13</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827779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4122"/>
            <a:r>
              <a:rPr lang="en-GB" altLang="en-US" dirty="0"/>
              <a:t>Paragraph 12: </a:t>
            </a:r>
            <a:r>
              <a:rPr lang="en-US" altLang="en-US" dirty="0"/>
              <a:t>Periods for which both the Subscriber and the Vendor have an option to terminate the SBITA (or if both parties have to agree to extend) are cancelable periods and are excluded from the SBITA term. For example, a rolling month-to-month SBITA, or a SBITA that continues into a holdover period until a new contract is signed, would not be enforceable if both the Subscriber and the Vendor have an option to terminate and, therefore, either could cancel the SBITA at any time. Provisions that allow for termination of a SBITA due to (a) purchase of the underlying asset, (b) payment of all sums due, or (c) default on payments, are not considered termination options. </a:t>
            </a:r>
            <a:r>
              <a:rPr lang="en-GB" altLang="en-US" dirty="0"/>
              <a:t> </a:t>
            </a:r>
            <a:endParaRPr lang="en-US" altLang="en-US" dirty="0"/>
          </a:p>
        </p:txBody>
      </p:sp>
      <p:sp>
        <p:nvSpPr>
          <p:cNvPr id="144388"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96BCDD2-F6DB-4908-AD3F-10A617913FD3}" type="slidenum">
              <a:rPr lang="en-US" altLang="en-US" sz="1200">
                <a:solidFill>
                  <a:srgbClr val="000000"/>
                </a:solidFill>
                <a:latin typeface="Calibri" panose="020F0502020204030204" pitchFamily="34" charset="0"/>
              </a:rPr>
              <a:pPr algn="r" eaLnBrk="1" hangingPunct="1"/>
              <a:t>14</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987709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xfrm>
            <a:off x="712706" y="4467310"/>
            <a:ext cx="5691982" cy="4229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4122"/>
            <a:r>
              <a:rPr lang="en-GB" altLang="en-US" dirty="0"/>
              <a:t>Paragraph 12: </a:t>
            </a:r>
            <a:r>
              <a:rPr lang="en-US" altLang="en-US" dirty="0"/>
              <a:t>Periods for which both the Subscriber and the Vendor have an option to terminate the SBITA (or if both parties have to agree to extend) are cancelable periods and are excluded from the SBITA term. For example, a rolling month-to-month SBITA, or a SBITA that continues into a holdover period until a new contract is signed, would not be enforceable if both the Subscriber and the Vendor have an option to terminate and, therefore, either could cancel the SBITA at any time. Provisions that allow for termination of a SBITA due to (a) purchase of the underlying asset, (b) payment of all sums due, or (c) default on payments, are not considered termination options. </a:t>
            </a:r>
            <a:r>
              <a:rPr lang="en-GB" altLang="en-US" dirty="0"/>
              <a:t> </a:t>
            </a:r>
            <a:endParaRPr lang="en-US" altLang="en-US" dirty="0"/>
          </a:p>
        </p:txBody>
      </p:sp>
      <p:sp>
        <p:nvSpPr>
          <p:cNvPr id="144388" name="Slide Number Placeholder 3"/>
          <p:cNvSpPr txBox="1">
            <a:spLocks noGrp="1"/>
          </p:cNvSpPr>
          <p:nvPr/>
        </p:nvSpPr>
        <p:spPr bwMode="auto">
          <a:xfrm>
            <a:off x="4031687" y="8931413"/>
            <a:ext cx="3084097" cy="4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84" tIns="47192" rIns="94384" bIns="47192" anchor="b"/>
          <a:lstStyle>
            <a:lvl1pPr defTabSz="915988">
              <a:defRPr>
                <a:solidFill>
                  <a:schemeClr val="tx1"/>
                </a:solidFill>
                <a:latin typeface="Arial" panose="020B0604020202020204" pitchFamily="34" charset="0"/>
                <a:cs typeface="Arial" panose="020B0604020202020204" pitchFamily="34" charset="0"/>
              </a:defRPr>
            </a:lvl1pPr>
            <a:lvl2pPr marL="744538" indent="-287338" defTabSz="915988">
              <a:defRPr>
                <a:solidFill>
                  <a:schemeClr val="tx1"/>
                </a:solidFill>
                <a:latin typeface="Arial" panose="020B0604020202020204" pitchFamily="34" charset="0"/>
                <a:cs typeface="Arial" panose="020B0604020202020204" pitchFamily="34" charset="0"/>
              </a:defRPr>
            </a:lvl2pPr>
            <a:lvl3pPr marL="1144588" indent="-228600" defTabSz="915988">
              <a:defRPr>
                <a:solidFill>
                  <a:schemeClr val="tx1"/>
                </a:solidFill>
                <a:latin typeface="Arial" panose="020B0604020202020204" pitchFamily="34" charset="0"/>
                <a:cs typeface="Arial" panose="020B0604020202020204" pitchFamily="34" charset="0"/>
              </a:defRPr>
            </a:lvl3pPr>
            <a:lvl4pPr marL="1603375" indent="-230188" defTabSz="915988">
              <a:defRPr>
                <a:solidFill>
                  <a:schemeClr val="tx1"/>
                </a:solidFill>
                <a:latin typeface="Arial" panose="020B0604020202020204" pitchFamily="34" charset="0"/>
                <a:cs typeface="Arial" panose="020B0604020202020204" pitchFamily="34" charset="0"/>
              </a:defRPr>
            </a:lvl4pPr>
            <a:lvl5pPr marL="2060575" indent="-228600" defTabSz="915988">
              <a:defRPr>
                <a:solidFill>
                  <a:schemeClr val="tx1"/>
                </a:solidFill>
                <a:latin typeface="Arial" panose="020B0604020202020204" pitchFamily="34" charset="0"/>
                <a:cs typeface="Arial" panose="020B0604020202020204" pitchFamily="34" charset="0"/>
              </a:defRPr>
            </a:lvl5pPr>
            <a:lvl6pPr marL="25177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49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21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9375" indent="-228600" defTabSz="9159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96BCDD2-F6DB-4908-AD3F-10A617913FD3}" type="slidenum">
              <a:rPr lang="en-US" altLang="en-US" sz="1200">
                <a:solidFill>
                  <a:srgbClr val="000000"/>
                </a:solidFill>
                <a:latin typeface="Calibri" panose="020F0502020204030204" pitchFamily="34" charset="0"/>
              </a:rPr>
              <a:pPr algn="r" eaLnBrk="1" hangingPunct="1"/>
              <a:t>15</a:t>
            </a:fld>
            <a:endParaRPr lang="en-US" alt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41023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410" indent="-173410" defTabSz="944122">
              <a:buFontTx/>
              <a:buChar char="•"/>
            </a:pPr>
            <a:r>
              <a:rPr lang="en-US" altLang="en-US" dirty="0"/>
              <a:t>First 3 years included.  Noncancelable period.</a:t>
            </a:r>
          </a:p>
          <a:p>
            <a:pPr marL="173410" indent="-173410" defTabSz="944122">
              <a:buFontTx/>
              <a:buChar char="•"/>
            </a:pPr>
            <a:endParaRPr lang="en-US" altLang="en-US" dirty="0"/>
          </a:p>
          <a:p>
            <a:pPr marL="173410" indent="-173410" defTabSz="944122">
              <a:buFontTx/>
              <a:buChar char="•"/>
            </a:pPr>
            <a:r>
              <a:rPr lang="en-US" altLang="en-US" dirty="0"/>
              <a:t>Subscriber option to extend for three more years included </a:t>
            </a:r>
            <a:r>
              <a:rPr lang="en-US" altLang="en-US" b="1" dirty="0"/>
              <a:t>IF</a:t>
            </a:r>
            <a:r>
              <a:rPr lang="en-US" altLang="en-US" dirty="0"/>
              <a:t> reasonably certain of exercise.</a:t>
            </a:r>
          </a:p>
          <a:p>
            <a:pPr marL="173410" indent="-173410" defTabSz="944122">
              <a:buFontTx/>
              <a:buChar char="•"/>
            </a:pPr>
            <a:endParaRPr lang="en-US" altLang="en-US" dirty="0"/>
          </a:p>
          <a:p>
            <a:pPr marL="173410" indent="-173410" defTabSz="944122">
              <a:buFontTx/>
              <a:buChar char="•"/>
            </a:pPr>
            <a:r>
              <a:rPr lang="en-US" altLang="en-US" dirty="0"/>
              <a:t>Vendor option period to cancel included IF reasonably certain that cancellation clause will not be exercised.  (Both parties do not have option to cancel.)</a:t>
            </a:r>
          </a:p>
          <a:p>
            <a:pPr marL="173410" indent="-173410" defTabSz="944122">
              <a:buFontTx/>
              <a:buChar char="•"/>
            </a:pPr>
            <a:endParaRPr lang="en-US" altLang="en-US" dirty="0"/>
          </a:p>
          <a:p>
            <a:pPr marL="173410" indent="-173410" defTabSz="944122">
              <a:buFontTx/>
              <a:buChar char="•"/>
            </a:pPr>
            <a:r>
              <a:rPr lang="en-US" altLang="en-US" dirty="0"/>
              <a:t>Conclusion:  This is a six-year SBITA.</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1444" indent="-289017">
              <a:defRPr>
                <a:solidFill>
                  <a:schemeClr val="tx1"/>
                </a:solidFill>
                <a:latin typeface="Arial" panose="020B0604020202020204" pitchFamily="34" charset="0"/>
                <a:cs typeface="Arial" panose="020B0604020202020204" pitchFamily="34" charset="0"/>
              </a:defRPr>
            </a:lvl2pPr>
            <a:lvl3pPr marL="1156068" indent="-231214">
              <a:defRPr>
                <a:solidFill>
                  <a:schemeClr val="tx1"/>
                </a:solidFill>
                <a:latin typeface="Arial" panose="020B0604020202020204" pitchFamily="34" charset="0"/>
                <a:cs typeface="Arial" panose="020B0604020202020204" pitchFamily="34" charset="0"/>
              </a:defRPr>
            </a:lvl3pPr>
            <a:lvl4pPr marL="1618495" indent="-231214">
              <a:defRPr>
                <a:solidFill>
                  <a:schemeClr val="tx1"/>
                </a:solidFill>
                <a:latin typeface="Arial" panose="020B0604020202020204" pitchFamily="34" charset="0"/>
                <a:cs typeface="Arial" panose="020B0604020202020204" pitchFamily="34" charset="0"/>
              </a:defRPr>
            </a:lvl4pPr>
            <a:lvl5pPr marL="2080923" indent="-231214">
              <a:defRPr>
                <a:solidFill>
                  <a:schemeClr val="tx1"/>
                </a:solidFill>
                <a:latin typeface="Arial" panose="020B0604020202020204" pitchFamily="34" charset="0"/>
                <a:cs typeface="Arial" panose="020B0604020202020204" pitchFamily="34" charset="0"/>
              </a:defRPr>
            </a:lvl5pPr>
            <a:lvl6pPr marL="2543350"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778"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8205"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0632" indent="-23121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02EA589-FF53-4249-86C7-53E29BE20FF6}" type="slidenum">
              <a:rPr lang="en-US" altLang="en-US" sz="1800">
                <a:solidFill>
                  <a:srgbClr val="000000"/>
                </a:solidFill>
                <a:latin typeface="Calibri" panose="020F0502020204030204" pitchFamily="34" charset="0"/>
              </a:rPr>
              <a:pPr/>
              <a:t>16</a:t>
            </a:fld>
            <a:endParaRPr lang="en-US" alt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944850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checkpoint.riag.com/app/main/docLinkNew?DocID=iGASB%3A1341.1&amp;SrcDocId=T0GASB%3A1678.1-1&amp;feature=ttoc&amp;lastCpReqId=12df73&amp;pinpnt=GASB%3A1341.63804&amp;d=d#GASB%3A1341.63804" TargetMode="External"/><Relationship Id="rId2" Type="http://schemas.openxmlformats.org/officeDocument/2006/relationships/hyperlink" Target="https://checkpoint.riag.com/app/main/docLinkNew?DocID=iGASB%3A1341.1&amp;SrcDocId=T0GASB%3A1678.1-1&amp;feature=ttoc&amp;lastCpReqId=12df73&amp;pinpnt=GASB%3A1341.63949&amp;d=d#GASB%3A1341.63949"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fsurveys.org/se/4CA36E9255C023D6" TargetMode="External"/><Relationship Id="rId2" Type="http://schemas.openxmlformats.org/officeDocument/2006/relationships/hyperlink" Target="https://www.gasb.org/page/document?pdf=GASB%20ED%E2%80%94Additional%20Proposal%20for%20Implementation%20Guidance%20Update%E2%80%942023.pdf&amp;title=GASB%20EXPOSURE%20DRAFT%E2%80%94ADDITIONAL%20PROPOSAL%20FOR%20IMPLEMENTATION%20GUIDANCE%20UPDATE%E2%80%942023" TargetMode="External"/><Relationship Id="rId1" Type="http://schemas.openxmlformats.org/officeDocument/2006/relationships/slideLayout" Target="../slideLayouts/slideLayout2.xml"/><Relationship Id="rId5" Type="http://schemas.openxmlformats.org/officeDocument/2006/relationships/hyperlink" Target="https://checkpoint.riag.com/app/main/docLinkNew?DocID=iGASB%3A2202.1&amp;SrcDocId=T0GASB%3A2262.1-1&amp;feature=ttoc&amp;lastCpReqId=137046" TargetMode="External"/><Relationship Id="rId4" Type="http://schemas.openxmlformats.org/officeDocument/2006/relationships/hyperlink" Target="https://checkpoint.riag.com/app/main/docLinkNew?DocID=iGASB%3A1895.1&amp;SrcDocId=T0GASB%3A2262.1-1&amp;feature=ttoc&amp;lastCpReqId=137046"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mhoward@jginc.bi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8300" y="155863"/>
            <a:ext cx="8915399" cy="2012055"/>
          </a:xfrm>
        </p:spPr>
        <p:txBody>
          <a:bodyPr/>
          <a:lstStyle/>
          <a:p>
            <a:pPr algn="ctr"/>
            <a:r>
              <a:rPr lang="en-US" dirty="0"/>
              <a:t>GASB Statement 96</a:t>
            </a:r>
            <a:br>
              <a:rPr lang="en-US" dirty="0"/>
            </a:br>
            <a:r>
              <a:rPr kumimoji="0" lang="en-US" sz="3200" b="0" i="1" u="none" strike="noStrike" kern="1200" cap="none" spc="0" normalizeH="0" baseline="0" noProof="0" dirty="0">
                <a:ln>
                  <a:noFill/>
                </a:ln>
                <a:solidFill>
                  <a:prstClr val="black">
                    <a:lumMod val="85000"/>
                    <a:lumOff val="15000"/>
                  </a:prstClr>
                </a:solidFill>
                <a:effectLst/>
                <a:uLnTx/>
                <a:uFillTx/>
                <a:latin typeface="Arial" pitchFamily="34" charset="0"/>
                <a:ea typeface="+mj-ea"/>
                <a:cs typeface="Arial" pitchFamily="34" charset="0"/>
              </a:rPr>
              <a:t>Subscription-Based Information Technology Arrangements (SBITAs)</a:t>
            </a:r>
            <a:endParaRPr lang="en-US" dirty="0"/>
          </a:p>
        </p:txBody>
      </p:sp>
      <p:sp>
        <p:nvSpPr>
          <p:cNvPr id="3" name="Subtitle 2"/>
          <p:cNvSpPr>
            <a:spLocks noGrp="1"/>
          </p:cNvSpPr>
          <p:nvPr>
            <p:ph type="subTitle" idx="1"/>
          </p:nvPr>
        </p:nvSpPr>
        <p:spPr>
          <a:xfrm>
            <a:off x="2071626" y="2618509"/>
            <a:ext cx="8915399" cy="4010891"/>
          </a:xfrm>
        </p:spPr>
        <p:txBody>
          <a:bodyPr>
            <a:normAutofit fontScale="92500" lnSpcReduction="10000"/>
          </a:bodyPr>
          <a:lstStyle/>
          <a:p>
            <a:pPr algn="ctr"/>
            <a:r>
              <a:rPr lang="en-US" sz="2800" dirty="0"/>
              <a:t>L. Michael Howard, CPA</a:t>
            </a:r>
          </a:p>
          <a:p>
            <a:pPr algn="ctr"/>
            <a:r>
              <a:rPr lang="en-US" sz="2800" dirty="0"/>
              <a:t>Senior Technical Specialist</a:t>
            </a:r>
          </a:p>
          <a:p>
            <a:pPr algn="ctr"/>
            <a:endParaRPr lang="en-US" sz="2800" dirty="0"/>
          </a:p>
          <a:p>
            <a:pPr algn="ctr"/>
            <a:endParaRPr lang="en-US" sz="2800" dirty="0"/>
          </a:p>
          <a:p>
            <a:pPr algn="ctr"/>
            <a:endParaRPr lang="en-US" sz="2800" dirty="0"/>
          </a:p>
          <a:p>
            <a:pPr algn="ctr"/>
            <a:r>
              <a:rPr lang="en-US" sz="2800" dirty="0"/>
              <a:t>Ohio GFOA</a:t>
            </a:r>
          </a:p>
          <a:p>
            <a:pPr algn="ctr"/>
            <a:r>
              <a:rPr lang="en-US" sz="2800" dirty="0"/>
              <a:t>June 15, 2023</a:t>
            </a:r>
          </a:p>
          <a:p>
            <a:endParaRPr lang="en-US" dirty="0"/>
          </a:p>
          <a:p>
            <a:pPr algn="ctr"/>
            <a:r>
              <a:rPr lang="en-US" sz="1000" dirty="0"/>
              <a:t>Some of the slides in this deck originated at the GASB but have been modified and reflect only the views of the presenter.</a:t>
            </a:r>
          </a:p>
        </p:txBody>
      </p:sp>
      <p:pic>
        <p:nvPicPr>
          <p:cNvPr id="4" name="Picture 3" descr="Letterhead%20Heade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2609" y="3604889"/>
            <a:ext cx="6172200" cy="1104900"/>
          </a:xfrm>
          <a:prstGeom prst="rect">
            <a:avLst/>
          </a:prstGeom>
          <a:noFill/>
          <a:ln>
            <a:noFill/>
          </a:ln>
        </p:spPr>
      </p:pic>
      <p:sp>
        <p:nvSpPr>
          <p:cNvPr id="5" name="TextBox 4"/>
          <p:cNvSpPr txBox="1"/>
          <p:nvPr/>
        </p:nvSpPr>
        <p:spPr>
          <a:xfrm>
            <a:off x="5637362" y="2976113"/>
            <a:ext cx="65" cy="276999"/>
          </a:xfrm>
          <a:prstGeom prst="rect">
            <a:avLst/>
          </a:prstGeom>
          <a:noFill/>
        </p:spPr>
        <p:txBody>
          <a:bodyPr wrap="none" lIns="0" tIns="0" rIns="0" bIns="0" rtlCol="0">
            <a:spAutoFit/>
          </a:bodyPr>
          <a:lstStyle/>
          <a:p>
            <a:endParaRPr lang="en-US" dirty="0"/>
          </a:p>
        </p:txBody>
      </p:sp>
    </p:spTree>
    <p:extLst>
      <p:ext uri="{BB962C8B-B14F-4D97-AF65-F5344CB8AC3E}">
        <p14:creationId xmlns:p14="http://schemas.microsoft.com/office/powerpoint/2010/main" val="2300029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idx="4294967295"/>
          </p:nvPr>
        </p:nvSpPr>
        <p:spPr>
          <a:xfrm>
            <a:off x="1760538" y="15240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Definition of a SBITA (continued)</a:t>
            </a:r>
          </a:p>
        </p:txBody>
      </p:sp>
      <p:sp>
        <p:nvSpPr>
          <p:cNvPr id="139267" name="Content Placeholder 2"/>
          <p:cNvSpPr>
            <a:spLocks noGrp="1"/>
          </p:cNvSpPr>
          <p:nvPr>
            <p:ph idx="4294967295"/>
          </p:nvPr>
        </p:nvSpPr>
        <p:spPr>
          <a:xfrm>
            <a:off x="1814514" y="1249363"/>
            <a:ext cx="8561387" cy="5029200"/>
          </a:xfrm>
        </p:spPr>
        <p:txBody>
          <a:bodyPr>
            <a:normAutofit lnSpcReduction="10000"/>
          </a:bodyPr>
          <a:lstStyle/>
          <a:p>
            <a:pPr eaLnBrk="1" hangingPunct="1">
              <a:spcBef>
                <a:spcPct val="0"/>
              </a:spcBef>
            </a:pPr>
            <a:r>
              <a:rPr lang="en-US" altLang="en-US" sz="2400" dirty="0"/>
              <a:t>Control requires both of the following:</a:t>
            </a:r>
          </a:p>
          <a:p>
            <a:pPr lvl="1" eaLnBrk="1" hangingPunct="1"/>
            <a:r>
              <a:rPr lang="en-US" altLang="en-US" sz="2000" dirty="0"/>
              <a:t>the right to obtain the present service capacity from </a:t>
            </a:r>
            <a:r>
              <a:rPr lang="en-US" altLang="en-US" sz="2000" b="1" dirty="0"/>
              <a:t>use of the underlying IT assets</a:t>
            </a:r>
            <a:r>
              <a:rPr lang="en-US" altLang="en-US" sz="2000" dirty="0"/>
              <a:t>, as specified in the contract, and </a:t>
            </a:r>
          </a:p>
          <a:p>
            <a:pPr lvl="1" eaLnBrk="1" hangingPunct="1"/>
            <a:r>
              <a:rPr lang="en-US" altLang="en-US" sz="2000" dirty="0"/>
              <a:t>the right to determine the nature and manner of use of the underlying IT assets, as specified in the contract</a:t>
            </a:r>
          </a:p>
          <a:p>
            <a:pPr lvl="2"/>
            <a:r>
              <a:rPr lang="en-US" altLang="en-US" sz="1800" b="1" dirty="0"/>
              <a:t>Participant’s question</a:t>
            </a:r>
            <a:r>
              <a:rPr lang="en-US" altLang="en-US" sz="1800" dirty="0"/>
              <a:t>: what to you does “use of the underlying IT assets” mean?</a:t>
            </a:r>
          </a:p>
          <a:p>
            <a:pPr lvl="2"/>
            <a:r>
              <a:rPr lang="en-US" altLang="en-US" sz="1800" dirty="0"/>
              <a:t>TIP!: “professional judgment” [actual example discussed below]</a:t>
            </a:r>
          </a:p>
          <a:p>
            <a:pPr marL="0" indent="0">
              <a:spcBef>
                <a:spcPts val="1200"/>
              </a:spcBef>
              <a:buNone/>
            </a:pPr>
            <a:endParaRPr lang="en-US" altLang="en-US" sz="2400" dirty="0"/>
          </a:p>
          <a:p>
            <a:pPr>
              <a:spcBef>
                <a:spcPts val="1200"/>
              </a:spcBef>
            </a:pPr>
            <a:r>
              <a:rPr lang="en-US" altLang="en-US" sz="2400" dirty="0"/>
              <a:t>The definition </a:t>
            </a:r>
          </a:p>
          <a:p>
            <a:pPr lvl="1">
              <a:spcBef>
                <a:spcPts val="1200"/>
              </a:spcBef>
            </a:pPr>
            <a:r>
              <a:rPr lang="en-US" altLang="en-US" sz="2000" dirty="0"/>
              <a:t>excludes contracts that solely provide IT support services, but </a:t>
            </a:r>
          </a:p>
          <a:p>
            <a:pPr lvl="1">
              <a:spcBef>
                <a:spcPts val="1200"/>
              </a:spcBef>
            </a:pPr>
            <a:r>
              <a:rPr lang="en-US" altLang="en-US" sz="2000" dirty="0"/>
              <a:t>includes contracts that contain </a:t>
            </a:r>
            <a:r>
              <a:rPr lang="en-US" altLang="en-US" sz="2000" i="1" dirty="0"/>
              <a:t>both</a:t>
            </a:r>
            <a:r>
              <a:rPr lang="en-US" altLang="en-US" sz="2000" dirty="0"/>
              <a:t> a right-to-use IT asset component and an IT support services component</a:t>
            </a:r>
          </a:p>
          <a:p>
            <a:pPr eaLnBrk="1" hangingPunct="1"/>
            <a:endParaRPr lang="en-US" altLang="en-US" dirty="0"/>
          </a:p>
        </p:txBody>
      </p:sp>
      <p:sp>
        <p:nvSpPr>
          <p:cNvPr id="139268"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1F2B36C8-3847-43E1-BD5E-3CE6A0976FA1}" type="slidenum">
              <a:rPr lang="en-US" altLang="en-US" sz="1000">
                <a:solidFill>
                  <a:srgbClr val="5F5F5F"/>
                </a:solidFill>
              </a:rPr>
              <a:pPr algn="ctr" eaLnBrk="1" hangingPunct="1"/>
              <a:t>10</a:t>
            </a:fld>
            <a:endParaRPr lang="en-US" altLang="en-US" sz="1000" dirty="0">
              <a:solidFill>
                <a:srgbClr val="5F5F5F"/>
              </a:solidFill>
            </a:endParaRPr>
          </a:p>
        </p:txBody>
      </p:sp>
    </p:spTree>
    <p:extLst>
      <p:ext uri="{BB962C8B-B14F-4D97-AF65-F5344CB8AC3E}">
        <p14:creationId xmlns:p14="http://schemas.microsoft.com/office/powerpoint/2010/main" val="290569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idx="4294967295"/>
          </p:nvPr>
        </p:nvSpPr>
        <p:spPr>
          <a:xfrm>
            <a:off x="1760538" y="15240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Definition of a SBITA (continued)</a:t>
            </a:r>
          </a:p>
        </p:txBody>
      </p:sp>
      <p:sp>
        <p:nvSpPr>
          <p:cNvPr id="139267" name="Content Placeholder 2"/>
          <p:cNvSpPr>
            <a:spLocks noGrp="1"/>
          </p:cNvSpPr>
          <p:nvPr>
            <p:ph idx="4294967295"/>
          </p:nvPr>
        </p:nvSpPr>
        <p:spPr>
          <a:xfrm>
            <a:off x="1814514" y="1047750"/>
            <a:ext cx="8561387" cy="5307013"/>
          </a:xfrm>
        </p:spPr>
        <p:txBody>
          <a:bodyPr>
            <a:normAutofit/>
          </a:bodyPr>
          <a:lstStyle/>
          <a:p>
            <a:pPr eaLnBrk="1" hangingPunct="1">
              <a:spcBef>
                <a:spcPct val="0"/>
              </a:spcBef>
            </a:pPr>
            <a:r>
              <a:rPr lang="en-US" altLang="en-US" sz="2400" dirty="0"/>
              <a:t>Common Examples [</a:t>
            </a:r>
            <a:r>
              <a:rPr lang="en-US" altLang="en-US" sz="1400" dirty="0"/>
              <a:t>S 96, ¶ B14</a:t>
            </a:r>
            <a:r>
              <a:rPr lang="en-US" altLang="en-US" sz="2400" dirty="0"/>
              <a:t>]</a:t>
            </a:r>
          </a:p>
          <a:p>
            <a:pPr eaLnBrk="1" hangingPunct="1">
              <a:spcBef>
                <a:spcPct val="0"/>
              </a:spcBef>
            </a:pPr>
            <a:endParaRPr lang="en-US" altLang="en-US" sz="2400" dirty="0"/>
          </a:p>
          <a:p>
            <a:pPr lvl="1">
              <a:spcBef>
                <a:spcPct val="0"/>
              </a:spcBef>
            </a:pPr>
            <a:r>
              <a:rPr lang="en-US" altLang="en-US" sz="2200" dirty="0"/>
              <a:t>“Cloud Computing”</a:t>
            </a:r>
          </a:p>
          <a:p>
            <a:pPr lvl="1">
              <a:spcBef>
                <a:spcPct val="0"/>
              </a:spcBef>
            </a:pPr>
            <a:endParaRPr lang="en-US" altLang="en-US" sz="2200" dirty="0"/>
          </a:p>
          <a:p>
            <a:pPr lvl="2">
              <a:spcBef>
                <a:spcPct val="0"/>
              </a:spcBef>
            </a:pPr>
            <a:r>
              <a:rPr lang="en-US" altLang="en-US" sz="2000" dirty="0"/>
              <a:t>“Software as a Service”</a:t>
            </a:r>
          </a:p>
          <a:p>
            <a:pPr lvl="1">
              <a:spcBef>
                <a:spcPct val="0"/>
              </a:spcBef>
            </a:pPr>
            <a:endParaRPr lang="en-US" altLang="en-US" sz="2200" dirty="0"/>
          </a:p>
          <a:p>
            <a:pPr lvl="2">
              <a:spcBef>
                <a:spcPct val="0"/>
              </a:spcBef>
            </a:pPr>
            <a:r>
              <a:rPr lang="en-US" altLang="en-US" sz="2000" dirty="0"/>
              <a:t>“Platform as a Service”</a:t>
            </a:r>
          </a:p>
          <a:p>
            <a:pPr lvl="1">
              <a:spcBef>
                <a:spcPct val="0"/>
              </a:spcBef>
            </a:pPr>
            <a:endParaRPr lang="en-US" altLang="en-US" sz="2200" dirty="0"/>
          </a:p>
          <a:p>
            <a:pPr lvl="2">
              <a:spcBef>
                <a:spcPct val="0"/>
              </a:spcBef>
            </a:pPr>
            <a:r>
              <a:rPr lang="en-US" altLang="en-US" sz="2000" dirty="0"/>
              <a:t>“Infrastructure as a Service”</a:t>
            </a:r>
          </a:p>
          <a:p>
            <a:pPr eaLnBrk="1" hangingPunct="1"/>
            <a:r>
              <a:rPr lang="en-US" b="0" i="0" dirty="0">
                <a:solidFill>
                  <a:schemeClr val="tx1"/>
                </a:solidFill>
                <a:effectLst/>
                <a:latin typeface="Arial" panose="020B0604020202020204" pitchFamily="34" charset="0"/>
              </a:rPr>
              <a:t>“All…models involve a SBITA vendor providing the customer with the </a:t>
            </a:r>
            <a:r>
              <a:rPr lang="en-US" b="0" i="1" dirty="0">
                <a:solidFill>
                  <a:schemeClr val="tx1"/>
                </a:solidFill>
                <a:effectLst/>
                <a:latin typeface="Arial" panose="020B0604020202020204" pitchFamily="34" charset="0"/>
              </a:rPr>
              <a:t>right to use </a:t>
            </a:r>
            <a:r>
              <a:rPr lang="en-US" b="0" i="0" dirty="0">
                <a:solidFill>
                  <a:schemeClr val="tx1"/>
                </a:solidFill>
                <a:effectLst/>
                <a:latin typeface="Arial" panose="020B0604020202020204" pitchFamily="34" charset="0"/>
              </a:rPr>
              <a:t>the SBITA vendor's IT resources, </a:t>
            </a:r>
            <a:r>
              <a:rPr lang="en-US" b="1" i="0" dirty="0">
                <a:solidFill>
                  <a:schemeClr val="tx1"/>
                </a:solidFill>
                <a:effectLst/>
                <a:latin typeface="Arial" panose="020B0604020202020204" pitchFamily="34" charset="0"/>
              </a:rPr>
              <a:t>including its software application and cloud infrastructure (including network, servers, operating systems, storage, and other tools).”</a:t>
            </a:r>
          </a:p>
          <a:p>
            <a:pPr eaLnBrk="1" hangingPunct="1"/>
            <a:r>
              <a:rPr lang="en-US" altLang="en-US" dirty="0">
                <a:solidFill>
                  <a:schemeClr val="tx1"/>
                </a:solidFill>
                <a:latin typeface="Arial" panose="020B0604020202020204" pitchFamily="34" charset="0"/>
              </a:rPr>
              <a:t>“</a:t>
            </a:r>
            <a:r>
              <a:rPr lang="en-US" b="0" i="0" dirty="0">
                <a:solidFill>
                  <a:schemeClr val="tx1"/>
                </a:solidFill>
                <a:effectLst/>
                <a:latin typeface="Arial" panose="020B0604020202020204" pitchFamily="34" charset="0"/>
              </a:rPr>
              <a:t>The reference to ‘services’ in those models highlights the fundamental difference between the subscription models and the traditional purchasing and perpetual licensing models.”</a:t>
            </a:r>
            <a:endParaRPr lang="en-US" altLang="en-US" dirty="0">
              <a:solidFill>
                <a:schemeClr val="tx1"/>
              </a:solidFill>
            </a:endParaRPr>
          </a:p>
        </p:txBody>
      </p:sp>
      <p:sp>
        <p:nvSpPr>
          <p:cNvPr id="139268"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1F2B36C8-3847-43E1-BD5E-3CE6A0976FA1}" type="slidenum">
              <a:rPr lang="en-US" altLang="en-US" sz="1000">
                <a:solidFill>
                  <a:srgbClr val="5F5F5F"/>
                </a:solidFill>
              </a:rPr>
              <a:pPr algn="ctr" eaLnBrk="1" hangingPunct="1"/>
              <a:t>11</a:t>
            </a:fld>
            <a:endParaRPr lang="en-US" altLang="en-US" sz="1000" dirty="0">
              <a:solidFill>
                <a:srgbClr val="5F5F5F"/>
              </a:solidFill>
            </a:endParaRPr>
          </a:p>
        </p:txBody>
      </p:sp>
    </p:spTree>
    <p:extLst>
      <p:ext uri="{BB962C8B-B14F-4D97-AF65-F5344CB8AC3E}">
        <p14:creationId xmlns:p14="http://schemas.microsoft.com/office/powerpoint/2010/main" val="4019353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60FCA-8FEF-5356-217E-7C14209B45A9}"/>
              </a:ext>
            </a:extLst>
          </p:cNvPr>
          <p:cNvSpPr>
            <a:spLocks noGrp="1"/>
          </p:cNvSpPr>
          <p:nvPr>
            <p:ph type="title"/>
          </p:nvPr>
        </p:nvSpPr>
        <p:spPr>
          <a:xfrm>
            <a:off x="1522661" y="530592"/>
            <a:ext cx="8911687" cy="1280890"/>
          </a:xfrm>
        </p:spPr>
        <p:txBody>
          <a:bodyPr/>
          <a:lstStyle/>
          <a:p>
            <a:pPr algn="ctr"/>
            <a:r>
              <a:rPr lang="en-US" dirty="0"/>
              <a:t>Actual Practical Question \ Tip</a:t>
            </a:r>
          </a:p>
        </p:txBody>
      </p:sp>
      <p:sp>
        <p:nvSpPr>
          <p:cNvPr id="3" name="Content Placeholder 2">
            <a:extLst>
              <a:ext uri="{FF2B5EF4-FFF2-40B4-BE49-F238E27FC236}">
                <a16:creationId xmlns:a16="http://schemas.microsoft.com/office/drawing/2014/main" id="{E3369921-35C0-318D-9940-432D1E707FBA}"/>
              </a:ext>
            </a:extLst>
          </p:cNvPr>
          <p:cNvSpPr>
            <a:spLocks noGrp="1"/>
          </p:cNvSpPr>
          <p:nvPr>
            <p:ph idx="1"/>
          </p:nvPr>
        </p:nvSpPr>
        <p:spPr>
          <a:xfrm>
            <a:off x="2589212" y="1662545"/>
            <a:ext cx="8915400" cy="4520046"/>
          </a:xfrm>
        </p:spPr>
        <p:txBody>
          <a:bodyPr>
            <a:normAutofit/>
          </a:bodyPr>
          <a:lstStyle/>
          <a:p>
            <a:r>
              <a:rPr lang="en-US" altLang="en-US" sz="2400" dirty="0">
                <a:solidFill>
                  <a:srgbClr val="000000"/>
                </a:solidFill>
              </a:rPr>
              <a:t>The City has a contract with Lexis-Nexis to provide legal content online. The City can search through the service and can excerpt sections into its own software, for example MS Word</a:t>
            </a:r>
          </a:p>
          <a:p>
            <a:endParaRPr lang="en-US" altLang="en-US" sz="2400" dirty="0">
              <a:solidFill>
                <a:srgbClr val="000000"/>
              </a:solidFill>
            </a:endParaRPr>
          </a:p>
          <a:p>
            <a:r>
              <a:rPr lang="en-US" altLang="en-US" sz="2400" dirty="0">
                <a:solidFill>
                  <a:srgbClr val="000000"/>
                </a:solidFill>
              </a:rPr>
              <a:t>Participant question: is this type of online service subject to accounting \ reporting under GASBS 96?</a:t>
            </a:r>
          </a:p>
          <a:p>
            <a:endParaRPr lang="en-US" altLang="en-US" sz="2400" dirty="0">
              <a:solidFill>
                <a:srgbClr val="000000"/>
              </a:solidFill>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altLang="en-US" sz="2400" b="0" i="1" u="none" strike="noStrike" kern="1200" cap="none" spc="0" normalizeH="0" baseline="0" noProof="0" dirty="0">
                <a:ln>
                  <a:noFill/>
                </a:ln>
                <a:solidFill>
                  <a:srgbClr val="000000"/>
                </a:solidFill>
                <a:effectLst/>
                <a:uLnTx/>
                <a:uFillTx/>
                <a:latin typeface="Century Gothic" panose="020B0502020202020204"/>
                <a:ea typeface="+mn-ea"/>
                <a:cs typeface="+mn-cs"/>
              </a:rPr>
              <a:t>Note: GASB S96 [and 87] are considered “principles-based” accounting and reporting</a:t>
            </a:r>
            <a:endParaRPr lang="en-US" altLang="en-US" sz="2400" i="1" dirty="0">
              <a:solidFill>
                <a:srgbClr val="000000"/>
              </a:solidFill>
              <a:latin typeface="Century Gothic" panose="020B0502020202020204"/>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n-US" altLang="en-US" sz="1800" b="0" i="1" u="none" strike="noStrike" kern="1200" cap="none" spc="0" normalizeH="0" baseline="0" noProof="0" dirty="0">
              <a:ln>
                <a:noFill/>
              </a:ln>
              <a:solidFill>
                <a:srgbClr val="000000"/>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lang="en-US" altLang="en-US" i="1" dirty="0">
              <a:solidFill>
                <a:srgbClr val="000000"/>
              </a:solidFill>
              <a:latin typeface="Century Gothic" panose="020B0502020202020204"/>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n-US" altLang="en-US" sz="1800" b="0" i="1" u="none" strike="noStrike" kern="1200" cap="none" spc="0" normalizeH="0" baseline="0" noProof="0" dirty="0">
              <a:ln>
                <a:noFill/>
              </a:ln>
              <a:solidFill>
                <a:srgbClr val="000000"/>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n-US" altLang="en-US" sz="1800" b="0" i="1" u="none" strike="noStrike" kern="1200" cap="none" spc="0" normalizeH="0" baseline="0" noProof="0" dirty="0">
              <a:ln>
                <a:noFill/>
              </a:ln>
              <a:solidFill>
                <a:srgbClr val="000000"/>
              </a:solidFill>
              <a:effectLst/>
              <a:uLnTx/>
              <a:uFillTx/>
              <a:latin typeface="Century Gothic" panose="020B0502020202020204"/>
              <a:ea typeface="+mn-ea"/>
              <a:cs typeface="+mn-cs"/>
            </a:endParaRPr>
          </a:p>
          <a:p>
            <a:endParaRPr lang="en-US" altLang="en-US" sz="1800" dirty="0">
              <a:solidFill>
                <a:srgbClr val="000000"/>
              </a:solidFill>
            </a:endParaRPr>
          </a:p>
          <a:p>
            <a:endParaRPr lang="en-US" i="1" dirty="0">
              <a:solidFill>
                <a:srgbClr val="000000"/>
              </a:solidFill>
            </a:endParaRPr>
          </a:p>
          <a:p>
            <a:endParaRPr lang="en-US" dirty="0"/>
          </a:p>
        </p:txBody>
      </p:sp>
    </p:spTree>
    <p:extLst>
      <p:ext uri="{BB962C8B-B14F-4D97-AF65-F5344CB8AC3E}">
        <p14:creationId xmlns:p14="http://schemas.microsoft.com/office/powerpoint/2010/main" val="328452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idx="4294967295"/>
          </p:nvPr>
        </p:nvSpPr>
        <p:spPr>
          <a:xfrm>
            <a:off x="1760538" y="17145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Statement 96 Scope Exclusions</a:t>
            </a:r>
          </a:p>
        </p:txBody>
      </p:sp>
      <p:sp>
        <p:nvSpPr>
          <p:cNvPr id="3" name="Content Placeholder 2"/>
          <p:cNvSpPr>
            <a:spLocks noGrp="1"/>
          </p:cNvSpPr>
          <p:nvPr>
            <p:ph idx="4294967295"/>
          </p:nvPr>
        </p:nvSpPr>
        <p:spPr>
          <a:xfrm>
            <a:off x="1687514" y="1066800"/>
            <a:ext cx="8816975" cy="5067669"/>
          </a:xfrm>
        </p:spPr>
        <p:txBody>
          <a:bodyPr>
            <a:normAutofit lnSpcReduction="10000"/>
          </a:bodyPr>
          <a:lstStyle/>
          <a:p>
            <a:pPr eaLnBrk="1" hangingPunct="1">
              <a:defRPr/>
            </a:pPr>
            <a:r>
              <a:rPr lang="en-US" sz="2000" dirty="0"/>
              <a:t>Contracts that convey control of the right to use another party’s combination of IT software and tangible capital assets that meet the definition of a lease in Statement 87 in which the software component is </a:t>
            </a:r>
            <a:r>
              <a:rPr lang="en-US" sz="2000" u="sng" dirty="0"/>
              <a:t>insignificant</a:t>
            </a:r>
            <a:r>
              <a:rPr lang="en-US" sz="2000" dirty="0"/>
              <a:t> when compared to the cost of the underlying tangible capital asset (for example, a computer with operating software or a smart copier that is connected to an IT system)</a:t>
            </a:r>
          </a:p>
          <a:p>
            <a:pPr eaLnBrk="1" hangingPunct="1">
              <a:defRPr/>
            </a:pPr>
            <a:r>
              <a:rPr lang="en-US" sz="2000" b="1" u="sng" dirty="0"/>
              <a:t>Governments</a:t>
            </a:r>
            <a:r>
              <a:rPr lang="en-US" sz="2000" b="1" dirty="0"/>
              <a:t> that </a:t>
            </a:r>
            <a:r>
              <a:rPr lang="en-US" sz="2000" b="1" u="sng" dirty="0"/>
              <a:t>provide</a:t>
            </a:r>
            <a:r>
              <a:rPr lang="en-US" sz="2000" b="1" dirty="0"/>
              <a:t> the right to use their IT software and associated tangible capital assets to other entities through SBITAs</a:t>
            </a:r>
          </a:p>
          <a:p>
            <a:pPr lvl="1">
              <a:defRPr/>
            </a:pPr>
            <a:r>
              <a:rPr lang="en-US" sz="1800" b="1" dirty="0"/>
              <a:t>e.g. UAN, USAS</a:t>
            </a:r>
          </a:p>
          <a:p>
            <a:pPr lvl="1">
              <a:defRPr/>
            </a:pPr>
            <a:r>
              <a:rPr lang="en-US" sz="1800" b="1" dirty="0"/>
              <a:t>Exception applies to the </a:t>
            </a:r>
            <a:r>
              <a:rPr lang="en-US" sz="1800" b="1" u="sng" dirty="0"/>
              <a:t>provider</a:t>
            </a:r>
            <a:r>
              <a:rPr lang="en-US" sz="1800" b="1" dirty="0"/>
              <a:t>, e.g., the State, not the user</a:t>
            </a:r>
          </a:p>
          <a:p>
            <a:pPr eaLnBrk="1" hangingPunct="1">
              <a:defRPr/>
            </a:pPr>
            <a:r>
              <a:rPr lang="en-US" sz="2000" dirty="0"/>
              <a:t>Contracts that meet the definition of a public-private and public-public partnership in paragraph 5 of Statement 94</a:t>
            </a:r>
          </a:p>
          <a:p>
            <a:pPr eaLnBrk="1" hangingPunct="1">
              <a:defRPr/>
            </a:pPr>
            <a:r>
              <a:rPr lang="en-US" sz="2000" dirty="0"/>
              <a:t>Licensing arrangements that provide a perpetual license to governments to use a vendor’s computer, subject to Statement 51</a:t>
            </a:r>
          </a:p>
          <a:p>
            <a:pPr eaLnBrk="1" hangingPunct="1">
              <a:defRPr/>
            </a:pPr>
            <a:endParaRPr lang="en-US" dirty="0"/>
          </a:p>
          <a:p>
            <a:pPr marL="0" indent="0">
              <a:buNone/>
              <a:defRPr/>
            </a:pPr>
            <a:endParaRPr lang="en-US" sz="2400" dirty="0"/>
          </a:p>
        </p:txBody>
      </p:sp>
      <p:sp>
        <p:nvSpPr>
          <p:cNvPr id="141316"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C91BD5F2-1787-4C6E-976B-EC4EA48D8EB0}" type="slidenum">
              <a:rPr lang="en-US" altLang="en-US">
                <a:solidFill>
                  <a:srgbClr val="000000"/>
                </a:solidFill>
              </a:rPr>
              <a:pPr algn="ctr" eaLnBrk="1" hangingPunct="1"/>
              <a:t>13</a:t>
            </a:fld>
            <a:endParaRPr lang="en-US" altLang="en-US" dirty="0">
              <a:solidFill>
                <a:srgbClr val="000000"/>
              </a:solidFill>
            </a:endParaRPr>
          </a:p>
        </p:txBody>
      </p:sp>
    </p:spTree>
    <p:extLst>
      <p:ext uri="{BB962C8B-B14F-4D97-AF65-F5344CB8AC3E}">
        <p14:creationId xmlns:p14="http://schemas.microsoft.com/office/powerpoint/2010/main" val="324742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idx="4294967295"/>
          </p:nvPr>
        </p:nvSpPr>
        <p:spPr>
          <a:xfrm>
            <a:off x="1760538" y="220664"/>
            <a:ext cx="8907462" cy="896937"/>
          </a:xfrm>
        </p:spPr>
        <p:txBody>
          <a:bodyPr/>
          <a:lstStyle/>
          <a:p>
            <a:pPr algn="ctr" eaLnBrk="1" hangingPunct="1"/>
            <a:r>
              <a:rPr lang="en-US" altLang="en-US" dirty="0">
                <a:latin typeface="Arial" panose="020B0604020202020204" pitchFamily="34" charset="0"/>
                <a:cs typeface="Arial" panose="020B0604020202020204" pitchFamily="34" charset="0"/>
              </a:rPr>
              <a:t>Subscription Term</a:t>
            </a:r>
          </a:p>
        </p:txBody>
      </p:sp>
      <p:sp>
        <p:nvSpPr>
          <p:cNvPr id="143363" name="Content Placeholder 2"/>
          <p:cNvSpPr>
            <a:spLocks noGrp="1"/>
          </p:cNvSpPr>
          <p:nvPr>
            <p:ph idx="4294967295"/>
          </p:nvPr>
        </p:nvSpPr>
        <p:spPr>
          <a:xfrm>
            <a:off x="1997075" y="1600200"/>
            <a:ext cx="8670925" cy="4754563"/>
          </a:xfrm>
        </p:spPr>
        <p:txBody>
          <a:bodyPr>
            <a:normAutofit fontScale="85000" lnSpcReduction="20000"/>
          </a:bodyPr>
          <a:lstStyle/>
          <a:p>
            <a:pPr eaLnBrk="1" hangingPunct="1"/>
            <a:r>
              <a:rPr lang="en-US" altLang="en-US" sz="2600" dirty="0">
                <a:latin typeface="Arial" panose="020B0604020202020204" pitchFamily="34" charset="0"/>
                <a:cs typeface="Arial" panose="020B0604020202020204" pitchFamily="34" charset="0"/>
              </a:rPr>
              <a:t>For </a:t>
            </a:r>
            <a:r>
              <a:rPr lang="en-US" altLang="en-US" sz="2600" i="1" dirty="0">
                <a:latin typeface="Arial" panose="020B0604020202020204" pitchFamily="34" charset="0"/>
                <a:cs typeface="Arial" panose="020B0604020202020204" pitchFamily="34" charset="0"/>
              </a:rPr>
              <a:t>financial reporting,</a:t>
            </a:r>
            <a:r>
              <a:rPr lang="en-US" altLang="en-US" sz="2600" dirty="0">
                <a:latin typeface="Arial" panose="020B0604020202020204" pitchFamily="34" charset="0"/>
                <a:cs typeface="Arial" panose="020B0604020202020204" pitchFamily="34" charset="0"/>
              </a:rPr>
              <a:t> the subscription term is the </a:t>
            </a:r>
            <a:r>
              <a:rPr lang="en-US" altLang="en-US" sz="2600" u="sng" dirty="0">
                <a:latin typeface="Arial" panose="020B0604020202020204" pitchFamily="34" charset="0"/>
                <a:cs typeface="Arial" panose="020B0604020202020204" pitchFamily="34" charset="0"/>
              </a:rPr>
              <a:t>noncancellable</a:t>
            </a:r>
            <a:r>
              <a:rPr lang="en-US" altLang="en-US" sz="2600" dirty="0">
                <a:latin typeface="Arial" panose="020B0604020202020204" pitchFamily="34" charset="0"/>
                <a:cs typeface="Arial" panose="020B0604020202020204" pitchFamily="34" charset="0"/>
              </a:rPr>
              <a:t> period, </a:t>
            </a:r>
            <a:r>
              <a:rPr lang="en-US" altLang="en-US" sz="2600" u="sng" dirty="0">
                <a:latin typeface="Arial" panose="020B0604020202020204" pitchFamily="34" charset="0"/>
                <a:cs typeface="Arial" panose="020B0604020202020204" pitchFamily="34" charset="0"/>
              </a:rPr>
              <a:t>plus</a:t>
            </a:r>
            <a:r>
              <a:rPr lang="en-US" altLang="en-US" sz="2600" dirty="0">
                <a:latin typeface="Arial" panose="020B0604020202020204" pitchFamily="34" charset="0"/>
                <a:cs typeface="Arial" panose="020B0604020202020204" pitchFamily="34" charset="0"/>
              </a:rPr>
              <a:t> periods covered by a government’s </a:t>
            </a:r>
            <a:r>
              <a:rPr lang="en-US" altLang="en-US" sz="2600" u="sng" dirty="0">
                <a:latin typeface="Arial" panose="020B0604020202020204" pitchFamily="34" charset="0"/>
                <a:cs typeface="Arial" panose="020B0604020202020204" pitchFamily="34" charset="0"/>
              </a:rPr>
              <a:t>and</a:t>
            </a:r>
            <a:r>
              <a:rPr lang="en-US" altLang="en-US" sz="2600" dirty="0">
                <a:latin typeface="Arial" panose="020B0604020202020204" pitchFamily="34" charset="0"/>
                <a:cs typeface="Arial" panose="020B0604020202020204" pitchFamily="34" charset="0"/>
              </a:rPr>
              <a:t> SBITA vendor’s options to: </a:t>
            </a:r>
          </a:p>
          <a:p>
            <a:pPr lvl="2" eaLnBrk="1" hangingPunct="1"/>
            <a:r>
              <a:rPr lang="en-US" altLang="en-US" sz="2600" dirty="0">
                <a:latin typeface="Arial" panose="020B0604020202020204" pitchFamily="34" charset="0"/>
                <a:cs typeface="Arial" panose="020B0604020202020204" pitchFamily="34" charset="0"/>
              </a:rPr>
              <a:t>Extend the SBITA, if the option is </a:t>
            </a:r>
            <a:r>
              <a:rPr lang="en-US" altLang="en-US" sz="2600" i="1" dirty="0">
                <a:latin typeface="Arial" panose="020B0604020202020204" pitchFamily="34" charset="0"/>
                <a:cs typeface="Arial" panose="020B0604020202020204" pitchFamily="34" charset="0"/>
              </a:rPr>
              <a:t>reasonably certain</a:t>
            </a:r>
            <a:r>
              <a:rPr lang="en-US" altLang="en-US" sz="2600" dirty="0">
                <a:latin typeface="Arial" panose="020B0604020202020204" pitchFamily="34" charset="0"/>
                <a:cs typeface="Arial" panose="020B0604020202020204" pitchFamily="34" charset="0"/>
              </a:rPr>
              <a:t> of being exercised</a:t>
            </a:r>
          </a:p>
          <a:p>
            <a:pPr lvl="2" eaLnBrk="1" hangingPunct="1"/>
            <a:r>
              <a:rPr lang="en-US" altLang="en-US" sz="2600" dirty="0">
                <a:latin typeface="Arial" panose="020B0604020202020204" pitchFamily="34" charset="0"/>
                <a:cs typeface="Arial" panose="020B0604020202020204" pitchFamily="34" charset="0"/>
              </a:rPr>
              <a:t>Terminate the SBITA, if the option is </a:t>
            </a:r>
            <a:r>
              <a:rPr lang="en-US" altLang="en-US" sz="2600" i="1" dirty="0">
                <a:latin typeface="Arial" panose="020B0604020202020204" pitchFamily="34" charset="0"/>
                <a:cs typeface="Arial" panose="020B0604020202020204" pitchFamily="34" charset="0"/>
              </a:rPr>
              <a:t>reasonably certain </a:t>
            </a:r>
            <a:r>
              <a:rPr lang="en-US" altLang="en-US" sz="2600" dirty="0">
                <a:latin typeface="Arial" panose="020B0604020202020204" pitchFamily="34" charset="0"/>
                <a:cs typeface="Arial" panose="020B0604020202020204" pitchFamily="34" charset="0"/>
              </a:rPr>
              <a:t>of NOT being exercised</a:t>
            </a:r>
          </a:p>
          <a:p>
            <a:pPr lvl="1" eaLnBrk="1" hangingPunct="1"/>
            <a:r>
              <a:rPr lang="en-US" altLang="en-US" sz="2600" dirty="0">
                <a:latin typeface="Arial" panose="020B0604020202020204" pitchFamily="34" charset="0"/>
                <a:cs typeface="Arial" panose="020B0604020202020204" pitchFamily="34" charset="0"/>
              </a:rPr>
              <a:t>Excludes “cancellable” periods</a:t>
            </a:r>
          </a:p>
          <a:p>
            <a:pPr lvl="2" eaLnBrk="1" hangingPunct="1"/>
            <a:r>
              <a:rPr lang="en-US" altLang="en-US" sz="2600" dirty="0">
                <a:latin typeface="Arial" panose="020B0604020202020204" pitchFamily="34" charset="0"/>
                <a:cs typeface="Arial" panose="020B0604020202020204" pitchFamily="34" charset="0"/>
              </a:rPr>
              <a:t>Periods for which the government and the SBITA vendor </a:t>
            </a:r>
            <a:r>
              <a:rPr lang="en-US" altLang="en-US" sz="2600" b="1" dirty="0">
                <a:latin typeface="Arial" panose="020B0604020202020204" pitchFamily="34" charset="0"/>
                <a:cs typeface="Arial" panose="020B0604020202020204" pitchFamily="34" charset="0"/>
              </a:rPr>
              <a:t>both</a:t>
            </a:r>
            <a:r>
              <a:rPr lang="en-US" altLang="en-US" sz="2600" dirty="0">
                <a:latin typeface="Arial" panose="020B0604020202020204" pitchFamily="34" charset="0"/>
                <a:cs typeface="Arial" panose="020B0604020202020204" pitchFamily="34" charset="0"/>
              </a:rPr>
              <a:t> have the option to terminate or both parties must agree to extend</a:t>
            </a:r>
          </a:p>
          <a:p>
            <a:pPr lvl="3" eaLnBrk="1" hangingPunct="1"/>
            <a:r>
              <a:rPr lang="en-US" altLang="en-US" sz="2600" dirty="0">
                <a:latin typeface="Arial" panose="020B0604020202020204" pitchFamily="34" charset="0"/>
                <a:cs typeface="Arial" panose="020B0604020202020204" pitchFamily="34" charset="0"/>
              </a:rPr>
              <a:t>For example, rolling month-to-month SBITAs</a:t>
            </a:r>
          </a:p>
          <a:p>
            <a:pPr lvl="1" eaLnBrk="1" hangingPunct="1"/>
            <a:r>
              <a:rPr lang="en-US" altLang="en-US" sz="2600" dirty="0">
                <a:latin typeface="Arial" panose="020B0604020202020204" pitchFamily="34" charset="0"/>
                <a:cs typeface="Arial" panose="020B0604020202020204" pitchFamily="34" charset="0"/>
              </a:rPr>
              <a:t>Fiscal funding/cancellation clauses ignored unless </a:t>
            </a:r>
            <a:r>
              <a:rPr lang="en-US" altLang="en-US" sz="2600" i="1" dirty="0">
                <a:latin typeface="Arial" panose="020B0604020202020204" pitchFamily="34" charset="0"/>
                <a:cs typeface="Arial" panose="020B0604020202020204" pitchFamily="34" charset="0"/>
              </a:rPr>
              <a:t>reasonably certain</a:t>
            </a:r>
            <a:r>
              <a:rPr lang="en-US" altLang="en-US" sz="2600" dirty="0">
                <a:latin typeface="Arial" panose="020B0604020202020204" pitchFamily="34" charset="0"/>
                <a:cs typeface="Arial" panose="020B0604020202020204" pitchFamily="34" charset="0"/>
              </a:rPr>
              <a:t> of being exercised</a:t>
            </a:r>
          </a:p>
          <a:p>
            <a:endParaRPr lang="en-US" altLang="en-US" sz="2600" dirty="0">
              <a:latin typeface="Arial" panose="020B0604020202020204" pitchFamily="34" charset="0"/>
              <a:cs typeface="Arial" panose="020B0604020202020204" pitchFamily="34" charset="0"/>
            </a:endParaRPr>
          </a:p>
          <a:p>
            <a:pPr lvl="1" eaLnBrk="1" hangingPunct="1"/>
            <a:endParaRPr lang="en-US" altLang="en-US" dirty="0"/>
          </a:p>
        </p:txBody>
      </p:sp>
      <p:sp>
        <p:nvSpPr>
          <p:cNvPr id="143364"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6F15A315-708B-4E6D-B048-29F08D7FED7E}" type="slidenum">
              <a:rPr lang="en-US" altLang="en-US" sz="1000">
                <a:solidFill>
                  <a:srgbClr val="5F5F5F"/>
                </a:solidFill>
              </a:rPr>
              <a:pPr algn="ctr" eaLnBrk="1" hangingPunct="1"/>
              <a:t>14</a:t>
            </a:fld>
            <a:endParaRPr lang="en-US" altLang="en-US" sz="1000" dirty="0">
              <a:solidFill>
                <a:srgbClr val="5F5F5F"/>
              </a:solidFill>
            </a:endParaRPr>
          </a:p>
        </p:txBody>
      </p:sp>
    </p:spTree>
    <p:extLst>
      <p:ext uri="{BB962C8B-B14F-4D97-AF65-F5344CB8AC3E}">
        <p14:creationId xmlns:p14="http://schemas.microsoft.com/office/powerpoint/2010/main" val="1385741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idx="4294967295"/>
          </p:nvPr>
        </p:nvSpPr>
        <p:spPr>
          <a:xfrm>
            <a:off x="1760538" y="220664"/>
            <a:ext cx="8907462" cy="896937"/>
          </a:xfrm>
        </p:spPr>
        <p:txBody>
          <a:bodyPr/>
          <a:lstStyle/>
          <a:p>
            <a:pPr algn="ctr" eaLnBrk="1" hangingPunct="1"/>
            <a:r>
              <a:rPr lang="en-US" altLang="en-US" dirty="0">
                <a:latin typeface="Arial" panose="020B0604020202020204" pitchFamily="34" charset="0"/>
                <a:cs typeface="Arial" panose="020B0604020202020204" pitchFamily="34" charset="0"/>
              </a:rPr>
              <a:t>Subscription Term</a:t>
            </a:r>
          </a:p>
        </p:txBody>
      </p:sp>
      <p:sp>
        <p:nvSpPr>
          <p:cNvPr id="143363" name="Content Placeholder 2"/>
          <p:cNvSpPr>
            <a:spLocks noGrp="1"/>
          </p:cNvSpPr>
          <p:nvPr>
            <p:ph idx="4294967295"/>
          </p:nvPr>
        </p:nvSpPr>
        <p:spPr>
          <a:xfrm>
            <a:off x="1997075" y="1288474"/>
            <a:ext cx="8670925" cy="5348862"/>
          </a:xfrm>
        </p:spPr>
        <p:txBody>
          <a:bodyPr>
            <a:normAutofit fontScale="70000" lnSpcReduction="20000"/>
          </a:bodyPr>
          <a:lstStyle/>
          <a:p>
            <a:r>
              <a:rPr lang="en-US" altLang="en-US" sz="2600" dirty="0">
                <a:latin typeface="Arial" panose="020B0604020202020204" pitchFamily="34" charset="0"/>
                <a:cs typeface="Arial" panose="020B0604020202020204" pitchFamily="34" charset="0"/>
              </a:rPr>
              <a:t>Practical discussion question: how would a government determine reasonable certainty?</a:t>
            </a:r>
          </a:p>
          <a:p>
            <a:endParaRPr lang="en-US" altLang="en-US" sz="2600" dirty="0">
              <a:latin typeface="Arial" panose="020B0604020202020204" pitchFamily="34" charset="0"/>
              <a:cs typeface="Arial" panose="020B0604020202020204" pitchFamily="34" charset="0"/>
            </a:endParaRPr>
          </a:p>
          <a:p>
            <a:r>
              <a:rPr lang="en-US" altLang="en-US" sz="2600" dirty="0">
                <a:latin typeface="Arial" panose="020B0604020202020204" pitchFamily="34" charset="0"/>
                <a:cs typeface="Arial" panose="020B0604020202020204" pitchFamily="34" charset="0"/>
              </a:rPr>
              <a:t>GASB 96 suggestions [¶ 11] – Consider:</a:t>
            </a:r>
          </a:p>
          <a:p>
            <a:pPr lvl="1"/>
            <a:r>
              <a:rPr lang="en-US" altLang="en-US" sz="2300" dirty="0">
                <a:latin typeface="Arial" panose="020B0604020202020204" pitchFamily="34" charset="0"/>
                <a:cs typeface="Arial" panose="020B0604020202020204" pitchFamily="34" charset="0"/>
              </a:rPr>
              <a:t>“a.  A significant economic incentive, such as contractual terms and conditions for the optional periods that are favorable compared with current market rates</a:t>
            </a:r>
          </a:p>
          <a:p>
            <a:pPr lvl="1"/>
            <a:r>
              <a:rPr lang="en-US" altLang="en-US" sz="2400" dirty="0">
                <a:latin typeface="Arial" panose="020B0604020202020204" pitchFamily="34" charset="0"/>
                <a:cs typeface="Arial" panose="020B0604020202020204" pitchFamily="34" charset="0"/>
              </a:rPr>
              <a:t>b.  A potential change in technological development that significantly affects the technology used by the underlying IT assets</a:t>
            </a:r>
          </a:p>
          <a:p>
            <a:pPr lvl="1"/>
            <a:r>
              <a:rPr lang="en-US" altLang="en-US" sz="2400" dirty="0">
                <a:latin typeface="Arial" panose="020B0604020202020204" pitchFamily="34" charset="0"/>
                <a:cs typeface="Arial" panose="020B0604020202020204" pitchFamily="34" charset="0"/>
              </a:rPr>
              <a:t>c.  A potential significant change in the government's demand for the SBITA vendor's IT assets</a:t>
            </a:r>
          </a:p>
          <a:p>
            <a:pPr lvl="1"/>
            <a:r>
              <a:rPr lang="en-US" altLang="en-US" sz="2400" dirty="0">
                <a:latin typeface="Arial" panose="020B0604020202020204" pitchFamily="34" charset="0"/>
                <a:cs typeface="Arial" panose="020B0604020202020204" pitchFamily="34" charset="0"/>
              </a:rPr>
              <a:t>d.  A significant economic disincentive, such as costs to terminate the SBITA and sign a new SBITA (for example, negotiation costs, costs of identifying another suitable underlying IT asset or another suitable SBITA vendor, implementation costs, or a substantial cancellation penalty)</a:t>
            </a:r>
          </a:p>
          <a:p>
            <a:pPr lvl="1"/>
            <a:r>
              <a:rPr lang="en-US" altLang="en-US" sz="2400" dirty="0">
                <a:latin typeface="Arial" panose="020B0604020202020204" pitchFamily="34" charset="0"/>
                <a:cs typeface="Arial" panose="020B0604020202020204" pitchFamily="34" charset="0"/>
              </a:rPr>
              <a:t>e.  The history of exercising options to extend or terminate</a:t>
            </a:r>
          </a:p>
          <a:p>
            <a:pPr lvl="1"/>
            <a:r>
              <a:rPr lang="en-US" altLang="en-US" sz="2400" dirty="0">
                <a:latin typeface="Arial" panose="020B0604020202020204" pitchFamily="34" charset="0"/>
                <a:cs typeface="Arial" panose="020B0604020202020204" pitchFamily="34" charset="0"/>
              </a:rPr>
              <a:t>f.  The extent to which the underlying IT assets in the SBITA are essential to the provision of government services.”</a:t>
            </a:r>
          </a:p>
          <a:p>
            <a:endParaRPr lang="en-US" altLang="en-US" sz="2600" dirty="0">
              <a:latin typeface="Arial" panose="020B0604020202020204" pitchFamily="34" charset="0"/>
              <a:cs typeface="Arial" panose="020B0604020202020204" pitchFamily="34" charset="0"/>
            </a:endParaRPr>
          </a:p>
          <a:p>
            <a:endParaRPr lang="en-US" altLang="en-US" sz="2600" dirty="0">
              <a:latin typeface="Arial" panose="020B0604020202020204" pitchFamily="34" charset="0"/>
              <a:cs typeface="Arial" panose="020B0604020202020204" pitchFamily="34" charset="0"/>
            </a:endParaRPr>
          </a:p>
          <a:p>
            <a:pPr lvl="1" eaLnBrk="1" hangingPunct="1"/>
            <a:endParaRPr lang="en-US" altLang="en-US" dirty="0"/>
          </a:p>
        </p:txBody>
      </p:sp>
      <p:sp>
        <p:nvSpPr>
          <p:cNvPr id="143364"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6F15A315-708B-4E6D-B048-29F08D7FED7E}" type="slidenum">
              <a:rPr lang="en-US" altLang="en-US" sz="1000">
                <a:solidFill>
                  <a:srgbClr val="5F5F5F"/>
                </a:solidFill>
              </a:rPr>
              <a:pPr algn="ctr" eaLnBrk="1" hangingPunct="1"/>
              <a:t>15</a:t>
            </a:fld>
            <a:endParaRPr lang="en-US" altLang="en-US" sz="1000" dirty="0">
              <a:solidFill>
                <a:srgbClr val="5F5F5F"/>
              </a:solidFill>
            </a:endParaRPr>
          </a:p>
        </p:txBody>
      </p:sp>
    </p:spTree>
    <p:extLst>
      <p:ext uri="{BB962C8B-B14F-4D97-AF65-F5344CB8AC3E}">
        <p14:creationId xmlns:p14="http://schemas.microsoft.com/office/powerpoint/2010/main" val="1762100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60538" y="7620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SBITA Term — Example 1</a:t>
            </a:r>
          </a:p>
        </p:txBody>
      </p:sp>
      <p:sp>
        <p:nvSpPr>
          <p:cNvPr id="3" name="Content Placeholder 2"/>
          <p:cNvSpPr>
            <a:spLocks noGrp="1"/>
          </p:cNvSpPr>
          <p:nvPr>
            <p:ph idx="1"/>
          </p:nvPr>
        </p:nvSpPr>
        <p:spPr>
          <a:xfrm>
            <a:off x="1676400" y="1241424"/>
            <a:ext cx="8561388" cy="4951557"/>
          </a:xfrm>
        </p:spPr>
        <p:txBody>
          <a:bodyPr>
            <a:normAutofit lnSpcReduction="10000"/>
          </a:bodyPr>
          <a:lstStyle/>
          <a:p>
            <a:pPr eaLnBrk="1" hangingPunct="1"/>
            <a:r>
              <a:rPr lang="en-US" altLang="en-US" sz="2400" dirty="0"/>
              <a:t>3-year subscription with subscriber’s option to extend to 6 years and Vendor’s option to cancel at end of year 4</a:t>
            </a:r>
          </a:p>
          <a:p>
            <a:pPr eaLnBrk="1" hangingPunct="1"/>
            <a:r>
              <a:rPr lang="en-US" altLang="en-US" sz="2400" dirty="0"/>
              <a:t>Assumptions:</a:t>
            </a:r>
          </a:p>
          <a:p>
            <a:pPr lvl="1" eaLnBrk="1" hangingPunct="1"/>
            <a:r>
              <a:rPr lang="en-US" altLang="en-US" sz="2400" dirty="0"/>
              <a:t>Subscriber is reasonably certain that it will extend the SBITA to 6 years</a:t>
            </a:r>
          </a:p>
          <a:p>
            <a:pPr lvl="1" eaLnBrk="1" hangingPunct="1"/>
            <a:r>
              <a:rPr lang="en-US" altLang="en-US" sz="2400" dirty="0"/>
              <a:t>Vendor is reasonably certain that it will </a:t>
            </a:r>
            <a:r>
              <a:rPr lang="en-US" altLang="en-US" sz="2400" i="1" dirty="0"/>
              <a:t>not </a:t>
            </a:r>
            <a:r>
              <a:rPr lang="en-US" altLang="en-US" sz="2400" dirty="0"/>
              <a:t>cancel at 4</a:t>
            </a:r>
            <a:endParaRPr lang="en-US" altLang="en-US" sz="2200" dirty="0"/>
          </a:p>
          <a:p>
            <a:pPr eaLnBrk="1" hangingPunct="1"/>
            <a:r>
              <a:rPr lang="en-US" altLang="en-US" sz="2400" dirty="0"/>
              <a:t>SBITA term = 6 years</a:t>
            </a:r>
          </a:p>
          <a:p>
            <a:pPr eaLnBrk="1" hangingPunct="1"/>
            <a:endParaRPr lang="en-US" altLang="en-US" sz="2400" dirty="0"/>
          </a:p>
          <a:p>
            <a:pPr eaLnBrk="1" hangingPunct="1"/>
            <a:r>
              <a:rPr lang="en-US" altLang="en-US" sz="2400" dirty="0"/>
              <a:t>Question: how would the </a:t>
            </a:r>
            <a:r>
              <a:rPr lang="en-US" altLang="en-US" sz="2400" u="sng" dirty="0"/>
              <a:t>subscriber</a:t>
            </a:r>
            <a:r>
              <a:rPr lang="en-US" altLang="en-US" sz="2400" dirty="0"/>
              <a:t> determine the </a:t>
            </a:r>
            <a:r>
              <a:rPr lang="en-US" altLang="en-US" sz="2400" u="sng" dirty="0"/>
              <a:t>vendor’s</a:t>
            </a:r>
            <a:r>
              <a:rPr lang="en-US" altLang="en-US" sz="2400" dirty="0"/>
              <a:t> intentions????</a:t>
            </a:r>
          </a:p>
          <a:p>
            <a:pPr lvl="1" eaLnBrk="1" hangingPunct="1"/>
            <a:endParaRPr lang="en-US" altLang="en-US" dirty="0"/>
          </a:p>
        </p:txBody>
      </p:sp>
      <p:sp>
        <p:nvSpPr>
          <p:cNvPr id="337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A61DF40-6EDE-441D-91F8-1BF7008FDA54}" type="slidenum">
              <a:rPr lang="en-US" altLang="en-US" sz="1800">
                <a:solidFill>
                  <a:srgbClr val="000000"/>
                </a:solidFill>
              </a:rPr>
              <a:pPr/>
              <a:t>16</a:t>
            </a:fld>
            <a:endParaRPr lang="en-US" altLang="en-US" sz="1800" dirty="0">
              <a:solidFill>
                <a:srgbClr val="000000"/>
              </a:solidFill>
            </a:endParaRPr>
          </a:p>
        </p:txBody>
      </p:sp>
    </p:spTree>
    <p:extLst>
      <p:ext uri="{BB962C8B-B14F-4D97-AF65-F5344CB8AC3E}">
        <p14:creationId xmlns:p14="http://schemas.microsoft.com/office/powerpoint/2010/main" val="2150207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60538" y="7620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SBITA Term — Example 2</a:t>
            </a:r>
          </a:p>
        </p:txBody>
      </p:sp>
      <p:sp>
        <p:nvSpPr>
          <p:cNvPr id="3" name="Content Placeholder 2"/>
          <p:cNvSpPr>
            <a:spLocks noGrp="1"/>
          </p:cNvSpPr>
          <p:nvPr>
            <p:ph idx="1"/>
          </p:nvPr>
        </p:nvSpPr>
        <p:spPr>
          <a:xfrm>
            <a:off x="1676400" y="1258889"/>
            <a:ext cx="8561388" cy="4408487"/>
          </a:xfrm>
        </p:spPr>
        <p:txBody>
          <a:bodyPr>
            <a:normAutofit lnSpcReduction="10000"/>
          </a:bodyPr>
          <a:lstStyle/>
          <a:p>
            <a:pPr eaLnBrk="1" hangingPunct="1"/>
            <a:r>
              <a:rPr lang="en-US" altLang="en-US" sz="2400" dirty="0"/>
              <a:t>3-year SBITA with Subscriber option to extend to 6 years and Vendor </a:t>
            </a:r>
            <a:r>
              <a:rPr lang="en-US" altLang="en-US" sz="2400" i="1" u="sng" dirty="0"/>
              <a:t>and</a:t>
            </a:r>
            <a:r>
              <a:rPr lang="en-US" altLang="en-US" sz="2400" i="1" dirty="0"/>
              <a:t> </a:t>
            </a:r>
            <a:r>
              <a:rPr lang="en-US" altLang="en-US" sz="2400" dirty="0"/>
              <a:t>Subscriber options to cancel at end of year 4</a:t>
            </a:r>
          </a:p>
          <a:p>
            <a:pPr eaLnBrk="1" hangingPunct="1"/>
            <a:r>
              <a:rPr lang="en-US" altLang="en-US" sz="2400" dirty="0"/>
              <a:t>Assumptions:</a:t>
            </a:r>
          </a:p>
          <a:p>
            <a:pPr lvl="1" eaLnBrk="1" hangingPunct="1"/>
            <a:r>
              <a:rPr lang="en-US" altLang="en-US" sz="2400" dirty="0"/>
              <a:t>Subscriber is reasonably certain that it will extend SBITA to 6</a:t>
            </a:r>
          </a:p>
          <a:p>
            <a:pPr lvl="1" eaLnBrk="1" hangingPunct="1"/>
            <a:r>
              <a:rPr lang="en-US" altLang="en-US" sz="2400" dirty="0"/>
              <a:t>Vendor and Subscriber are reasonably certain that they will </a:t>
            </a:r>
            <a:r>
              <a:rPr lang="en-US" altLang="en-US" sz="2400" i="1" dirty="0"/>
              <a:t>not </a:t>
            </a:r>
            <a:r>
              <a:rPr lang="en-US" altLang="en-US" sz="2400" dirty="0"/>
              <a:t>cancel at 4</a:t>
            </a:r>
          </a:p>
          <a:p>
            <a:pPr eaLnBrk="1" hangingPunct="1"/>
            <a:r>
              <a:rPr lang="en-US" altLang="en-US" sz="2400" dirty="0"/>
              <a:t>SBITA term = 4 years</a:t>
            </a:r>
          </a:p>
          <a:p>
            <a:pPr lvl="1" eaLnBrk="1" hangingPunct="1"/>
            <a:r>
              <a:rPr lang="en-US" altLang="en-US" dirty="0"/>
              <a:t>Cancelable at end of 4th year because both Subscriber and Vendor can cancel</a:t>
            </a:r>
          </a:p>
        </p:txBody>
      </p:sp>
      <p:sp>
        <p:nvSpPr>
          <p:cNvPr id="3584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12B3D1-7AC9-4F80-A182-C423209035AD}" type="slidenum">
              <a:rPr lang="en-US" altLang="en-US" sz="1800">
                <a:solidFill>
                  <a:srgbClr val="000000"/>
                </a:solidFill>
              </a:rPr>
              <a:pPr/>
              <a:t>17</a:t>
            </a:fld>
            <a:endParaRPr lang="en-US" altLang="en-US" sz="1800" dirty="0">
              <a:solidFill>
                <a:srgbClr val="000000"/>
              </a:solidFill>
            </a:endParaRPr>
          </a:p>
        </p:txBody>
      </p:sp>
    </p:spTree>
    <p:extLst>
      <p:ext uri="{BB962C8B-B14F-4D97-AF65-F5344CB8AC3E}">
        <p14:creationId xmlns:p14="http://schemas.microsoft.com/office/powerpoint/2010/main" val="22735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76401" y="552450"/>
            <a:ext cx="8907463" cy="895350"/>
          </a:xfrm>
        </p:spPr>
        <p:txBody>
          <a:bodyPr/>
          <a:lstStyle/>
          <a:p>
            <a:pPr algn="ctr" eaLnBrk="1" hangingPunct="1"/>
            <a:r>
              <a:rPr lang="en-US" altLang="en-US" dirty="0">
                <a:latin typeface="Arial" panose="020B0604020202020204" pitchFamily="34" charset="0"/>
                <a:cs typeface="Arial" panose="020B0604020202020204" pitchFamily="34" charset="0"/>
              </a:rPr>
              <a:t>Short-Term SBITA Exception</a:t>
            </a:r>
          </a:p>
        </p:txBody>
      </p:sp>
      <p:sp>
        <p:nvSpPr>
          <p:cNvPr id="39939" name="Content Placeholder 2"/>
          <p:cNvSpPr>
            <a:spLocks noGrp="1"/>
          </p:cNvSpPr>
          <p:nvPr>
            <p:ph idx="1"/>
          </p:nvPr>
        </p:nvSpPr>
        <p:spPr>
          <a:xfrm>
            <a:off x="1682750" y="1524001"/>
            <a:ext cx="8561388" cy="4980708"/>
          </a:xfrm>
        </p:spPr>
        <p:txBody>
          <a:bodyPr>
            <a:normAutofit fontScale="92500" lnSpcReduction="20000"/>
          </a:bodyPr>
          <a:lstStyle/>
          <a:p>
            <a:pPr eaLnBrk="1" hangingPunct="1"/>
            <a:r>
              <a:rPr lang="en-US" altLang="en-US" sz="2400" dirty="0"/>
              <a:t>A </a:t>
            </a:r>
            <a:r>
              <a:rPr lang="en-US" altLang="en-US" sz="2400" i="1" dirty="0"/>
              <a:t>short-term </a:t>
            </a:r>
            <a:r>
              <a:rPr lang="en-US" altLang="en-US" sz="2400" dirty="0"/>
              <a:t>SBITA is one that, at the beginning of the SBITA, has a “maximum possible term” under the contract of 12 months or less -</a:t>
            </a:r>
          </a:p>
          <a:p>
            <a:pPr lvl="1"/>
            <a:r>
              <a:rPr lang="en-US" altLang="en-US" sz="2200" dirty="0"/>
              <a:t>Including </a:t>
            </a:r>
            <a:r>
              <a:rPr lang="en-US" altLang="en-US" sz="2200" b="1" dirty="0"/>
              <a:t>any</a:t>
            </a:r>
            <a:r>
              <a:rPr lang="en-US" altLang="en-US" sz="2200" dirty="0"/>
              <a:t> options to extend, </a:t>
            </a:r>
            <a:r>
              <a:rPr lang="en-US" altLang="en-US" sz="2200" i="1" dirty="0"/>
              <a:t>regardless</a:t>
            </a:r>
            <a:r>
              <a:rPr lang="en-US" altLang="en-US" sz="2200" dirty="0"/>
              <a:t> of their probability of being exercised</a:t>
            </a:r>
          </a:p>
          <a:p>
            <a:pPr lvl="1"/>
            <a:r>
              <a:rPr lang="en-US" altLang="en-US" sz="2200" dirty="0"/>
              <a:t>Example: 1 year subscription with 1 year </a:t>
            </a:r>
            <a:r>
              <a:rPr kumimoji="0" lang="en-US" altLang="en-US"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subscriber-only</a:t>
            </a:r>
            <a:r>
              <a:rPr kumimoji="0" lang="en-US" altLang="en-US"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lang="en-US" altLang="en-US" sz="2200" dirty="0"/>
              <a:t>option to extend = NOT a short-term SBITA [24 month]</a:t>
            </a:r>
          </a:p>
          <a:p>
            <a:pPr marL="0" indent="0" eaLnBrk="1" hangingPunct="1">
              <a:buNone/>
            </a:pPr>
            <a:endParaRPr lang="en-US" altLang="en-US" sz="2400" dirty="0"/>
          </a:p>
          <a:p>
            <a:pPr eaLnBrk="1" hangingPunct="1"/>
            <a:r>
              <a:rPr lang="en-US" altLang="en-US" sz="2400" dirty="0"/>
              <a:t>Practicality exception for short-term SBITAs</a:t>
            </a:r>
          </a:p>
          <a:p>
            <a:pPr lvl="1">
              <a:spcAft>
                <a:spcPts val="600"/>
              </a:spcAft>
            </a:pPr>
            <a:r>
              <a:rPr lang="en-US" altLang="en-US" sz="2000" dirty="0"/>
              <a:t>For a SBITA that is cancelable </a:t>
            </a:r>
            <a:r>
              <a:rPr lang="en-US" altLang="en-US" sz="2000" b="1" dirty="0"/>
              <a:t>either</a:t>
            </a:r>
            <a:r>
              <a:rPr lang="en-US" altLang="en-US" sz="2000" dirty="0"/>
              <a:t> by the Subscriber or Vendor, such as month-to-month or year-to-year SBITAs, the maximum possible term is the noncancelable period including any notice period</a:t>
            </a:r>
          </a:p>
          <a:p>
            <a:pPr marL="457200" lvl="1" indent="0">
              <a:spcAft>
                <a:spcPts val="600"/>
              </a:spcAft>
              <a:buNone/>
            </a:pPr>
            <a:endParaRPr lang="en-US" altLang="en-US" sz="2000" dirty="0"/>
          </a:p>
          <a:p>
            <a:pPr>
              <a:spcAft>
                <a:spcPts val="600"/>
              </a:spcAft>
            </a:pPr>
            <a:r>
              <a:rPr lang="en-US" altLang="en-US" sz="2200" dirty="0"/>
              <a:t>Good news: there seem to be a lot of such contracts!</a:t>
            </a:r>
          </a:p>
          <a:p>
            <a:pPr lvl="2" eaLnBrk="1" hangingPunct="1"/>
            <a:endParaRPr lang="en-US" altLang="en-US" dirty="0"/>
          </a:p>
        </p:txBody>
      </p:sp>
      <p:sp>
        <p:nvSpPr>
          <p:cNvPr id="3994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6455F1-2891-4BD3-BFDE-A722A351F719}" type="slidenum">
              <a:rPr lang="en-US" altLang="en-US" sz="1800">
                <a:solidFill>
                  <a:srgbClr val="000000"/>
                </a:solidFill>
              </a:rPr>
              <a:pPr/>
              <a:t>18</a:t>
            </a:fld>
            <a:endParaRPr lang="en-US" altLang="en-US" sz="1800" dirty="0">
              <a:solidFill>
                <a:srgbClr val="000000"/>
              </a:solidFill>
            </a:endParaRPr>
          </a:p>
        </p:txBody>
      </p:sp>
    </p:spTree>
    <p:extLst>
      <p:ext uri="{BB962C8B-B14F-4D97-AF65-F5344CB8AC3E}">
        <p14:creationId xmlns:p14="http://schemas.microsoft.com/office/powerpoint/2010/main" val="4250377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679576" y="304800"/>
            <a:ext cx="8988425" cy="895350"/>
          </a:xfrm>
        </p:spPr>
        <p:txBody>
          <a:bodyPr/>
          <a:lstStyle/>
          <a:p>
            <a:pPr eaLnBrk="1" hangingPunct="1"/>
            <a:r>
              <a:rPr lang="en-US" altLang="en-US" dirty="0">
                <a:latin typeface="Arial" panose="020B0604020202020204" pitchFamily="34" charset="0"/>
                <a:cs typeface="Arial" panose="020B0604020202020204" pitchFamily="34" charset="0"/>
              </a:rPr>
              <a:t>Short-Term SBITA Exception (continued)</a:t>
            </a:r>
          </a:p>
        </p:txBody>
      </p:sp>
      <p:sp>
        <p:nvSpPr>
          <p:cNvPr id="41987" name="Content Placeholder 2"/>
          <p:cNvSpPr>
            <a:spLocks noGrp="1"/>
          </p:cNvSpPr>
          <p:nvPr>
            <p:ph idx="1"/>
          </p:nvPr>
        </p:nvSpPr>
        <p:spPr>
          <a:xfrm>
            <a:off x="1766889" y="1216026"/>
            <a:ext cx="8561387" cy="5195165"/>
          </a:xfrm>
        </p:spPr>
        <p:txBody>
          <a:bodyPr>
            <a:normAutofit/>
          </a:bodyPr>
          <a:lstStyle/>
          <a:p>
            <a:pPr eaLnBrk="1" hangingPunct="1"/>
            <a:r>
              <a:rPr lang="en-US" altLang="en-US" sz="2400" dirty="0"/>
              <a:t>Accounting for Short-term SBITAs:</a:t>
            </a:r>
          </a:p>
          <a:p>
            <a:pPr lvl="1" eaLnBrk="1" hangingPunct="1"/>
            <a:r>
              <a:rPr lang="en-US" altLang="en-US" sz="2000" dirty="0"/>
              <a:t>Subscriber — SBITA payments recognized as expenses/expenditures based on the payment provisions of the contract</a:t>
            </a:r>
          </a:p>
          <a:p>
            <a:pPr lvl="2" eaLnBrk="1" hangingPunct="1"/>
            <a:r>
              <a:rPr lang="en-US" altLang="en-US" sz="1600" dirty="0"/>
              <a:t>No recognition of assets or liabilities associated with the right to use the underlying asset for short-term SBITAs</a:t>
            </a:r>
          </a:p>
          <a:p>
            <a:pPr lvl="2" eaLnBrk="1" hangingPunct="1"/>
            <a:endParaRPr lang="en-US" altLang="en-US" sz="1600" dirty="0"/>
          </a:p>
          <a:p>
            <a:pPr eaLnBrk="1" hangingPunct="1">
              <a:defRPr/>
            </a:pPr>
            <a:r>
              <a:rPr lang="en-US" altLang="en-US" sz="2000" u="sng" dirty="0"/>
              <a:t>Governmental</a:t>
            </a:r>
            <a:r>
              <a:rPr lang="en-US" altLang="en-US" sz="2000" dirty="0"/>
              <a:t> Vendor —N/A </a:t>
            </a:r>
          </a:p>
          <a:p>
            <a:pPr lvl="1">
              <a:defRPr/>
            </a:pPr>
            <a:r>
              <a:rPr lang="en-US" altLang="en-US" sz="1800" dirty="0"/>
              <a:t>[E</a:t>
            </a:r>
            <a:r>
              <a:rPr lang="en-US" altLang="en-US" sz="1800" i="1" dirty="0"/>
              <a:t>xplained above: </a:t>
            </a:r>
            <a:r>
              <a:rPr lang="en-US" sz="1800" dirty="0"/>
              <a:t>Governments that </a:t>
            </a:r>
            <a:r>
              <a:rPr lang="en-US" sz="1800" u="sng" dirty="0"/>
              <a:t>provide</a:t>
            </a:r>
            <a:r>
              <a:rPr lang="en-US" sz="1800" dirty="0"/>
              <a:t> the right to use their IT software and associated tangible capital assets to other entities through SBITAs]</a:t>
            </a:r>
            <a:endParaRPr lang="en-US" altLang="en-US" sz="2000" dirty="0"/>
          </a:p>
          <a:p>
            <a:pPr lvl="1" eaLnBrk="1" hangingPunct="1"/>
            <a:endParaRPr lang="en-US" altLang="en-US" dirty="0"/>
          </a:p>
        </p:txBody>
      </p:sp>
      <p:sp>
        <p:nvSpPr>
          <p:cNvPr id="4198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F9652BE-61C3-4C5C-8743-D31FCAFD9BF4}" type="slidenum">
              <a:rPr lang="en-US" altLang="en-US" sz="1800">
                <a:solidFill>
                  <a:srgbClr val="000000"/>
                </a:solidFill>
              </a:rPr>
              <a:pPr/>
              <a:t>19</a:t>
            </a:fld>
            <a:endParaRPr lang="en-US" altLang="en-US" sz="1800" dirty="0">
              <a:solidFill>
                <a:srgbClr val="000000"/>
              </a:solidFill>
            </a:endParaRPr>
          </a:p>
        </p:txBody>
      </p:sp>
    </p:spTree>
    <p:extLst>
      <p:ext uri="{BB962C8B-B14F-4D97-AF65-F5344CB8AC3E}">
        <p14:creationId xmlns:p14="http://schemas.microsoft.com/office/powerpoint/2010/main" val="221881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Content Placeholder 1"/>
          <p:cNvSpPr>
            <a:spLocks noGrp="1"/>
          </p:cNvSpPr>
          <p:nvPr>
            <p:ph idx="4294967295"/>
          </p:nvPr>
        </p:nvSpPr>
        <p:spPr>
          <a:xfrm>
            <a:off x="2106613" y="1158875"/>
            <a:ext cx="8561387" cy="5132388"/>
          </a:xfrm>
        </p:spPr>
        <p:txBody>
          <a:bodyPr>
            <a:normAutofit lnSpcReduction="10000"/>
          </a:bodyPr>
          <a:lstStyle/>
          <a:p>
            <a:pPr marL="233363" indent="-227013"/>
            <a:r>
              <a:rPr lang="en-US" altLang="en-US" sz="2400" dirty="0">
                <a:solidFill>
                  <a:srgbClr val="000000"/>
                </a:solidFill>
              </a:rPr>
              <a:t>How many of you have implemented [or helped a government implement; or have audited a government that has implemented] GASB Statement 87, et al – Leases? </a:t>
            </a:r>
          </a:p>
          <a:p>
            <a:pPr marL="233363" indent="-227013"/>
            <a:endParaRPr lang="en-US" altLang="en-US" sz="2400" dirty="0">
              <a:solidFill>
                <a:srgbClr val="000000"/>
              </a:solidFill>
            </a:endParaRPr>
          </a:p>
          <a:p>
            <a:pPr marL="633413" lvl="1" indent="-227013"/>
            <a:r>
              <a:rPr lang="en-US" altLang="en-US" sz="2200" dirty="0">
                <a:solidFill>
                  <a:srgbClr val="000000"/>
                </a:solidFill>
              </a:rPr>
              <a:t>The good news: many similarities between 87 and 96</a:t>
            </a:r>
          </a:p>
          <a:p>
            <a:pPr marL="233363" indent="-227013"/>
            <a:endParaRPr lang="en-US" altLang="en-US" sz="2400" dirty="0">
              <a:solidFill>
                <a:srgbClr val="000000"/>
              </a:solidFill>
            </a:endParaRPr>
          </a:p>
          <a:p>
            <a:pPr marL="233363" indent="-227013"/>
            <a:endParaRPr lang="en-US" altLang="en-US" sz="2400" dirty="0">
              <a:solidFill>
                <a:srgbClr val="000000"/>
              </a:solidFill>
            </a:endParaRPr>
          </a:p>
          <a:p>
            <a:pPr marL="233363" indent="-227013"/>
            <a:r>
              <a:rPr lang="en-US" altLang="en-US" sz="2400" dirty="0">
                <a:solidFill>
                  <a:srgbClr val="000000"/>
                </a:solidFill>
              </a:rPr>
              <a:t>Has anyone implemented etc. GASB Statement 96 yet? </a:t>
            </a:r>
          </a:p>
          <a:p>
            <a:pPr marL="233363" indent="-227013"/>
            <a:endParaRPr lang="en-US" altLang="en-US" sz="2400" dirty="0">
              <a:solidFill>
                <a:srgbClr val="000000"/>
              </a:solidFill>
            </a:endParaRPr>
          </a:p>
          <a:p>
            <a:pPr marL="633413" lvl="1" indent="-227013"/>
            <a:r>
              <a:rPr lang="en-US" altLang="en-US" sz="2200" dirty="0">
                <a:solidFill>
                  <a:srgbClr val="000000"/>
                </a:solidFill>
              </a:rPr>
              <a:t>Please chime in with your experiences, if applicable</a:t>
            </a:r>
          </a:p>
        </p:txBody>
      </p:sp>
      <p:sp>
        <p:nvSpPr>
          <p:cNvPr id="134147" name="Title 2"/>
          <p:cNvSpPr>
            <a:spLocks noGrp="1"/>
          </p:cNvSpPr>
          <p:nvPr>
            <p:ph type="title" idx="4294967295"/>
          </p:nvPr>
        </p:nvSpPr>
        <p:spPr>
          <a:xfrm>
            <a:off x="1698626" y="198439"/>
            <a:ext cx="8677275" cy="896937"/>
          </a:xfrm>
        </p:spPr>
        <p:txBody>
          <a:bodyPr vert="horz" lIns="91440" tIns="0" rIns="0" bIns="0" rtlCol="0" anchor="t">
            <a:normAutofit/>
          </a:bodyPr>
          <a:lstStyle/>
          <a:p>
            <a:pPr algn="ctr" eaLnBrk="1" hangingPunct="1"/>
            <a:r>
              <a:rPr kumimoji="0" lang="en-US" altLang="en-US"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mj-ea"/>
                <a:cs typeface="Arial" panose="020B0604020202020204" pitchFamily="34" charset="0"/>
              </a:rPr>
              <a:t>Questions for </a:t>
            </a:r>
            <a:r>
              <a:rPr lang="en-US" altLang="en-US" dirty="0">
                <a:latin typeface="Arial" panose="020B0604020202020204" pitchFamily="34" charset="0"/>
                <a:cs typeface="Arial" panose="020B0604020202020204" pitchFamily="34" charset="0"/>
              </a:rPr>
              <a:t>Participants</a:t>
            </a:r>
          </a:p>
        </p:txBody>
      </p:sp>
      <p:sp>
        <p:nvSpPr>
          <p:cNvPr id="134148" name="Slide Number Placeholder 3"/>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0D77DDCD-E2BF-4CC5-BC29-EDD4C4876C72}" type="slidenum">
              <a:rPr lang="en-US" altLang="en-US" sz="1000">
                <a:solidFill>
                  <a:srgbClr val="5F5F5F"/>
                </a:solidFill>
              </a:rPr>
              <a:pPr algn="ctr" eaLnBrk="1" hangingPunct="1"/>
              <a:t>2</a:t>
            </a:fld>
            <a:endParaRPr lang="en-US" altLang="en-US" sz="1000" dirty="0">
              <a:solidFill>
                <a:srgbClr val="5F5F5F"/>
              </a:solidFill>
            </a:endParaRPr>
          </a:p>
        </p:txBody>
      </p:sp>
    </p:spTree>
    <p:extLst>
      <p:ext uri="{BB962C8B-B14F-4D97-AF65-F5344CB8AC3E}">
        <p14:creationId xmlns:p14="http://schemas.microsoft.com/office/powerpoint/2010/main" val="383595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idx="4294967295"/>
          </p:nvPr>
        </p:nvSpPr>
        <p:spPr>
          <a:xfrm>
            <a:off x="1760538" y="220664"/>
            <a:ext cx="8907462" cy="896937"/>
          </a:xfrm>
        </p:spPr>
        <p:txBody>
          <a:bodyPr>
            <a:normAutofit fontScale="90000"/>
          </a:bodyPr>
          <a:lstStyle/>
          <a:p>
            <a:pPr algn="ctr" eaLnBrk="1" hangingPunct="1"/>
            <a:r>
              <a:rPr lang="en-US" altLang="en-US" dirty="0">
                <a:latin typeface="Arial" panose="020B0604020202020204" pitchFamily="34" charset="0"/>
                <a:cs typeface="Arial" panose="020B0604020202020204" pitchFamily="34" charset="0"/>
              </a:rPr>
              <a:t>Short Term SBITA – Example Actual Contract Provision</a:t>
            </a:r>
          </a:p>
        </p:txBody>
      </p:sp>
      <p:sp>
        <p:nvSpPr>
          <p:cNvPr id="143363" name="Content Placeholder 2"/>
          <p:cNvSpPr>
            <a:spLocks noGrp="1"/>
          </p:cNvSpPr>
          <p:nvPr>
            <p:ph idx="4294967295"/>
          </p:nvPr>
        </p:nvSpPr>
        <p:spPr>
          <a:xfrm>
            <a:off x="1997075" y="1600200"/>
            <a:ext cx="8670925" cy="4754563"/>
          </a:xfrm>
        </p:spPr>
        <p:txBody>
          <a:bodyPr>
            <a:normAutofit/>
          </a:bodyPr>
          <a:lstStyle/>
          <a:p>
            <a:pPr lvl="1" eaLnBrk="1" hangingPunct="1"/>
            <a:r>
              <a:rPr lang="en-US" sz="2000" dirty="0"/>
              <a:t>“3. To Cancel Your Subscription: </a:t>
            </a:r>
            <a:r>
              <a:rPr lang="en-US" sz="2000" b="1" dirty="0"/>
              <a:t>You may cancel your Subscription at any time</a:t>
            </a:r>
            <a:r>
              <a:rPr lang="en-US" sz="2000" dirty="0"/>
              <a:t>. If your Subscription is set to automatically renew, you must cancel at least 1 day prior to the expiration of the Subscription term in order to avoid additional charges. You may continue to enjoy your Subscription benefits until that date, after which your Subscription will terminate …</a:t>
            </a:r>
          </a:p>
          <a:p>
            <a:pPr marL="457200" lvl="1" indent="0" eaLnBrk="1" hangingPunct="1">
              <a:buNone/>
            </a:pPr>
            <a:endParaRPr lang="en-US" sz="2000" dirty="0"/>
          </a:p>
          <a:p>
            <a:pPr lvl="1" eaLnBrk="1" hangingPunct="1"/>
            <a:r>
              <a:rPr lang="en-US" sz="2000" dirty="0"/>
              <a:t>4. Cancellation by Us: </a:t>
            </a:r>
            <a:r>
              <a:rPr lang="en-US" sz="2000" b="1" dirty="0"/>
              <a:t>We may cancel your Subscription at any time for any reason, with or without prior notice.”</a:t>
            </a:r>
            <a:endParaRPr lang="en-US" altLang="en-US" sz="2000" b="1" dirty="0"/>
          </a:p>
        </p:txBody>
      </p:sp>
      <p:sp>
        <p:nvSpPr>
          <p:cNvPr id="143364"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6F15A315-708B-4E6D-B048-29F08D7FED7E}" type="slidenum">
              <a:rPr lang="en-US" altLang="en-US" sz="1000">
                <a:solidFill>
                  <a:srgbClr val="5F5F5F"/>
                </a:solidFill>
              </a:rPr>
              <a:pPr algn="ctr" eaLnBrk="1" hangingPunct="1"/>
              <a:t>20</a:t>
            </a:fld>
            <a:endParaRPr lang="en-US" altLang="en-US" sz="1000" dirty="0">
              <a:solidFill>
                <a:srgbClr val="5F5F5F"/>
              </a:solidFill>
            </a:endParaRPr>
          </a:p>
        </p:txBody>
      </p:sp>
    </p:spTree>
    <p:extLst>
      <p:ext uri="{BB962C8B-B14F-4D97-AF65-F5344CB8AC3E}">
        <p14:creationId xmlns:p14="http://schemas.microsoft.com/office/powerpoint/2010/main" val="4099497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TIP! </a:t>
            </a:r>
            <a:r>
              <a:rPr lang="en-US" sz="1400" dirty="0"/>
              <a:t>[GASB 96, ¶64]</a:t>
            </a:r>
          </a:p>
        </p:txBody>
      </p:sp>
      <p:sp>
        <p:nvSpPr>
          <p:cNvPr id="3" name="Content Placeholder 2"/>
          <p:cNvSpPr>
            <a:spLocks noGrp="1"/>
          </p:cNvSpPr>
          <p:nvPr>
            <p:ph idx="1"/>
          </p:nvPr>
        </p:nvSpPr>
        <p:spPr>
          <a:xfrm>
            <a:off x="1589809" y="1620983"/>
            <a:ext cx="10245435" cy="5237018"/>
          </a:xfrm>
        </p:spPr>
        <p:txBody>
          <a:bodyPr>
            <a:normAutofit lnSpcReduction="10000"/>
          </a:bodyPr>
          <a:lstStyle/>
          <a:p>
            <a:r>
              <a:rPr lang="en-US" dirty="0"/>
              <a:t>1. City with 12/31 FYE is a Subscriber of an existing 48 month SBITA that began 07/01/2019; the City’s Statement 96 Implementation requirement is for FYE 12/31/2023. The City’s GPFS are issued for one year periods only. There are no contractual options to extend the term of the contract.</a:t>
            </a:r>
          </a:p>
          <a:p>
            <a:endParaRPr lang="en-US" dirty="0"/>
          </a:p>
          <a:p>
            <a:r>
              <a:rPr lang="en-US" dirty="0"/>
              <a:t>2. </a:t>
            </a:r>
            <a:r>
              <a:rPr lang="en-US" b="1" dirty="0"/>
              <a:t>Q</a:t>
            </a:r>
            <a:r>
              <a:rPr lang="en-US" dirty="0"/>
              <a:t> - Does the City have to go back and capitalize the SBITA in 2023, as the SBITA was\is for a 4 year period?</a:t>
            </a:r>
          </a:p>
          <a:p>
            <a:endParaRPr lang="en-US" dirty="0"/>
          </a:p>
          <a:p>
            <a:r>
              <a:rPr lang="en-US" dirty="0"/>
              <a:t>3. GASB S 96, ¶64, states, in part, that (SBITAs) should be recognized and measured using the facts and circumstances that existed </a:t>
            </a:r>
            <a:r>
              <a:rPr lang="en-US" b="1" dirty="0"/>
              <a:t>at the beginning of the period of implementation</a:t>
            </a:r>
            <a:r>
              <a:rPr lang="en-US" dirty="0"/>
              <a:t>. If applied to earlier periods, (SBITAs) should be recognized and measured using the facts and circumstances that existed at the beginning of the earliest period restated.</a:t>
            </a:r>
          </a:p>
          <a:p>
            <a:endParaRPr lang="en-US" dirty="0"/>
          </a:p>
          <a:p>
            <a:r>
              <a:rPr lang="en-US" dirty="0"/>
              <a:t>4. </a:t>
            </a:r>
            <a:r>
              <a:rPr lang="en-US" b="1" dirty="0"/>
              <a:t>A</a:t>
            </a:r>
            <a:r>
              <a:rPr lang="en-US" dirty="0"/>
              <a:t> – “No”. As of 1/1/2023, the “SBITA period” remaining is 6 months, therefore it is considered a short term SBITA whose gross payments can be expensed in 2023.</a:t>
            </a:r>
          </a:p>
          <a:p>
            <a:endParaRPr lang="en-US" dirty="0"/>
          </a:p>
          <a:p>
            <a:endParaRPr lang="en-US" dirty="0"/>
          </a:p>
        </p:txBody>
      </p:sp>
    </p:spTree>
    <p:extLst>
      <p:ext uri="{BB962C8B-B14F-4D97-AF65-F5344CB8AC3E}">
        <p14:creationId xmlns:p14="http://schemas.microsoft.com/office/powerpoint/2010/main" val="3008712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dirty="0">
                <a:latin typeface="Arial" panose="020B0604020202020204" pitchFamily="34" charset="0"/>
                <a:cs typeface="Arial" panose="020B0604020202020204" pitchFamily="34" charset="0"/>
              </a:rPr>
              <a:t>Reassessment of SBITA Term</a:t>
            </a:r>
          </a:p>
        </p:txBody>
      </p:sp>
      <p:sp>
        <p:nvSpPr>
          <p:cNvPr id="3" name="Content Placeholder 2"/>
          <p:cNvSpPr>
            <a:spLocks noGrp="1"/>
          </p:cNvSpPr>
          <p:nvPr>
            <p:ph idx="1"/>
          </p:nvPr>
        </p:nvSpPr>
        <p:spPr>
          <a:xfrm>
            <a:off x="2111375" y="1433513"/>
            <a:ext cx="8561388" cy="4622800"/>
          </a:xfrm>
        </p:spPr>
        <p:txBody>
          <a:bodyPr/>
          <a:lstStyle/>
          <a:p>
            <a:pPr eaLnBrk="1" hangingPunct="1">
              <a:defRPr/>
            </a:pPr>
            <a:r>
              <a:rPr lang="en-US" sz="2400" dirty="0"/>
              <a:t>Reassess the SBITA term only if one or more of the following occurs: </a:t>
            </a:r>
          </a:p>
          <a:p>
            <a:pPr marL="746125" lvl="1" indent="-457200">
              <a:defRPr/>
            </a:pPr>
            <a:r>
              <a:rPr lang="en-US" sz="2000" dirty="0"/>
              <a:t>Subscriber or Vendor elects to exercise an option even though originally determined that the Subscriber or Vendor would </a:t>
            </a:r>
            <a:r>
              <a:rPr lang="en-US" sz="2000" i="1" dirty="0"/>
              <a:t>not</a:t>
            </a:r>
            <a:r>
              <a:rPr lang="en-US" sz="2000" dirty="0"/>
              <a:t> exercise that option</a:t>
            </a:r>
          </a:p>
          <a:p>
            <a:pPr marL="746125" lvl="1" indent="-457200">
              <a:defRPr/>
            </a:pPr>
            <a:r>
              <a:rPr lang="en-US" sz="2000" dirty="0"/>
              <a:t>Subscriber or Vendor elects to </a:t>
            </a:r>
            <a:r>
              <a:rPr lang="en-US" sz="2000" i="1" dirty="0"/>
              <a:t>not</a:t>
            </a:r>
            <a:r>
              <a:rPr lang="en-US" sz="2000" dirty="0"/>
              <a:t> exercise an option even though previously determined that the Subscriber or Vendor would exercise that option</a:t>
            </a:r>
          </a:p>
          <a:p>
            <a:pPr marL="746125" lvl="1" indent="-457200">
              <a:defRPr/>
            </a:pPr>
            <a:r>
              <a:rPr lang="en-US" sz="2000" dirty="0"/>
              <a:t>An event specified in the contract that requires an extension or termination of the SBITA takes place.</a:t>
            </a:r>
          </a:p>
          <a:p>
            <a:pPr lvl="1" eaLnBrk="1" hangingPunct="1">
              <a:defRPr/>
            </a:pPr>
            <a:endParaRPr lang="en-US" dirty="0"/>
          </a:p>
        </p:txBody>
      </p:sp>
      <p:sp>
        <p:nvSpPr>
          <p:cNvPr id="3789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FFBD77-3C35-4D36-9DE5-298689A887F5}" type="slidenum">
              <a:rPr lang="en-US" altLang="en-US" sz="1800">
                <a:solidFill>
                  <a:srgbClr val="000000"/>
                </a:solidFill>
              </a:rPr>
              <a:pPr/>
              <a:t>22</a:t>
            </a:fld>
            <a:endParaRPr lang="en-US" altLang="en-US" sz="1800" dirty="0">
              <a:solidFill>
                <a:srgbClr val="000000"/>
              </a:solidFill>
            </a:endParaRPr>
          </a:p>
        </p:txBody>
      </p:sp>
    </p:spTree>
    <p:extLst>
      <p:ext uri="{BB962C8B-B14F-4D97-AF65-F5344CB8AC3E}">
        <p14:creationId xmlns:p14="http://schemas.microsoft.com/office/powerpoint/2010/main" val="1811556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4281" y="2129850"/>
            <a:ext cx="8911687" cy="1280890"/>
          </a:xfrm>
        </p:spPr>
        <p:txBody>
          <a:bodyPr/>
          <a:lstStyle/>
          <a:p>
            <a:r>
              <a:rPr lang="en-US" dirty="0"/>
              <a:t>The Potential Bad News</a:t>
            </a:r>
          </a:p>
        </p:txBody>
      </p:sp>
      <p:sp>
        <p:nvSpPr>
          <p:cNvPr id="3" name="Content Placeholder 2"/>
          <p:cNvSpPr>
            <a:spLocks noGrp="1"/>
          </p:cNvSpPr>
          <p:nvPr>
            <p:ph idx="1"/>
          </p:nvPr>
        </p:nvSpPr>
        <p:spPr>
          <a:xfrm>
            <a:off x="2558137" y="3706919"/>
            <a:ext cx="8915400" cy="3777622"/>
          </a:xfrm>
        </p:spPr>
        <p:txBody>
          <a:bodyPr/>
          <a:lstStyle/>
          <a:p>
            <a:pPr marL="457200" lvl="1" indent="0">
              <a:buNone/>
            </a:pPr>
            <a:r>
              <a:rPr lang="en-US" sz="2000" b="1" dirty="0"/>
              <a:t>When you implement S96, you will need to examine every potential material existing SBITA you have </a:t>
            </a:r>
            <a:r>
              <a:rPr lang="en-US" sz="2000" b="1" u="sng" dirty="0"/>
              <a:t>which has more than 12 months left at the beginning of your implementation year. </a:t>
            </a:r>
          </a:p>
          <a:p>
            <a:pPr marL="457200" lvl="1" indent="0">
              <a:buNone/>
            </a:pPr>
            <a:endParaRPr lang="en-US" sz="2000" b="1" dirty="0"/>
          </a:p>
          <a:p>
            <a:pPr marL="457200" lvl="1" indent="0">
              <a:buNone/>
            </a:pPr>
            <a:r>
              <a:rPr lang="en-US" sz="2000" b="1" dirty="0"/>
              <a:t>Material: the cumulative “SBITA asset” and the related “SBITA liability” need to be considered.</a:t>
            </a:r>
          </a:p>
          <a:p>
            <a:pPr marL="457200" lvl="1" indent="0">
              <a:buNone/>
            </a:pPr>
            <a:endParaRPr lang="en-US" sz="2000" b="1" dirty="0"/>
          </a:p>
          <a:p>
            <a:pPr marL="457200" lvl="1" indent="0">
              <a:buNone/>
            </a:pPr>
            <a:endParaRPr lang="en-US" sz="1700" dirty="0"/>
          </a:p>
          <a:p>
            <a:endParaRPr lang="en-US" dirty="0"/>
          </a:p>
        </p:txBody>
      </p:sp>
      <p:pic>
        <p:nvPicPr>
          <p:cNvPr id="2050" name="Picture 2" descr="Image result for Emoji Faces to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23" y="484081"/>
            <a:ext cx="3267075"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805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228D7-5F23-D829-468A-4760388F3EF2}"/>
              </a:ext>
            </a:extLst>
          </p:cNvPr>
          <p:cNvSpPr>
            <a:spLocks noGrp="1"/>
          </p:cNvSpPr>
          <p:nvPr>
            <p:ph type="title"/>
          </p:nvPr>
        </p:nvSpPr>
        <p:spPr/>
        <p:txBody>
          <a:bodyPr/>
          <a:lstStyle/>
          <a:p>
            <a:pPr algn="ctr"/>
            <a:r>
              <a:rPr lang="en-US" dirty="0"/>
              <a:t>TIP! : Finding \ Identifying SBITA</a:t>
            </a:r>
            <a:br>
              <a:rPr lang="en-US" dirty="0"/>
            </a:br>
            <a:r>
              <a:rPr lang="en-US" dirty="0"/>
              <a:t> 1/3</a:t>
            </a:r>
          </a:p>
        </p:txBody>
      </p:sp>
      <p:sp>
        <p:nvSpPr>
          <p:cNvPr id="3" name="Content Placeholder 2">
            <a:extLst>
              <a:ext uri="{FF2B5EF4-FFF2-40B4-BE49-F238E27FC236}">
                <a16:creationId xmlns:a16="http://schemas.microsoft.com/office/drawing/2014/main" id="{B22CD16B-6975-3E8F-699F-8DA99A63CEC3}"/>
              </a:ext>
            </a:extLst>
          </p:cNvPr>
          <p:cNvSpPr>
            <a:spLocks noGrp="1"/>
          </p:cNvSpPr>
          <p:nvPr>
            <p:ph idx="1"/>
          </p:nvPr>
        </p:nvSpPr>
        <p:spPr>
          <a:xfrm>
            <a:off x="2589212" y="1771835"/>
            <a:ext cx="8915400" cy="5015883"/>
          </a:xfrm>
        </p:spPr>
        <p:txBody>
          <a:bodyPr>
            <a:normAutofit/>
          </a:bodyPr>
          <a:lstStyle/>
          <a:p>
            <a:r>
              <a:rPr lang="en-US" sz="2400" dirty="0"/>
              <a:t>Already-GAAP Entities</a:t>
            </a:r>
          </a:p>
          <a:p>
            <a:pPr lvl="1"/>
            <a:r>
              <a:rPr lang="en-US" sz="2000" dirty="0"/>
              <a:t>Try looking under- </a:t>
            </a:r>
          </a:p>
          <a:p>
            <a:pPr lvl="2"/>
            <a:r>
              <a:rPr lang="en-US" sz="1800" dirty="0"/>
              <a:t>The “subscriptions”, “software”, “rent" , etc. expenditure categories </a:t>
            </a:r>
          </a:p>
          <a:p>
            <a:pPr lvl="2"/>
            <a:r>
              <a:rPr lang="en-US" sz="1800" dirty="0"/>
              <a:t> Look for any recurring payments over a relatively fixed period of time; does not have to be monthly, might be weekly, quarterly, yearly, etc.</a:t>
            </a:r>
          </a:p>
          <a:p>
            <a:pPr lvl="2"/>
            <a:r>
              <a:rPr lang="en-US" sz="1800" dirty="0"/>
              <a:t> Capital expenditures </a:t>
            </a:r>
          </a:p>
          <a:p>
            <a:pPr lvl="2"/>
            <a:r>
              <a:rPr lang="en-US" sz="1800" dirty="0"/>
              <a:t> Debt expenditures</a:t>
            </a:r>
          </a:p>
          <a:p>
            <a:pPr lvl="2"/>
            <a:r>
              <a:rPr lang="en-US" sz="1800" dirty="0"/>
              <a:t> Minutes </a:t>
            </a:r>
          </a:p>
          <a:p>
            <a:pPr lvl="2"/>
            <a:r>
              <a:rPr lang="en-US" sz="1800" b="1" dirty="0"/>
              <a:t>Ask, e.g., operating managers etc. </a:t>
            </a:r>
          </a:p>
          <a:p>
            <a:pPr lvl="2"/>
            <a:r>
              <a:rPr lang="en-US" sz="1800" dirty="0"/>
              <a:t>The Bad News 😱 : Implementation year: You must read all that old and new stuff to see what you need for 96</a:t>
            </a:r>
          </a:p>
          <a:p>
            <a:pPr lvl="1"/>
            <a:endParaRPr lang="en-US" sz="2000" dirty="0"/>
          </a:p>
        </p:txBody>
      </p:sp>
    </p:spTree>
    <p:extLst>
      <p:ext uri="{BB962C8B-B14F-4D97-AF65-F5344CB8AC3E}">
        <p14:creationId xmlns:p14="http://schemas.microsoft.com/office/powerpoint/2010/main" val="1589593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88C34-AF50-8922-A929-119D81731D78}"/>
              </a:ext>
            </a:extLst>
          </p:cNvPr>
          <p:cNvSpPr>
            <a:spLocks noGrp="1"/>
          </p:cNvSpPr>
          <p:nvPr>
            <p:ph type="title"/>
          </p:nvPr>
        </p:nvSpPr>
        <p:spPr/>
        <p:txBody>
          <a:bodyPr/>
          <a:lstStyle/>
          <a:p>
            <a:pPr algn="ctr"/>
            <a:r>
              <a:rPr lang="en-US" dirty="0"/>
              <a:t>TIP! : Finding \ Identifying SBITA</a:t>
            </a:r>
            <a:br>
              <a:rPr lang="en-US" dirty="0"/>
            </a:br>
            <a:r>
              <a:rPr lang="en-US" dirty="0"/>
              <a:t>2/3</a:t>
            </a:r>
          </a:p>
        </p:txBody>
      </p:sp>
      <p:sp>
        <p:nvSpPr>
          <p:cNvPr id="3" name="Content Placeholder 2">
            <a:extLst>
              <a:ext uri="{FF2B5EF4-FFF2-40B4-BE49-F238E27FC236}">
                <a16:creationId xmlns:a16="http://schemas.microsoft.com/office/drawing/2014/main" id="{2B704C98-ED93-F6DD-B261-8063DB1434BB}"/>
              </a:ext>
            </a:extLst>
          </p:cNvPr>
          <p:cNvSpPr>
            <a:spLocks noGrp="1"/>
          </p:cNvSpPr>
          <p:nvPr>
            <p:ph idx="1"/>
          </p:nvPr>
        </p:nvSpPr>
        <p:spPr>
          <a:xfrm>
            <a:off x="2589212" y="2133600"/>
            <a:ext cx="8915400" cy="4100290"/>
          </a:xfrm>
        </p:spPr>
        <p:txBody>
          <a:bodyPr>
            <a:normAutofit/>
          </a:bodyPr>
          <a:lstStyle/>
          <a:p>
            <a:r>
              <a:rPr lang="en-US" dirty="0"/>
              <a:t>“OCBOA” [technically, the “applicable financial reporting framework”] </a:t>
            </a:r>
          </a:p>
          <a:p>
            <a:pPr lvl="1"/>
            <a:r>
              <a:rPr lang="en-US" dirty="0"/>
              <a:t>Same as existing GAAP entities [previous slide]</a:t>
            </a:r>
          </a:p>
          <a:p>
            <a:pPr lvl="1"/>
            <a:r>
              <a:rPr lang="en-US" dirty="0"/>
              <a:t>Additionally: most probably just a disclosure issue </a:t>
            </a:r>
          </a:p>
          <a:p>
            <a:endParaRPr lang="en-US" dirty="0"/>
          </a:p>
          <a:p>
            <a:r>
              <a:rPr lang="en-US" dirty="0"/>
              <a:t>“Regulatory” Entities : The “Who Knows?” News: Find out what the regulator [AoS?] requires </a:t>
            </a:r>
          </a:p>
          <a:p>
            <a:endParaRPr lang="en-US" dirty="0"/>
          </a:p>
          <a:p>
            <a:r>
              <a:rPr lang="en-US" dirty="0"/>
              <a:t>All 3 types [GAAP/OCBOA/Regulatory]: The [Possibly] Bad News : You [might] still have to read all that old and new stuff to see what you need for 96 [disclosures?]</a:t>
            </a:r>
          </a:p>
          <a:p>
            <a:endParaRPr lang="en-US" dirty="0"/>
          </a:p>
          <a:p>
            <a:endParaRPr lang="en-US" dirty="0"/>
          </a:p>
        </p:txBody>
      </p:sp>
    </p:spTree>
    <p:extLst>
      <p:ext uri="{BB962C8B-B14F-4D97-AF65-F5344CB8AC3E}">
        <p14:creationId xmlns:p14="http://schemas.microsoft.com/office/powerpoint/2010/main" val="2169897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4CD6B-22E6-4C90-4759-6985657906A5}"/>
              </a:ext>
            </a:extLst>
          </p:cNvPr>
          <p:cNvSpPr>
            <a:spLocks noGrp="1"/>
          </p:cNvSpPr>
          <p:nvPr>
            <p:ph type="title"/>
          </p:nvPr>
        </p:nvSpPr>
        <p:spPr/>
        <p:txBody>
          <a:bodyPr/>
          <a:lstStyle/>
          <a:p>
            <a:pPr algn="ctr"/>
            <a:r>
              <a:rPr lang="en-US" dirty="0"/>
              <a:t>TIP! : Finding \ Identifying SBITA </a:t>
            </a:r>
            <a:br>
              <a:rPr lang="en-US" dirty="0"/>
            </a:br>
            <a:r>
              <a:rPr lang="en-US" dirty="0"/>
              <a:t>3/3 - Auditor</a:t>
            </a:r>
          </a:p>
        </p:txBody>
      </p:sp>
      <p:sp>
        <p:nvSpPr>
          <p:cNvPr id="3" name="Content Placeholder 2">
            <a:extLst>
              <a:ext uri="{FF2B5EF4-FFF2-40B4-BE49-F238E27FC236}">
                <a16:creationId xmlns:a16="http://schemas.microsoft.com/office/drawing/2014/main" id="{41A13860-9E0A-96A8-6A83-A3F288247460}"/>
              </a:ext>
            </a:extLst>
          </p:cNvPr>
          <p:cNvSpPr>
            <a:spLocks noGrp="1"/>
          </p:cNvSpPr>
          <p:nvPr>
            <p:ph idx="1"/>
          </p:nvPr>
        </p:nvSpPr>
        <p:spPr>
          <a:xfrm>
            <a:off x="2589212" y="2133600"/>
            <a:ext cx="8915400" cy="4100290"/>
          </a:xfrm>
        </p:spPr>
        <p:txBody>
          <a:bodyPr/>
          <a:lstStyle/>
          <a:p>
            <a:r>
              <a:rPr lang="en-US" dirty="0"/>
              <a:t>Auditors might be doing the same basic inquiries and observations as above</a:t>
            </a:r>
          </a:p>
          <a:p>
            <a:r>
              <a:rPr lang="en-US" dirty="0"/>
              <a:t> Auditors could also be looking at the government’s [or NFP’s] processes for identifying the contracts and the contract provisions </a:t>
            </a:r>
          </a:p>
          <a:p>
            <a:pPr lvl="1"/>
            <a:r>
              <a:rPr lang="en-US" dirty="0"/>
              <a:t>Good idea for the client to document such procedures. </a:t>
            </a:r>
          </a:p>
          <a:p>
            <a:r>
              <a:rPr lang="en-US" dirty="0"/>
              <a:t>Auditors most likely somehow will be excerpting or copying all of portions of the </a:t>
            </a:r>
            <a:r>
              <a:rPr lang="en-US" u="sng" dirty="0"/>
              <a:t>contracts</a:t>
            </a:r>
            <a:r>
              <a:rPr lang="en-US" dirty="0"/>
              <a:t> for their records </a:t>
            </a:r>
          </a:p>
          <a:p>
            <a:r>
              <a:rPr lang="en-US" dirty="0"/>
              <a:t> While it is not the auditors’ responsibility to supply the government with their analyses, if they differ from yours, the auditors may elect to share that documentation</a:t>
            </a:r>
          </a:p>
        </p:txBody>
      </p:sp>
    </p:spTree>
    <p:extLst>
      <p:ext uri="{BB962C8B-B14F-4D97-AF65-F5344CB8AC3E}">
        <p14:creationId xmlns:p14="http://schemas.microsoft.com/office/powerpoint/2010/main" val="858415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4CD6B-22E6-4C90-4759-6985657906A5}"/>
              </a:ext>
            </a:extLst>
          </p:cNvPr>
          <p:cNvSpPr>
            <a:spLocks noGrp="1"/>
          </p:cNvSpPr>
          <p:nvPr>
            <p:ph type="title"/>
          </p:nvPr>
        </p:nvSpPr>
        <p:spPr/>
        <p:txBody>
          <a:bodyPr/>
          <a:lstStyle/>
          <a:p>
            <a:pPr algn="ctr"/>
            <a:r>
              <a:rPr lang="en-US" dirty="0"/>
              <a:t>TIP! [Maybe] : Setting a Minimum</a:t>
            </a:r>
            <a:br>
              <a:rPr lang="en-US" dirty="0"/>
            </a:br>
            <a:r>
              <a:rPr lang="en-US" sz="2800" dirty="0"/>
              <a:t>GASB IG 2019-3, </a:t>
            </a:r>
            <a:r>
              <a:rPr lang="en-US" sz="2800" u="sng" dirty="0"/>
              <a:t>Leases</a:t>
            </a:r>
            <a:r>
              <a:rPr lang="en-US" sz="2800" dirty="0"/>
              <a:t> [</a:t>
            </a:r>
            <a:r>
              <a:rPr lang="en-US" sz="2800" i="1" dirty="0"/>
              <a:t>not</a:t>
            </a:r>
            <a:r>
              <a:rPr lang="en-US" sz="2800" dirty="0"/>
              <a:t> SBITAs]</a:t>
            </a:r>
            <a:endParaRPr lang="en-US" sz="2800" u="sng" dirty="0"/>
          </a:p>
        </p:txBody>
      </p:sp>
      <p:sp>
        <p:nvSpPr>
          <p:cNvPr id="3" name="Content Placeholder 2">
            <a:extLst>
              <a:ext uri="{FF2B5EF4-FFF2-40B4-BE49-F238E27FC236}">
                <a16:creationId xmlns:a16="http://schemas.microsoft.com/office/drawing/2014/main" id="{41A13860-9E0A-96A8-6A83-A3F288247460}"/>
              </a:ext>
            </a:extLst>
          </p:cNvPr>
          <p:cNvSpPr>
            <a:spLocks noGrp="1"/>
          </p:cNvSpPr>
          <p:nvPr>
            <p:ph idx="1"/>
          </p:nvPr>
        </p:nvSpPr>
        <p:spPr/>
        <p:txBody>
          <a:bodyPr>
            <a:normAutofit lnSpcReduction="10000"/>
          </a:bodyPr>
          <a:lstStyle/>
          <a:p>
            <a:pPr algn="l" fontAlgn="base"/>
            <a:r>
              <a:rPr lang="en-US" b="0" i="0" dirty="0">
                <a:solidFill>
                  <a:srgbClr val="252525"/>
                </a:solidFill>
                <a:effectLst/>
                <a:latin typeface="Arial" panose="020B0604020202020204" pitchFamily="34" charset="0"/>
              </a:rPr>
              <a:t>“4.23. Q—A government adopts a capitalization threshold and expenses acquisitions, including lease assets, that fall below that threshold. Can the government apply a similar threshold to lease liabilities?</a:t>
            </a:r>
          </a:p>
          <a:p>
            <a:pPr algn="l" fontAlgn="base"/>
            <a:r>
              <a:rPr lang="en-US" b="0" i="0" dirty="0">
                <a:solidFill>
                  <a:srgbClr val="252525"/>
                </a:solidFill>
                <a:effectLst/>
                <a:latin typeface="Arial" panose="020B0604020202020204" pitchFamily="34" charset="0"/>
              </a:rPr>
              <a:t>A—Lease liabilities that are significant, </a:t>
            </a:r>
            <a:r>
              <a:rPr lang="en-US" b="0" i="0" u="sng" dirty="0">
                <a:solidFill>
                  <a:srgbClr val="252525"/>
                </a:solidFill>
                <a:effectLst/>
                <a:latin typeface="Arial" panose="020B0604020202020204" pitchFamily="34" charset="0"/>
              </a:rPr>
              <a:t>either individually or in the aggregate</a:t>
            </a:r>
            <a:r>
              <a:rPr lang="en-US" b="0" i="0" dirty="0">
                <a:solidFill>
                  <a:srgbClr val="252525"/>
                </a:solidFill>
                <a:effectLst/>
                <a:latin typeface="Arial" panose="020B0604020202020204" pitchFamily="34" charset="0"/>
              </a:rPr>
              <a:t>, should be recognized. Authoritative pronouncements do not provide specific guidance related to a determination of capitalization threshold amounts. However, governments often establish capitalization thresholds. (See </a:t>
            </a:r>
            <a:r>
              <a:rPr lang="en-US" b="1" i="0" u="sng" dirty="0">
                <a:solidFill>
                  <a:srgbClr val="145DA4"/>
                </a:solidFill>
                <a:effectLst/>
                <a:latin typeface="Arial" panose="020B0604020202020204" pitchFamily="34" charset="0"/>
                <a:hlinkClick r:id="rId2"/>
              </a:rPr>
              <a:t>Question 7.9.8 of </a:t>
            </a:r>
            <a:r>
              <a:rPr lang="en-US" b="1" i="1" u="sng" dirty="0">
                <a:solidFill>
                  <a:srgbClr val="145DA4"/>
                </a:solidFill>
                <a:effectLst/>
                <a:latin typeface="Arial" panose="020B0604020202020204" pitchFamily="34" charset="0"/>
                <a:hlinkClick r:id="rId2"/>
              </a:rPr>
              <a:t>Implementation Guide No. 2015-1.</a:t>
            </a:r>
            <a:r>
              <a:rPr lang="en-US" b="0" i="0" dirty="0">
                <a:solidFill>
                  <a:srgbClr val="252525"/>
                </a:solidFill>
                <a:effectLst/>
                <a:latin typeface="Arial" panose="020B0604020202020204" pitchFamily="34" charset="0"/>
              </a:rPr>
              <a:t>) When applying a capitalization threshold to leases, lessees should consider the quantitative and qualitative significance of the lease liability, in addition to the significance of the lease asset in accordance with the guidance provided in </a:t>
            </a:r>
            <a:r>
              <a:rPr lang="en-US" b="1" i="0" u="none" strike="noStrike" dirty="0">
                <a:solidFill>
                  <a:srgbClr val="145DA4"/>
                </a:solidFill>
                <a:effectLst/>
                <a:latin typeface="Arial" panose="020B0604020202020204" pitchFamily="34" charset="0"/>
                <a:hlinkClick r:id="rId3"/>
              </a:rPr>
              <a:t>Question 7.4.1 of Implementation Guide 2015-1</a:t>
            </a:r>
            <a:r>
              <a:rPr lang="en-US" b="0" i="0" dirty="0">
                <a:solidFill>
                  <a:srgbClr val="252525"/>
                </a:solidFill>
                <a:effectLst/>
                <a:latin typeface="Arial" panose="020B0604020202020204" pitchFamily="34" charset="0"/>
              </a:rPr>
              <a:t>, as amended.”</a:t>
            </a:r>
          </a:p>
          <a:p>
            <a:pPr algn="l" fontAlgn="base"/>
            <a:r>
              <a:rPr lang="en-US" dirty="0">
                <a:solidFill>
                  <a:srgbClr val="252525"/>
                </a:solidFill>
                <a:latin typeface="Arial" panose="020B0604020202020204" pitchFamily="34" charset="0"/>
              </a:rPr>
              <a:t>→Caution: No similar guidance [yet] for SBITAs</a:t>
            </a:r>
            <a:endParaRPr lang="en-US" b="0" i="0" dirty="0">
              <a:solidFill>
                <a:srgbClr val="252525"/>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964677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4CD6B-22E6-4C90-4759-6985657906A5}"/>
              </a:ext>
            </a:extLst>
          </p:cNvPr>
          <p:cNvSpPr>
            <a:spLocks noGrp="1"/>
          </p:cNvSpPr>
          <p:nvPr>
            <p:ph type="title"/>
          </p:nvPr>
        </p:nvSpPr>
        <p:spPr/>
        <p:txBody>
          <a:bodyPr/>
          <a:lstStyle/>
          <a:p>
            <a:pPr algn="ctr"/>
            <a:r>
              <a:rPr lang="en-US" dirty="0"/>
              <a:t>TIP! : Internal Control</a:t>
            </a:r>
          </a:p>
        </p:txBody>
      </p:sp>
      <p:sp>
        <p:nvSpPr>
          <p:cNvPr id="3" name="Content Placeholder 2">
            <a:extLst>
              <a:ext uri="{FF2B5EF4-FFF2-40B4-BE49-F238E27FC236}">
                <a16:creationId xmlns:a16="http://schemas.microsoft.com/office/drawing/2014/main" id="{41A13860-9E0A-96A8-6A83-A3F288247460}"/>
              </a:ext>
            </a:extLst>
          </p:cNvPr>
          <p:cNvSpPr>
            <a:spLocks noGrp="1"/>
          </p:cNvSpPr>
          <p:nvPr>
            <p:ph idx="1"/>
          </p:nvPr>
        </p:nvSpPr>
        <p:spPr>
          <a:xfrm>
            <a:off x="2592924" y="1500326"/>
            <a:ext cx="8911688" cy="4981755"/>
          </a:xfrm>
        </p:spPr>
        <p:txBody>
          <a:bodyPr>
            <a:normAutofit fontScale="92500"/>
          </a:bodyPr>
          <a:lstStyle/>
          <a:p>
            <a:r>
              <a:rPr lang="en-US" dirty="0">
                <a:latin typeface="Georgia" panose="02040502050405020303" pitchFamily="18" charset="0"/>
              </a:rPr>
              <a:t>It is the </a:t>
            </a:r>
            <a:r>
              <a:rPr lang="en-US" u="sng" dirty="0">
                <a:latin typeface="Georgia" panose="02040502050405020303" pitchFamily="18" charset="0"/>
              </a:rPr>
              <a:t>government’s</a:t>
            </a:r>
            <a:r>
              <a:rPr lang="en-US" dirty="0">
                <a:latin typeface="Georgia" panose="02040502050405020303" pitchFamily="18" charset="0"/>
              </a:rPr>
              <a:t> responsibility to identify and evaluate potential SBITAs</a:t>
            </a:r>
          </a:p>
          <a:p>
            <a:pPr lvl="1"/>
            <a:r>
              <a:rPr lang="en-US" dirty="0">
                <a:latin typeface="Georgia" panose="02040502050405020303" pitchFamily="18" charset="0"/>
              </a:rPr>
              <a:t>Initial year</a:t>
            </a:r>
          </a:p>
          <a:p>
            <a:pPr lvl="1"/>
            <a:r>
              <a:rPr lang="en-US" dirty="0">
                <a:latin typeface="Georgia" panose="02040502050405020303" pitchFamily="18" charset="0"/>
              </a:rPr>
              <a:t>Each subsequent year</a:t>
            </a:r>
          </a:p>
          <a:p>
            <a:pPr lvl="1"/>
            <a:r>
              <a:rPr lang="en-US" dirty="0">
                <a:latin typeface="Georgia" panose="02040502050405020303" pitchFamily="18" charset="0"/>
              </a:rPr>
              <a:t>Can use outside consultants, but it’s still the government's responsibility</a:t>
            </a:r>
          </a:p>
          <a:p>
            <a:pPr lvl="1"/>
            <a:r>
              <a:rPr lang="en-US" dirty="0">
                <a:latin typeface="Georgia" panose="02040502050405020303" pitchFamily="18" charset="0"/>
              </a:rPr>
              <a:t>Document the processes and procedures</a:t>
            </a:r>
          </a:p>
          <a:p>
            <a:endParaRPr lang="en-US" dirty="0"/>
          </a:p>
          <a:p>
            <a:r>
              <a:rPr lang="en-US" dirty="0"/>
              <a:t> </a:t>
            </a:r>
            <a:r>
              <a:rPr lang="en-US" b="0" i="0" dirty="0">
                <a:solidFill>
                  <a:srgbClr val="222222"/>
                </a:solidFill>
                <a:effectLst/>
                <a:latin typeface="georgia" panose="02040502050405020303" pitchFamily="18" charset="0"/>
              </a:rPr>
              <a:t>GASB 96 defines a SBITA, in part, as,  "a </a:t>
            </a:r>
            <a:r>
              <a:rPr lang="en-US" b="0" i="0" u="sng" dirty="0">
                <a:solidFill>
                  <a:srgbClr val="222222"/>
                </a:solidFill>
                <a:effectLst/>
                <a:latin typeface="georgia" panose="02040502050405020303" pitchFamily="18" charset="0"/>
              </a:rPr>
              <a:t>contract </a:t>
            </a:r>
            <a:r>
              <a:rPr lang="en-US" b="0" i="0" dirty="0">
                <a:solidFill>
                  <a:srgbClr val="222222"/>
                </a:solidFill>
                <a:effectLst/>
                <a:latin typeface="georgia" panose="02040502050405020303" pitchFamily="18" charset="0"/>
              </a:rPr>
              <a:t>that...". </a:t>
            </a:r>
          </a:p>
          <a:p>
            <a:endParaRPr lang="en-US" dirty="0">
              <a:solidFill>
                <a:srgbClr val="222222"/>
              </a:solidFill>
              <a:latin typeface="georgia" panose="02040502050405020303" pitchFamily="18" charset="0"/>
            </a:endParaRPr>
          </a:p>
          <a:p>
            <a:r>
              <a:rPr lang="en-US" dirty="0">
                <a:solidFill>
                  <a:srgbClr val="222222"/>
                </a:solidFill>
                <a:latin typeface="georgia" panose="02040502050405020303" pitchFamily="18" charset="0"/>
              </a:rPr>
              <a:t>In our initial consultations with the City, School District, and ESC, the clients identified potential 96s BUT did not consistently present the contractual terms and conditions</a:t>
            </a:r>
          </a:p>
          <a:p>
            <a:pPr lvl="1"/>
            <a:r>
              <a:rPr lang="en-US" b="1" dirty="0">
                <a:solidFill>
                  <a:srgbClr val="222222"/>
                </a:solidFill>
                <a:latin typeface="georgia" panose="02040502050405020303" pitchFamily="18" charset="0"/>
              </a:rPr>
              <a:t>Note: there will ALWAYS be SW contractual terms and conditions !!!</a:t>
            </a:r>
          </a:p>
          <a:p>
            <a:endParaRPr lang="en-US" dirty="0">
              <a:solidFill>
                <a:srgbClr val="222222"/>
              </a:solidFill>
              <a:latin typeface="georgia" panose="02040502050405020303" pitchFamily="18" charset="0"/>
            </a:endParaRPr>
          </a:p>
          <a:p>
            <a:r>
              <a:rPr lang="en-US" dirty="0">
                <a:solidFill>
                  <a:srgbClr val="222222"/>
                </a:solidFill>
                <a:latin typeface="georgia" panose="02040502050405020303" pitchFamily="18" charset="0"/>
              </a:rPr>
              <a:t>Often, these are included by reference  in the quotes or invoices; Sometimes are embedded in the applications’ installation routines [“I accept”]</a:t>
            </a:r>
          </a:p>
          <a:p>
            <a:endParaRPr lang="en-US" dirty="0"/>
          </a:p>
        </p:txBody>
      </p:sp>
    </p:spTree>
    <p:extLst>
      <p:ext uri="{BB962C8B-B14F-4D97-AF65-F5344CB8AC3E}">
        <p14:creationId xmlns:p14="http://schemas.microsoft.com/office/powerpoint/2010/main" val="1765911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4CD6B-22E6-4C90-4759-6985657906A5}"/>
              </a:ext>
            </a:extLst>
          </p:cNvPr>
          <p:cNvSpPr>
            <a:spLocks noGrp="1"/>
          </p:cNvSpPr>
          <p:nvPr>
            <p:ph type="title"/>
          </p:nvPr>
        </p:nvSpPr>
        <p:spPr>
          <a:xfrm>
            <a:off x="2364325" y="333164"/>
            <a:ext cx="8911687" cy="1280890"/>
          </a:xfrm>
        </p:spPr>
        <p:txBody>
          <a:bodyPr>
            <a:normAutofit/>
          </a:bodyPr>
          <a:lstStyle/>
          <a:p>
            <a:pPr algn="ctr"/>
            <a:r>
              <a:rPr lang="en-US" dirty="0"/>
              <a:t>TIP! : Embedded-By- Reference Contract Provisions’  Actual Example</a:t>
            </a:r>
          </a:p>
        </p:txBody>
      </p:sp>
      <p:sp>
        <p:nvSpPr>
          <p:cNvPr id="3" name="Content Placeholder 2">
            <a:extLst>
              <a:ext uri="{FF2B5EF4-FFF2-40B4-BE49-F238E27FC236}">
                <a16:creationId xmlns:a16="http://schemas.microsoft.com/office/drawing/2014/main" id="{41A13860-9E0A-96A8-6A83-A3F288247460}"/>
              </a:ext>
            </a:extLst>
          </p:cNvPr>
          <p:cNvSpPr>
            <a:spLocks noGrp="1"/>
          </p:cNvSpPr>
          <p:nvPr>
            <p:ph idx="1"/>
          </p:nvPr>
        </p:nvSpPr>
        <p:spPr>
          <a:xfrm>
            <a:off x="2208461" y="1876245"/>
            <a:ext cx="8911688" cy="4981755"/>
          </a:xfrm>
        </p:spPr>
        <p:txBody>
          <a:bodyPr>
            <a:normAutofit fontScale="92500" lnSpcReduction="10000"/>
          </a:bodyPr>
          <a:lstStyle/>
          <a:p>
            <a:pPr marL="0" marR="95885" lvl="0" indent="0">
              <a:lnSpc>
                <a:spcPct val="110000"/>
              </a:lnSpc>
              <a:spcBef>
                <a:spcPts val="5"/>
              </a:spcBef>
              <a:spcAft>
                <a:spcPts val="0"/>
              </a:spcAft>
              <a:buNone/>
              <a:tabLst>
                <a:tab pos="210820" algn="l"/>
              </a:tabLst>
            </a:pPr>
            <a:r>
              <a:rPr lang="en-US" sz="1800" dirty="0">
                <a:solidFill>
                  <a:srgbClr val="313131"/>
                </a:solidFill>
                <a:effectLst/>
                <a:latin typeface="Arial" panose="020B0604020202020204" pitchFamily="34" charset="0"/>
                <a:ea typeface="Arial" panose="020B0604020202020204" pitchFamily="34" charset="0"/>
              </a:rPr>
              <a:t>--</a:t>
            </a:r>
            <a:r>
              <a:rPr lang="en-US" sz="1800" b="1" dirty="0">
                <a:solidFill>
                  <a:srgbClr val="313131"/>
                </a:solidFill>
                <a:effectLst/>
                <a:latin typeface="Arial" panose="020B0604020202020204" pitchFamily="34" charset="0"/>
                <a:ea typeface="Arial" panose="020B0604020202020204" pitchFamily="34" charset="0"/>
              </a:rPr>
              <a:t>PO</a:t>
            </a:r>
            <a:r>
              <a:rPr lang="en-US" sz="1800" dirty="0">
                <a:solidFill>
                  <a:srgbClr val="313131"/>
                </a:solidFill>
                <a:effectLst/>
                <a:latin typeface="Arial" panose="020B0604020202020204" pitchFamily="34" charset="0"/>
                <a:ea typeface="Arial" panose="020B0604020202020204" pitchFamily="34" charset="0"/>
              </a:rPr>
              <a:t>:     “This </a:t>
            </a:r>
            <a:r>
              <a:rPr lang="en-US" sz="1800" spc="-15" dirty="0">
                <a:solidFill>
                  <a:srgbClr val="424242"/>
                </a:solidFill>
                <a:effectLst/>
                <a:latin typeface="Arial" panose="020B0604020202020204" pitchFamily="34" charset="0"/>
                <a:ea typeface="Arial" panose="020B0604020202020204" pitchFamily="34" charset="0"/>
              </a:rPr>
              <a:t>S</a:t>
            </a:r>
            <a:r>
              <a:rPr lang="en-US" sz="1800" spc="-15" dirty="0">
                <a:solidFill>
                  <a:srgbClr val="181818"/>
                </a:solidFill>
                <a:effectLst/>
                <a:latin typeface="Arial" panose="020B0604020202020204" pitchFamily="34" charset="0"/>
                <a:ea typeface="Arial" panose="020B0604020202020204" pitchFamily="34" charset="0"/>
              </a:rPr>
              <a:t>t</a:t>
            </a:r>
            <a:r>
              <a:rPr lang="en-US" sz="1800" spc="-15" dirty="0">
                <a:solidFill>
                  <a:srgbClr val="313131"/>
                </a:solidFill>
                <a:effectLst/>
                <a:latin typeface="Arial" panose="020B0604020202020204" pitchFamily="34" charset="0"/>
                <a:ea typeface="Arial" panose="020B0604020202020204" pitchFamily="34" charset="0"/>
              </a:rPr>
              <a:t>atemen</a:t>
            </a:r>
            <a:r>
              <a:rPr lang="en-US" sz="1800" spc="-15" dirty="0">
                <a:solidFill>
                  <a:srgbClr val="181818"/>
                </a:solidFill>
                <a:effectLst/>
                <a:latin typeface="Arial" panose="020B0604020202020204" pitchFamily="34" charset="0"/>
                <a:ea typeface="Arial" panose="020B0604020202020204" pitchFamily="34" charset="0"/>
              </a:rPr>
              <a:t>t </a:t>
            </a:r>
            <a:r>
              <a:rPr lang="en-US" sz="1800" dirty="0">
                <a:solidFill>
                  <a:srgbClr val="424242"/>
                </a:solidFill>
                <a:effectLst/>
                <a:latin typeface="Arial" panose="020B0604020202020204" pitchFamily="34" charset="0"/>
                <a:ea typeface="Arial" panose="020B0604020202020204" pitchFamily="34" charset="0"/>
              </a:rPr>
              <a:t>o</a:t>
            </a:r>
            <a:r>
              <a:rPr lang="en-US" sz="1800" dirty="0">
                <a:solidFill>
                  <a:srgbClr val="181818"/>
                </a:solidFill>
                <a:effectLst/>
                <a:latin typeface="Arial" panose="020B0604020202020204" pitchFamily="34" charset="0"/>
                <a:ea typeface="Arial" panose="020B0604020202020204" pitchFamily="34" charset="0"/>
              </a:rPr>
              <a:t>f </a:t>
            </a:r>
            <a:r>
              <a:rPr lang="en-US" sz="1800" dirty="0">
                <a:solidFill>
                  <a:srgbClr val="313131"/>
                </a:solidFill>
                <a:effectLst/>
                <a:latin typeface="Arial" panose="020B0604020202020204" pitchFamily="34" charset="0"/>
                <a:ea typeface="Arial" panose="020B0604020202020204" pitchFamily="34" charset="0"/>
              </a:rPr>
              <a:t>Work </a:t>
            </a:r>
            <a:r>
              <a:rPr lang="en-US" sz="1800" dirty="0">
                <a:solidFill>
                  <a:srgbClr val="545454"/>
                </a:solidFill>
                <a:effectLst/>
                <a:latin typeface="Arial" panose="020B0604020202020204" pitchFamily="34" charset="0"/>
                <a:ea typeface="Arial" panose="020B0604020202020204" pitchFamily="34" charset="0"/>
              </a:rPr>
              <a:t>(</a:t>
            </a:r>
            <a:r>
              <a:rPr lang="en-US" sz="1800" dirty="0">
                <a:solidFill>
                  <a:srgbClr val="313131"/>
                </a:solidFill>
                <a:effectLst/>
                <a:latin typeface="Arial" panose="020B0604020202020204" pitchFamily="34" charset="0"/>
                <a:ea typeface="Arial" panose="020B0604020202020204" pitchFamily="34" charset="0"/>
              </a:rPr>
              <a:t>"SOW") shall be </a:t>
            </a:r>
            <a:r>
              <a:rPr lang="en-US" sz="1800" dirty="0">
                <a:solidFill>
                  <a:srgbClr val="424242"/>
                </a:solidFill>
                <a:effectLst/>
                <a:latin typeface="Arial" panose="020B0604020202020204" pitchFamily="34" charset="0"/>
                <a:ea typeface="Arial" panose="020B0604020202020204" pitchFamily="34" charset="0"/>
              </a:rPr>
              <a:t>subject </a:t>
            </a:r>
            <a:r>
              <a:rPr lang="en-US" sz="1800" dirty="0">
                <a:solidFill>
                  <a:srgbClr val="313131"/>
                </a:solidFill>
                <a:effectLst/>
                <a:latin typeface="Arial" panose="020B0604020202020204" pitchFamily="34" charset="0"/>
                <a:ea typeface="Arial" panose="020B0604020202020204" pitchFamily="34" charset="0"/>
              </a:rPr>
              <a:t>to </a:t>
            </a:r>
            <a:r>
              <a:rPr lang="en-US" sz="1800" dirty="0">
                <a:solidFill>
                  <a:srgbClr val="181818"/>
                </a:solidFill>
                <a:effectLst/>
                <a:latin typeface="Arial" panose="020B0604020202020204" pitchFamily="34" charset="0"/>
                <a:ea typeface="Arial" panose="020B0604020202020204" pitchFamily="34" charset="0"/>
              </a:rPr>
              <a:t>t</a:t>
            </a:r>
            <a:r>
              <a:rPr lang="en-US" sz="1800" dirty="0">
                <a:solidFill>
                  <a:srgbClr val="313131"/>
                </a:solidFill>
                <a:effectLst/>
                <a:latin typeface="Arial" panose="020B0604020202020204" pitchFamily="34" charset="0"/>
                <a:ea typeface="Arial" panose="020B0604020202020204" pitchFamily="34" charset="0"/>
              </a:rPr>
              <a:t>he </a:t>
            </a:r>
            <a:r>
              <a:rPr lang="en-US" sz="1800" dirty="0">
                <a:solidFill>
                  <a:srgbClr val="181818"/>
                </a:solidFill>
                <a:effectLst/>
                <a:latin typeface="Arial" panose="020B0604020202020204" pitchFamily="34" charset="0"/>
                <a:ea typeface="Arial" panose="020B0604020202020204" pitchFamily="34" charset="0"/>
              </a:rPr>
              <a:t>t</a:t>
            </a:r>
            <a:r>
              <a:rPr lang="en-US" sz="1800" dirty="0">
                <a:solidFill>
                  <a:srgbClr val="313131"/>
                </a:solidFill>
                <a:effectLst/>
                <a:latin typeface="Arial" panose="020B0604020202020204" pitchFamily="34" charset="0"/>
                <a:ea typeface="Arial" panose="020B0604020202020204" pitchFamily="34" charset="0"/>
              </a:rPr>
              <a:t>erms </a:t>
            </a:r>
            <a:r>
              <a:rPr lang="en-US" sz="1800" dirty="0">
                <a:solidFill>
                  <a:srgbClr val="424242"/>
                </a:solidFill>
                <a:effectLst/>
                <a:latin typeface="Arial" panose="020B0604020202020204" pitchFamily="34" charset="0"/>
                <a:ea typeface="Arial" panose="020B0604020202020204" pitchFamily="34" charset="0"/>
              </a:rPr>
              <a:t>and conditions of </a:t>
            </a:r>
            <a:r>
              <a:rPr lang="en-US" sz="1800" dirty="0">
                <a:solidFill>
                  <a:srgbClr val="181818"/>
                </a:solidFill>
                <a:effectLst/>
                <a:latin typeface="Arial" panose="020B0604020202020204" pitchFamily="34" charset="0"/>
                <a:ea typeface="Arial" panose="020B0604020202020204" pitchFamily="34" charset="0"/>
              </a:rPr>
              <a:t>t</a:t>
            </a:r>
            <a:r>
              <a:rPr lang="en-US" sz="1800" dirty="0">
                <a:solidFill>
                  <a:srgbClr val="313131"/>
                </a:solidFill>
                <a:effectLst/>
                <a:latin typeface="Arial" panose="020B0604020202020204" pitchFamily="34" charset="0"/>
                <a:ea typeface="Arial" panose="020B0604020202020204" pitchFamily="34" charset="0"/>
              </a:rPr>
              <a:t>he Civ</a:t>
            </a:r>
            <a:r>
              <a:rPr lang="en-US" sz="1800" dirty="0">
                <a:solidFill>
                  <a:srgbClr val="181818"/>
                </a:solidFill>
                <a:effectLst/>
                <a:latin typeface="Arial" panose="020B0604020202020204" pitchFamily="34" charset="0"/>
                <a:ea typeface="Arial" panose="020B0604020202020204" pitchFamily="34" charset="0"/>
              </a:rPr>
              <a:t>i</a:t>
            </a:r>
            <a:r>
              <a:rPr lang="en-US" sz="1800" dirty="0">
                <a:solidFill>
                  <a:srgbClr val="424242"/>
                </a:solidFill>
                <a:effectLst/>
                <a:latin typeface="Arial" panose="020B0604020202020204" pitchFamily="34" charset="0"/>
                <a:ea typeface="Arial" panose="020B0604020202020204" pitchFamily="34" charset="0"/>
              </a:rPr>
              <a:t>cP</a:t>
            </a:r>
            <a:r>
              <a:rPr lang="en-US" sz="1800" dirty="0">
                <a:solidFill>
                  <a:srgbClr val="181818"/>
                </a:solidFill>
                <a:effectLst/>
                <a:latin typeface="Arial" panose="020B0604020202020204" pitchFamily="34" charset="0"/>
                <a:ea typeface="Arial" panose="020B0604020202020204" pitchFamily="34" charset="0"/>
              </a:rPr>
              <a:t>l</a:t>
            </a:r>
            <a:r>
              <a:rPr lang="en-US" sz="1800" dirty="0">
                <a:solidFill>
                  <a:srgbClr val="313131"/>
                </a:solidFill>
                <a:effectLst/>
                <a:latin typeface="Arial" panose="020B0604020202020204" pitchFamily="34" charset="0"/>
                <a:ea typeface="Arial" panose="020B0604020202020204" pitchFamily="34" charset="0"/>
              </a:rPr>
              <a:t>us Mas</a:t>
            </a:r>
            <a:r>
              <a:rPr lang="en-US" sz="1800" dirty="0">
                <a:solidFill>
                  <a:srgbClr val="181818"/>
                </a:solidFill>
                <a:effectLst/>
                <a:latin typeface="Arial" panose="020B0604020202020204" pitchFamily="34" charset="0"/>
                <a:ea typeface="Arial" panose="020B0604020202020204" pitchFamily="34" charset="0"/>
              </a:rPr>
              <a:t>t</a:t>
            </a:r>
            <a:r>
              <a:rPr lang="en-US" sz="1800" dirty="0">
                <a:solidFill>
                  <a:srgbClr val="313131"/>
                </a:solidFill>
                <a:effectLst/>
                <a:latin typeface="Arial" panose="020B0604020202020204" pitchFamily="34" charset="0"/>
                <a:ea typeface="Arial" panose="020B0604020202020204" pitchFamily="34" charset="0"/>
              </a:rPr>
              <a:t>er Serv</a:t>
            </a:r>
            <a:r>
              <a:rPr lang="en-US" sz="1800" dirty="0">
                <a:solidFill>
                  <a:srgbClr val="181818"/>
                </a:solidFill>
                <a:effectLst/>
                <a:latin typeface="Arial" panose="020B0604020202020204" pitchFamily="34" charset="0"/>
                <a:ea typeface="Arial" panose="020B0604020202020204" pitchFamily="34" charset="0"/>
              </a:rPr>
              <a:t>i</a:t>
            </a:r>
            <a:r>
              <a:rPr lang="en-US" sz="1800" dirty="0">
                <a:solidFill>
                  <a:srgbClr val="424242"/>
                </a:solidFill>
                <a:effectLst/>
                <a:latin typeface="Arial" panose="020B0604020202020204" pitchFamily="34" charset="0"/>
                <a:ea typeface="Arial" panose="020B0604020202020204" pitchFamily="34" charset="0"/>
              </a:rPr>
              <a:t>ces </a:t>
            </a:r>
            <a:r>
              <a:rPr lang="en-US" sz="1800" dirty="0">
                <a:solidFill>
                  <a:srgbClr val="313131"/>
                </a:solidFill>
                <a:effectLst/>
                <a:latin typeface="Arial" panose="020B0604020202020204" pitchFamily="34" charset="0"/>
                <a:ea typeface="Arial" panose="020B0604020202020204" pitchFamily="34" charset="0"/>
              </a:rPr>
              <a:t>Agre</a:t>
            </a:r>
            <a:r>
              <a:rPr lang="en-US" sz="1800" spc="-40" dirty="0">
                <a:solidFill>
                  <a:srgbClr val="313131"/>
                </a:solidFill>
                <a:effectLst/>
                <a:latin typeface="Arial" panose="020B0604020202020204" pitchFamily="34" charset="0"/>
                <a:ea typeface="Arial" panose="020B0604020202020204" pitchFamily="34" charset="0"/>
              </a:rPr>
              <a:t>e</a:t>
            </a:r>
            <a:r>
              <a:rPr lang="en-US" sz="1800" spc="15" dirty="0">
                <a:solidFill>
                  <a:srgbClr val="181818"/>
                </a:solidFill>
                <a:effectLst/>
                <a:latin typeface="Arial" panose="020B0604020202020204" pitchFamily="34" charset="0"/>
                <a:ea typeface="Arial" panose="020B0604020202020204" pitchFamily="34" charset="0"/>
              </a:rPr>
              <a:t>m</a:t>
            </a:r>
            <a:r>
              <a:rPr lang="en-US" sz="1800" dirty="0">
                <a:solidFill>
                  <a:srgbClr val="424242"/>
                </a:solidFill>
                <a:effectLst/>
                <a:latin typeface="Arial" panose="020B0604020202020204" pitchFamily="34" charset="0"/>
                <a:ea typeface="Arial" panose="020B0604020202020204" pitchFamily="34" charset="0"/>
              </a:rPr>
              <a:t>e</a:t>
            </a:r>
            <a:r>
              <a:rPr lang="en-US" sz="1800" spc="-45" dirty="0">
                <a:solidFill>
                  <a:srgbClr val="424242"/>
                </a:solidFill>
                <a:effectLst/>
                <a:latin typeface="Arial" panose="020B0604020202020204" pitchFamily="34" charset="0"/>
                <a:ea typeface="Arial" panose="020B0604020202020204" pitchFamily="34" charset="0"/>
              </a:rPr>
              <a:t>n</a:t>
            </a:r>
            <a:r>
              <a:rPr lang="en-US" sz="1800" dirty="0">
                <a:solidFill>
                  <a:srgbClr val="181818"/>
                </a:solidFill>
                <a:effectLst/>
                <a:latin typeface="Arial" panose="020B0604020202020204" pitchFamily="34" charset="0"/>
                <a:ea typeface="Arial" panose="020B0604020202020204" pitchFamily="34" charset="0"/>
              </a:rPr>
              <a:t>t</a:t>
            </a:r>
            <a:r>
              <a:rPr lang="en-US" sz="1800" spc="15" dirty="0">
                <a:solidFill>
                  <a:srgbClr val="181818"/>
                </a:solidFill>
                <a:effectLst/>
                <a:latin typeface="Arial" panose="020B0604020202020204" pitchFamily="34" charset="0"/>
                <a:ea typeface="Arial" panose="020B0604020202020204" pitchFamily="34" charset="0"/>
              </a:rPr>
              <a:t> </a:t>
            </a:r>
            <a:r>
              <a:rPr lang="en-US" sz="1800" dirty="0">
                <a:solidFill>
                  <a:srgbClr val="424242"/>
                </a:solidFill>
                <a:effectLst/>
                <a:latin typeface="Arial" panose="020B0604020202020204" pitchFamily="34" charset="0"/>
                <a:ea typeface="Arial" panose="020B0604020202020204" pitchFamily="34" charset="0"/>
              </a:rPr>
              <a:t>loc</a:t>
            </a:r>
            <a:r>
              <a:rPr lang="en-US" sz="1800" spc="-70" dirty="0">
                <a:solidFill>
                  <a:srgbClr val="424242"/>
                </a:solidFill>
                <a:effectLst/>
                <a:latin typeface="Arial" panose="020B0604020202020204" pitchFamily="34" charset="0"/>
                <a:ea typeface="Arial" panose="020B0604020202020204" pitchFamily="34" charset="0"/>
              </a:rPr>
              <a:t>a</a:t>
            </a:r>
            <a:r>
              <a:rPr lang="en-US" sz="1800" spc="35" dirty="0">
                <a:solidFill>
                  <a:srgbClr val="181818"/>
                </a:solidFill>
                <a:effectLst/>
                <a:latin typeface="Arial" panose="020B0604020202020204" pitchFamily="34" charset="0"/>
                <a:ea typeface="Arial" panose="020B0604020202020204" pitchFamily="34" charset="0"/>
              </a:rPr>
              <a:t>t</a:t>
            </a:r>
            <a:r>
              <a:rPr lang="en-US" sz="1800" dirty="0">
                <a:solidFill>
                  <a:srgbClr val="424242"/>
                </a:solidFill>
                <a:effectLst/>
                <a:latin typeface="Arial" panose="020B0604020202020204" pitchFamily="34" charset="0"/>
                <a:ea typeface="Arial" panose="020B0604020202020204" pitchFamily="34" charset="0"/>
              </a:rPr>
              <a:t>ed</a:t>
            </a:r>
            <a:r>
              <a:rPr lang="en-US" sz="1800" spc="10" dirty="0">
                <a:solidFill>
                  <a:srgbClr val="424242"/>
                </a:solidFill>
                <a:effectLst/>
                <a:latin typeface="Arial" panose="020B0604020202020204" pitchFamily="34" charset="0"/>
                <a:ea typeface="Arial" panose="020B0604020202020204" pitchFamily="34" charset="0"/>
              </a:rPr>
              <a:t> </a:t>
            </a:r>
            <a:r>
              <a:rPr lang="en-US" sz="1800" spc="-15" dirty="0">
                <a:solidFill>
                  <a:srgbClr val="313131"/>
                </a:solidFill>
                <a:effectLst/>
                <a:latin typeface="Arial" panose="020B0604020202020204" pitchFamily="34" charset="0"/>
                <a:ea typeface="Arial" panose="020B0604020202020204" pitchFamily="34" charset="0"/>
              </a:rPr>
              <a:t>a</a:t>
            </a:r>
            <a:r>
              <a:rPr lang="en-US" sz="1800" dirty="0">
                <a:solidFill>
                  <a:srgbClr val="181818"/>
                </a:solidFill>
                <a:effectLst/>
                <a:latin typeface="Arial" panose="020B0604020202020204" pitchFamily="34" charset="0"/>
                <a:ea typeface="Arial" panose="020B0604020202020204" pitchFamily="34" charset="0"/>
              </a:rPr>
              <a:t>t</a:t>
            </a:r>
            <a:r>
              <a:rPr lang="en-US" sz="1800" spc="10" dirty="0">
                <a:solidFill>
                  <a:srgbClr val="181818"/>
                </a:solidFill>
                <a:effectLst/>
                <a:latin typeface="Arial" panose="020B0604020202020204" pitchFamily="34" charset="0"/>
                <a:ea typeface="Arial" panose="020B0604020202020204" pitchFamily="34" charset="0"/>
              </a:rPr>
              <a:t> </a:t>
            </a:r>
            <a:r>
              <a:rPr lang="en-US" sz="1800" u="sng" dirty="0">
                <a:solidFill>
                  <a:srgbClr val="2A3D77"/>
                </a:solidFill>
                <a:effectLst/>
                <a:uFill>
                  <a:solidFill>
                    <a:srgbClr val="000000"/>
                  </a:solidFill>
                </a:uFill>
                <a:latin typeface="Arial" panose="020B0604020202020204" pitchFamily="34" charset="0"/>
                <a:ea typeface="Arial" panose="020B0604020202020204" pitchFamily="34" charset="0"/>
              </a:rPr>
              <a:t>http</a:t>
            </a:r>
            <a:r>
              <a:rPr lang="en-US" sz="1800" u="sng" spc="-20" dirty="0">
                <a:solidFill>
                  <a:srgbClr val="2A3D77"/>
                </a:solidFill>
                <a:effectLst/>
                <a:uFill>
                  <a:solidFill>
                    <a:srgbClr val="000000"/>
                  </a:solidFill>
                </a:uFill>
                <a:latin typeface="Arial" panose="020B0604020202020204" pitchFamily="34" charset="0"/>
                <a:ea typeface="Arial" panose="020B0604020202020204" pitchFamily="34" charset="0"/>
              </a:rPr>
              <a:t>s</a:t>
            </a:r>
            <a:r>
              <a:rPr lang="en-US" sz="1800" u="sng" dirty="0">
                <a:solidFill>
                  <a:srgbClr val="4D5E87"/>
                </a:solidFill>
                <a:effectLst/>
                <a:uFill>
                  <a:solidFill>
                    <a:srgbClr val="000000"/>
                  </a:solidFill>
                </a:uFill>
                <a:latin typeface="Arial" panose="020B0604020202020204" pitchFamily="34" charset="0"/>
                <a:ea typeface="Arial" panose="020B0604020202020204" pitchFamily="34" charset="0"/>
              </a:rPr>
              <a:t>:</a:t>
            </a:r>
            <a:r>
              <a:rPr lang="en-US" sz="1800" u="sng" spc="-35" dirty="0">
                <a:solidFill>
                  <a:srgbClr val="4D5E87"/>
                </a:solidFill>
                <a:effectLst/>
                <a:uFill>
                  <a:solidFill>
                    <a:srgbClr val="000000"/>
                  </a:solidFill>
                </a:uFill>
                <a:latin typeface="Arial" panose="020B0604020202020204" pitchFamily="34" charset="0"/>
                <a:ea typeface="Arial" panose="020B0604020202020204" pitchFamily="34" charset="0"/>
              </a:rPr>
              <a:t>/</a:t>
            </a:r>
            <a:r>
              <a:rPr lang="en-US" sz="1800" u="sng" dirty="0">
                <a:solidFill>
                  <a:srgbClr val="2A3D77"/>
                </a:solidFill>
                <a:effectLst/>
                <a:uFill>
                  <a:solidFill>
                    <a:srgbClr val="000000"/>
                  </a:solidFill>
                </a:uFill>
                <a:latin typeface="Arial" panose="020B0604020202020204" pitchFamily="34" charset="0"/>
                <a:ea typeface="Arial" panose="020B0604020202020204" pitchFamily="34" charset="0"/>
              </a:rPr>
              <a:t>/legal.seeclick</a:t>
            </a:r>
            <a:r>
              <a:rPr lang="en-US" sz="1800" u="sng" spc="-25" dirty="0">
                <a:solidFill>
                  <a:srgbClr val="2A3D77"/>
                </a:solidFill>
                <a:effectLst/>
                <a:uFill>
                  <a:solidFill>
                    <a:srgbClr val="000000"/>
                  </a:solidFill>
                </a:uFill>
                <a:latin typeface="Arial" panose="020B0604020202020204" pitchFamily="34" charset="0"/>
                <a:ea typeface="Arial" panose="020B0604020202020204" pitchFamily="34" charset="0"/>
              </a:rPr>
              <a:t>f</a:t>
            </a:r>
            <a:r>
              <a:rPr lang="en-US" sz="1800" u="sng" spc="-480" dirty="0">
                <a:solidFill>
                  <a:srgbClr val="4D5E87"/>
                </a:solidFill>
                <a:effectLst/>
                <a:uFill>
                  <a:solidFill>
                    <a:srgbClr val="000000"/>
                  </a:solidFill>
                </a:uFill>
                <a:latin typeface="Arial" panose="020B0604020202020204" pitchFamily="34" charset="0"/>
                <a:ea typeface="Arial" panose="020B0604020202020204" pitchFamily="34" charset="0"/>
              </a:rPr>
              <a:t>x</a:t>
            </a:r>
            <a:r>
              <a:rPr lang="en-US" sz="1800" u="sng" dirty="0">
                <a:solidFill>
                  <a:srgbClr val="2A3D77"/>
                </a:solidFill>
                <a:effectLst/>
                <a:uFill>
                  <a:solidFill>
                    <a:srgbClr val="000000"/>
                  </a:solidFill>
                </a:uFill>
                <a:latin typeface="Arial" panose="020B0604020202020204" pitchFamily="34" charset="0"/>
                <a:ea typeface="Arial" panose="020B0604020202020204" pitchFamily="34" charset="0"/>
              </a:rPr>
              <a:t>i</a:t>
            </a:r>
            <a:r>
              <a:rPr lang="en-US" sz="1800" u="sng" spc="-35" dirty="0">
                <a:solidFill>
                  <a:srgbClr val="2A3D77"/>
                </a:solidFill>
                <a:effectLst/>
                <a:uFill>
                  <a:solidFill>
                    <a:srgbClr val="000000"/>
                  </a:solidFill>
                </a:uFill>
                <a:latin typeface="Arial" panose="020B0604020202020204" pitchFamily="34" charset="0"/>
                <a:ea typeface="Arial" panose="020B0604020202020204" pitchFamily="34" charset="0"/>
              </a:rPr>
              <a:t> </a:t>
            </a:r>
            <a:r>
              <a:rPr lang="en-US" sz="1800" u="sng" spc="35" dirty="0">
                <a:solidFill>
                  <a:srgbClr val="646BA5"/>
                </a:solidFill>
                <a:effectLst/>
                <a:uFill>
                  <a:solidFill>
                    <a:srgbClr val="000000"/>
                  </a:solidFill>
                </a:uFill>
                <a:latin typeface="Arial" panose="020B0604020202020204" pitchFamily="34" charset="0"/>
                <a:ea typeface="Arial" panose="020B0604020202020204" pitchFamily="34" charset="0"/>
              </a:rPr>
              <a:t>.</a:t>
            </a:r>
            <a:r>
              <a:rPr lang="en-US" sz="1800" u="sng" dirty="0">
                <a:solidFill>
                  <a:srgbClr val="3A4F83"/>
                </a:solidFill>
                <a:effectLst/>
                <a:uFill>
                  <a:solidFill>
                    <a:srgbClr val="000000"/>
                  </a:solidFill>
                </a:uFill>
                <a:latin typeface="Arial" panose="020B0604020202020204" pitchFamily="34" charset="0"/>
                <a:ea typeface="Arial" panose="020B0604020202020204" pitchFamily="34" charset="0"/>
              </a:rPr>
              <a:t>co</a:t>
            </a:r>
            <a:r>
              <a:rPr lang="en-US" sz="1800" u="sng" spc="10" dirty="0">
                <a:solidFill>
                  <a:srgbClr val="3A4F83"/>
                </a:solidFill>
                <a:effectLst/>
                <a:uFill>
                  <a:solidFill>
                    <a:srgbClr val="000000"/>
                  </a:solidFill>
                </a:uFill>
                <a:latin typeface="Arial" panose="020B0604020202020204" pitchFamily="34" charset="0"/>
                <a:ea typeface="Arial" panose="020B0604020202020204" pitchFamily="34" charset="0"/>
              </a:rPr>
              <a:t>m</a:t>
            </a:r>
            <a:r>
              <a:rPr lang="en-US" sz="1800" u="sng" spc="-25" dirty="0">
                <a:solidFill>
                  <a:srgbClr val="646BA5"/>
                </a:solidFill>
                <a:effectLst/>
                <a:uFill>
                  <a:solidFill>
                    <a:srgbClr val="000000"/>
                  </a:solidFill>
                </a:uFill>
                <a:latin typeface="Arial" panose="020B0604020202020204" pitchFamily="34" charset="0"/>
                <a:ea typeface="Arial" panose="020B0604020202020204" pitchFamily="34" charset="0"/>
              </a:rPr>
              <a:t>/</a:t>
            </a:r>
            <a:r>
              <a:rPr lang="en-US" sz="1800" u="sng" dirty="0">
                <a:solidFill>
                  <a:srgbClr val="2A3D77"/>
                </a:solidFill>
                <a:effectLst/>
                <a:uFill>
                  <a:solidFill>
                    <a:srgbClr val="000000"/>
                  </a:solidFill>
                </a:uFill>
                <a:latin typeface="Arial" panose="020B0604020202020204" pitchFamily="34" charset="0"/>
                <a:ea typeface="Arial" panose="020B0604020202020204" pitchFamily="34" charset="0"/>
              </a:rPr>
              <a:t>term</a:t>
            </a:r>
            <a:r>
              <a:rPr lang="en-US" sz="1800" u="sng" spc="70" dirty="0">
                <a:solidFill>
                  <a:srgbClr val="2A3D77"/>
                </a:solidFill>
                <a:effectLst/>
                <a:uFill>
                  <a:solidFill>
                    <a:srgbClr val="000000"/>
                  </a:solidFill>
                </a:uFill>
                <a:latin typeface="Arial" panose="020B0604020202020204" pitchFamily="34" charset="0"/>
                <a:ea typeface="Arial" panose="020B0604020202020204" pitchFamily="34" charset="0"/>
              </a:rPr>
              <a:t>s</a:t>
            </a:r>
            <a:r>
              <a:rPr lang="en-US" sz="1800" u="sng" spc="-35" dirty="0">
                <a:solidFill>
                  <a:srgbClr val="2F33A0"/>
                </a:solidFill>
                <a:effectLst/>
                <a:uFill>
                  <a:solidFill>
                    <a:srgbClr val="000000"/>
                  </a:solidFill>
                </a:uFill>
                <a:latin typeface="Arial" panose="020B0604020202020204" pitchFamily="34" charset="0"/>
                <a:ea typeface="Arial" panose="020B0604020202020204" pitchFamily="34" charset="0"/>
              </a:rPr>
              <a:t>-</a:t>
            </a:r>
            <a:r>
              <a:rPr lang="en-US" sz="1800" u="sng" dirty="0">
                <a:solidFill>
                  <a:srgbClr val="2A3D77"/>
                </a:solidFill>
                <a:effectLst/>
                <a:uFill>
                  <a:solidFill>
                    <a:srgbClr val="000000"/>
                  </a:solidFill>
                </a:uFill>
                <a:latin typeface="Arial" panose="020B0604020202020204" pitchFamily="34" charset="0"/>
                <a:ea typeface="Arial" panose="020B0604020202020204" pitchFamily="34" charset="0"/>
              </a:rPr>
              <a:t>and-conditions-c</a:t>
            </a:r>
            <a:r>
              <a:rPr lang="en-US" sz="1800" u="sng" spc="60" dirty="0">
                <a:solidFill>
                  <a:srgbClr val="2A3D77"/>
                </a:solidFill>
                <a:effectLst/>
                <a:uFill>
                  <a:solidFill>
                    <a:srgbClr val="000000"/>
                  </a:solidFill>
                </a:uFill>
                <a:latin typeface="Arial" panose="020B0604020202020204" pitchFamily="34" charset="0"/>
                <a:ea typeface="Arial" panose="020B0604020202020204" pitchFamily="34" charset="0"/>
              </a:rPr>
              <a:t>p</a:t>
            </a:r>
            <a:r>
              <a:rPr lang="en-US" sz="1800" u="sng" dirty="0">
                <a:solidFill>
                  <a:srgbClr val="4D5E87"/>
                </a:solidFill>
                <a:effectLst/>
                <a:uFill>
                  <a:solidFill>
                    <a:srgbClr val="000000"/>
                  </a:solidFill>
                </a:uFill>
                <a:latin typeface="Arial" panose="020B0604020202020204" pitchFamily="34" charset="0"/>
                <a:ea typeface="Arial" panose="020B0604020202020204" pitchFamily="34" charset="0"/>
              </a:rPr>
              <a:t>/</a:t>
            </a:r>
            <a:r>
              <a:rPr lang="en-US" sz="1800" dirty="0">
                <a:solidFill>
                  <a:srgbClr val="4D5E87"/>
                </a:solidFill>
                <a:effectLst/>
                <a:latin typeface="Arial" panose="020B0604020202020204" pitchFamily="34" charset="0"/>
                <a:ea typeface="Arial" panose="020B0604020202020204" pitchFamily="34" charset="0"/>
              </a:rPr>
              <a:t>  </a:t>
            </a:r>
            <a:r>
              <a:rPr lang="en-US" sz="1800" spc="35" dirty="0">
                <a:solidFill>
                  <a:srgbClr val="4D5E87"/>
                </a:solidFill>
                <a:effectLst/>
                <a:latin typeface="Arial" panose="020B0604020202020204" pitchFamily="34" charset="0"/>
                <a:ea typeface="Arial" panose="020B0604020202020204" pitchFamily="34" charset="0"/>
              </a:rPr>
              <a:t> </a:t>
            </a:r>
            <a:r>
              <a:rPr lang="en-US" sz="1800" dirty="0">
                <a:solidFill>
                  <a:srgbClr val="313131"/>
                </a:solidFill>
                <a:effectLst/>
                <a:latin typeface="Arial" panose="020B0604020202020204" pitchFamily="34" charset="0"/>
                <a:ea typeface="Arial" panose="020B0604020202020204" pitchFamily="34" charset="0"/>
              </a:rPr>
              <a:t>("MSA"),</a:t>
            </a:r>
            <a:r>
              <a:rPr lang="en-US" sz="1800" spc="30" dirty="0">
                <a:solidFill>
                  <a:srgbClr val="313131"/>
                </a:solidFill>
                <a:effectLst/>
                <a:latin typeface="Arial" panose="020B0604020202020204" pitchFamily="34" charset="0"/>
                <a:ea typeface="Arial" panose="020B0604020202020204" pitchFamily="34" charset="0"/>
              </a:rPr>
              <a:t> </a:t>
            </a:r>
            <a:r>
              <a:rPr lang="en-US" sz="1800" spc="10" dirty="0">
                <a:solidFill>
                  <a:srgbClr val="181818"/>
                </a:solidFill>
                <a:effectLst/>
                <a:latin typeface="Arial" panose="020B0604020202020204" pitchFamily="34" charset="0"/>
                <a:ea typeface="Arial" panose="020B0604020202020204" pitchFamily="34" charset="0"/>
              </a:rPr>
              <a:t>t</a:t>
            </a:r>
            <a:r>
              <a:rPr lang="en-US" sz="1800" dirty="0">
                <a:solidFill>
                  <a:srgbClr val="313131"/>
                </a:solidFill>
                <a:effectLst/>
                <a:latin typeface="Arial" panose="020B0604020202020204" pitchFamily="34" charset="0"/>
                <a:ea typeface="Arial" panose="020B0604020202020204" pitchFamily="34" charset="0"/>
              </a:rPr>
              <a:t>o</a:t>
            </a:r>
            <a:r>
              <a:rPr lang="en-US" sz="1800" spc="5" dirty="0">
                <a:solidFill>
                  <a:srgbClr val="313131"/>
                </a:solidFill>
                <a:effectLst/>
                <a:latin typeface="Arial" panose="020B0604020202020204" pitchFamily="34" charset="0"/>
                <a:ea typeface="Arial" panose="020B0604020202020204" pitchFamily="34" charset="0"/>
              </a:rPr>
              <a:t> </a:t>
            </a:r>
            <a:r>
              <a:rPr lang="en-US" sz="1800" dirty="0">
                <a:solidFill>
                  <a:srgbClr val="313131"/>
                </a:solidFill>
                <a:effectLst/>
                <a:latin typeface="Arial" panose="020B0604020202020204" pitchFamily="34" charset="0"/>
                <a:ea typeface="Arial" panose="020B0604020202020204" pitchFamily="34" charset="0"/>
              </a:rPr>
              <a:t>which</a:t>
            </a:r>
            <a:r>
              <a:rPr lang="en-US" sz="1800" spc="-45" dirty="0">
                <a:solidFill>
                  <a:srgbClr val="313131"/>
                </a:solidFill>
                <a:effectLst/>
                <a:latin typeface="Arial" panose="020B0604020202020204" pitchFamily="34" charset="0"/>
                <a:ea typeface="Arial" panose="020B0604020202020204" pitchFamily="34" charset="0"/>
              </a:rPr>
              <a:t> </a:t>
            </a:r>
            <a:r>
              <a:rPr lang="en-US" sz="1800" dirty="0">
                <a:solidFill>
                  <a:srgbClr val="313131"/>
                </a:solidFill>
                <a:effectLst/>
                <a:latin typeface="Arial" panose="020B0604020202020204" pitchFamily="34" charset="0"/>
                <a:ea typeface="Arial" panose="020B0604020202020204" pitchFamily="34" charset="0"/>
              </a:rPr>
              <a:t>this</a:t>
            </a:r>
            <a:r>
              <a:rPr lang="en-US" sz="1800" spc="-20" dirty="0">
                <a:solidFill>
                  <a:srgbClr val="313131"/>
                </a:solidFill>
                <a:effectLst/>
                <a:latin typeface="Arial" panose="020B0604020202020204" pitchFamily="34" charset="0"/>
                <a:ea typeface="Arial" panose="020B0604020202020204" pitchFamily="34" charset="0"/>
              </a:rPr>
              <a:t> </a:t>
            </a:r>
            <a:r>
              <a:rPr lang="en-US" sz="1800" dirty="0">
                <a:solidFill>
                  <a:srgbClr val="313131"/>
                </a:solidFill>
                <a:effectLst/>
                <a:latin typeface="Arial" panose="020B0604020202020204" pitchFamily="34" charset="0"/>
                <a:ea typeface="Arial" panose="020B0604020202020204" pitchFamily="34" charset="0"/>
              </a:rPr>
              <a:t>SOW</a:t>
            </a:r>
            <a:r>
              <a:rPr lang="en-US" sz="1800" spc="10" dirty="0">
                <a:solidFill>
                  <a:srgbClr val="313131"/>
                </a:solidFill>
                <a:effectLst/>
                <a:latin typeface="Arial" panose="020B0604020202020204" pitchFamily="34" charset="0"/>
                <a:ea typeface="Arial" panose="020B0604020202020204" pitchFamily="34" charset="0"/>
              </a:rPr>
              <a:t> </a:t>
            </a:r>
            <a:r>
              <a:rPr lang="en-US" sz="1800" spc="-5" dirty="0">
                <a:solidFill>
                  <a:srgbClr val="181818"/>
                </a:solidFill>
                <a:effectLst/>
                <a:latin typeface="Arial" panose="020B0604020202020204" pitchFamily="34" charset="0"/>
                <a:ea typeface="Arial" panose="020B0604020202020204" pitchFamily="34" charset="0"/>
              </a:rPr>
              <a:t>i</a:t>
            </a:r>
            <a:r>
              <a:rPr lang="en-US" sz="1800" dirty="0">
                <a:solidFill>
                  <a:srgbClr val="313131"/>
                </a:solidFill>
                <a:effectLst/>
                <a:latin typeface="Arial" panose="020B0604020202020204" pitchFamily="34" charset="0"/>
                <a:ea typeface="Arial" panose="020B0604020202020204" pitchFamily="34" charset="0"/>
              </a:rPr>
              <a:t>s</a:t>
            </a:r>
            <a:r>
              <a:rPr lang="en-US" sz="1800" spc="-5" dirty="0">
                <a:solidFill>
                  <a:srgbClr val="313131"/>
                </a:solidFill>
                <a:effectLst/>
                <a:latin typeface="Arial" panose="020B0604020202020204" pitchFamily="34" charset="0"/>
                <a:ea typeface="Arial" panose="020B0604020202020204" pitchFamily="34" charset="0"/>
              </a:rPr>
              <a:t> </a:t>
            </a:r>
            <a:r>
              <a:rPr lang="en-US" sz="1800" dirty="0">
                <a:solidFill>
                  <a:srgbClr val="313131"/>
                </a:solidFill>
                <a:effectLst/>
                <a:latin typeface="Arial" panose="020B0604020202020204" pitchFamily="34" charset="0"/>
                <a:ea typeface="Arial" panose="020B0604020202020204" pitchFamily="34" charset="0"/>
              </a:rPr>
              <a:t>h</a:t>
            </a:r>
            <a:r>
              <a:rPr lang="en-US" sz="1800" spc="20" dirty="0">
                <a:solidFill>
                  <a:srgbClr val="313131"/>
                </a:solidFill>
                <a:effectLst/>
                <a:latin typeface="Arial" panose="020B0604020202020204" pitchFamily="34" charset="0"/>
                <a:ea typeface="Arial" panose="020B0604020202020204" pitchFamily="34" charset="0"/>
              </a:rPr>
              <a:t>e</a:t>
            </a:r>
            <a:r>
              <a:rPr lang="en-US" sz="1800" spc="-5" dirty="0">
                <a:solidFill>
                  <a:srgbClr val="181818"/>
                </a:solidFill>
                <a:effectLst/>
                <a:latin typeface="Arial" panose="020B0604020202020204" pitchFamily="34" charset="0"/>
                <a:ea typeface="Arial" panose="020B0604020202020204" pitchFamily="34" charset="0"/>
              </a:rPr>
              <a:t>r</a:t>
            </a:r>
            <a:r>
              <a:rPr lang="en-US" sz="1800" dirty="0">
                <a:solidFill>
                  <a:srgbClr val="313131"/>
                </a:solidFill>
                <a:effectLst/>
                <a:latin typeface="Arial" panose="020B0604020202020204" pitchFamily="34" charset="0"/>
                <a:ea typeface="Arial" panose="020B0604020202020204" pitchFamily="34" charset="0"/>
              </a:rPr>
              <a:t>eby </a:t>
            </a:r>
            <a:r>
              <a:rPr lang="en-US" sz="1800" dirty="0">
                <a:solidFill>
                  <a:srgbClr val="424242"/>
                </a:solidFill>
                <a:effectLst/>
                <a:latin typeface="Arial" panose="020B0604020202020204" pitchFamily="34" charset="0"/>
                <a:ea typeface="Arial" panose="020B0604020202020204" pitchFamily="34" charset="0"/>
              </a:rPr>
              <a:t>attached </a:t>
            </a:r>
            <a:r>
              <a:rPr lang="en-US" sz="1800" dirty="0">
                <a:solidFill>
                  <a:srgbClr val="313131"/>
                </a:solidFill>
                <a:effectLst/>
                <a:latin typeface="Arial" panose="020B0604020202020204" pitchFamily="34" charset="0"/>
                <a:ea typeface="Arial" panose="020B0604020202020204" pitchFamily="34" charset="0"/>
              </a:rPr>
              <a:t>as the SeeClickFix Statement </a:t>
            </a:r>
            <a:r>
              <a:rPr lang="en-US" sz="1800" dirty="0">
                <a:solidFill>
                  <a:srgbClr val="424242"/>
                </a:solidFill>
                <a:effectLst/>
                <a:latin typeface="Arial" panose="020B0604020202020204" pitchFamily="34" charset="0"/>
                <a:ea typeface="Arial" panose="020B0604020202020204" pitchFamily="34" charset="0"/>
              </a:rPr>
              <a:t>of Work. </a:t>
            </a:r>
            <a:r>
              <a:rPr lang="en-US" sz="1800" dirty="0">
                <a:solidFill>
                  <a:srgbClr val="313131"/>
                </a:solidFill>
                <a:effectLst/>
                <a:latin typeface="Arial" panose="020B0604020202020204" pitchFamily="34" charset="0"/>
                <a:ea typeface="Arial" panose="020B0604020202020204" pitchFamily="34" charset="0"/>
              </a:rPr>
              <a:t>By </a:t>
            </a:r>
            <a:r>
              <a:rPr lang="en-US" sz="1800" dirty="0">
                <a:solidFill>
                  <a:srgbClr val="424242"/>
                </a:solidFill>
                <a:effectLst/>
                <a:latin typeface="Arial" panose="020B0604020202020204" pitchFamily="34" charset="0"/>
                <a:ea typeface="Arial" panose="020B0604020202020204" pitchFamily="34" charset="0"/>
              </a:rPr>
              <a:t>signing </a:t>
            </a:r>
            <a:r>
              <a:rPr lang="en-US" sz="1800" dirty="0">
                <a:solidFill>
                  <a:srgbClr val="313131"/>
                </a:solidFill>
                <a:effectLst/>
                <a:latin typeface="Arial" panose="020B0604020202020204" pitchFamily="34" charset="0"/>
                <a:ea typeface="Arial" panose="020B0604020202020204" pitchFamily="34" charset="0"/>
              </a:rPr>
              <a:t>this SOW</a:t>
            </a:r>
            <a:r>
              <a:rPr lang="en-US" sz="1800" dirty="0">
                <a:solidFill>
                  <a:srgbClr val="545454"/>
                </a:solidFill>
                <a:effectLst/>
                <a:latin typeface="Arial" panose="020B0604020202020204" pitchFamily="34" charset="0"/>
                <a:ea typeface="Arial" panose="020B0604020202020204" pitchFamily="34" charset="0"/>
              </a:rPr>
              <a:t>, </a:t>
            </a:r>
            <a:r>
              <a:rPr lang="en-US" sz="1800" dirty="0">
                <a:solidFill>
                  <a:srgbClr val="424242"/>
                </a:solidFill>
                <a:effectLst/>
                <a:latin typeface="Arial" panose="020B0604020202020204" pitchFamily="34" charset="0"/>
                <a:ea typeface="Arial" panose="020B0604020202020204" pitchFamily="34" charset="0"/>
              </a:rPr>
              <a:t>C</a:t>
            </a:r>
            <a:r>
              <a:rPr lang="en-US" sz="1800" dirty="0">
                <a:solidFill>
                  <a:srgbClr val="181818"/>
                </a:solidFill>
                <a:effectLst/>
                <a:latin typeface="Arial" panose="020B0604020202020204" pitchFamily="34" charset="0"/>
                <a:ea typeface="Arial" panose="020B0604020202020204" pitchFamily="34" charset="0"/>
              </a:rPr>
              <a:t>l</a:t>
            </a:r>
            <a:r>
              <a:rPr lang="en-US" sz="1800" dirty="0">
                <a:solidFill>
                  <a:srgbClr val="313131"/>
                </a:solidFill>
                <a:effectLst/>
                <a:latin typeface="Arial" panose="020B0604020202020204" pitchFamily="34" charset="0"/>
                <a:ea typeface="Arial" panose="020B0604020202020204" pitchFamily="34" charset="0"/>
              </a:rPr>
              <a:t>ient expressly agrees to the te</a:t>
            </a:r>
            <a:r>
              <a:rPr lang="en-US" sz="1800" dirty="0">
                <a:solidFill>
                  <a:srgbClr val="181818"/>
                </a:solidFill>
                <a:effectLst/>
                <a:latin typeface="Arial" panose="020B0604020202020204" pitchFamily="34" charset="0"/>
                <a:ea typeface="Arial" panose="020B0604020202020204" pitchFamily="34" charset="0"/>
              </a:rPr>
              <a:t>r</a:t>
            </a:r>
            <a:r>
              <a:rPr lang="en-US" sz="1800" dirty="0">
                <a:solidFill>
                  <a:srgbClr val="313131"/>
                </a:solidFill>
                <a:effectLst/>
                <a:latin typeface="Arial" panose="020B0604020202020204" pitchFamily="34" charset="0"/>
                <a:ea typeface="Arial" panose="020B0604020202020204" pitchFamily="34" charset="0"/>
              </a:rPr>
              <a:t>ms a</a:t>
            </a:r>
            <a:r>
              <a:rPr lang="en-US" sz="1800" dirty="0">
                <a:solidFill>
                  <a:srgbClr val="181818"/>
                </a:solidFill>
                <a:effectLst/>
                <a:latin typeface="Arial" panose="020B0604020202020204" pitchFamily="34" charset="0"/>
                <a:ea typeface="Arial" panose="020B0604020202020204" pitchFamily="34" charset="0"/>
              </a:rPr>
              <a:t>n</a:t>
            </a:r>
            <a:r>
              <a:rPr lang="en-US" sz="1800" dirty="0">
                <a:solidFill>
                  <a:srgbClr val="313131"/>
                </a:solidFill>
                <a:effectLst/>
                <a:latin typeface="Arial" panose="020B0604020202020204" pitchFamily="34" charset="0"/>
                <a:ea typeface="Arial" panose="020B0604020202020204" pitchFamily="34" charset="0"/>
              </a:rPr>
              <a:t>d </a:t>
            </a:r>
            <a:r>
              <a:rPr lang="en-US" sz="1800" dirty="0">
                <a:solidFill>
                  <a:srgbClr val="424242"/>
                </a:solidFill>
                <a:effectLst/>
                <a:latin typeface="Arial" panose="020B0604020202020204" pitchFamily="34" charset="0"/>
                <a:ea typeface="Arial" panose="020B0604020202020204" pitchFamily="34" charset="0"/>
              </a:rPr>
              <a:t>condi</a:t>
            </a:r>
            <a:r>
              <a:rPr lang="en-US" sz="1800" dirty="0">
                <a:solidFill>
                  <a:srgbClr val="181818"/>
                </a:solidFill>
                <a:effectLst/>
                <a:latin typeface="Arial" panose="020B0604020202020204" pitchFamily="34" charset="0"/>
                <a:ea typeface="Arial" panose="020B0604020202020204" pitchFamily="34" charset="0"/>
              </a:rPr>
              <a:t>t</a:t>
            </a:r>
            <a:r>
              <a:rPr lang="en-US" sz="1800" dirty="0">
                <a:solidFill>
                  <a:srgbClr val="313131"/>
                </a:solidFill>
                <a:effectLst/>
                <a:latin typeface="Arial" panose="020B0604020202020204" pitchFamily="34" charset="0"/>
                <a:ea typeface="Arial" panose="020B0604020202020204" pitchFamily="34" charset="0"/>
              </a:rPr>
              <a:t>ions </a:t>
            </a:r>
            <a:r>
              <a:rPr lang="en-US" sz="1800" dirty="0">
                <a:solidFill>
                  <a:srgbClr val="424242"/>
                </a:solidFill>
                <a:effectLst/>
                <a:latin typeface="Arial" panose="020B0604020202020204" pitchFamily="34" charset="0"/>
                <a:ea typeface="Arial" panose="020B0604020202020204" pitchFamily="34" charset="0"/>
              </a:rPr>
              <a:t>of </a:t>
            </a:r>
            <a:r>
              <a:rPr lang="en-US" sz="1800" dirty="0">
                <a:solidFill>
                  <a:srgbClr val="181818"/>
                </a:solidFill>
                <a:effectLst/>
                <a:latin typeface="Arial" panose="020B0604020202020204" pitchFamily="34" charset="0"/>
                <a:ea typeface="Arial" panose="020B0604020202020204" pitchFamily="34" charset="0"/>
              </a:rPr>
              <a:t>t</a:t>
            </a:r>
            <a:r>
              <a:rPr lang="en-US" sz="1800" dirty="0">
                <a:solidFill>
                  <a:srgbClr val="313131"/>
                </a:solidFill>
                <a:effectLst/>
                <a:latin typeface="Arial" panose="020B0604020202020204" pitchFamily="34" charset="0"/>
                <a:ea typeface="Arial" panose="020B0604020202020204" pitchFamily="34" charset="0"/>
              </a:rPr>
              <a:t>he </a:t>
            </a:r>
            <a:r>
              <a:rPr lang="en-US" sz="1800" dirty="0">
                <a:solidFill>
                  <a:srgbClr val="424242"/>
                </a:solidFill>
                <a:effectLst/>
                <a:latin typeface="Arial" panose="020B0604020202020204" pitchFamily="34" charset="0"/>
                <a:ea typeface="Arial" panose="020B0604020202020204" pitchFamily="34" charset="0"/>
              </a:rPr>
              <a:t>MSA </a:t>
            </a:r>
            <a:r>
              <a:rPr lang="en-US" sz="1800" dirty="0">
                <a:solidFill>
                  <a:srgbClr val="313131"/>
                </a:solidFill>
                <a:effectLst/>
                <a:latin typeface="Arial" panose="020B0604020202020204" pitchFamily="34" charset="0"/>
                <a:ea typeface="Arial" panose="020B0604020202020204" pitchFamily="34" charset="0"/>
              </a:rPr>
              <a:t>throughout </a:t>
            </a:r>
            <a:r>
              <a:rPr lang="en-US" sz="1800" dirty="0">
                <a:solidFill>
                  <a:srgbClr val="181818"/>
                </a:solidFill>
                <a:effectLst/>
                <a:latin typeface="Arial" panose="020B0604020202020204" pitchFamily="34" charset="0"/>
                <a:ea typeface="Arial" panose="020B0604020202020204" pitchFamily="34" charset="0"/>
              </a:rPr>
              <a:t>t</a:t>
            </a:r>
            <a:r>
              <a:rPr lang="en-US" sz="1800" dirty="0">
                <a:solidFill>
                  <a:srgbClr val="313131"/>
                </a:solidFill>
                <a:effectLst/>
                <a:latin typeface="Arial" panose="020B0604020202020204" pitchFamily="34" charset="0"/>
                <a:ea typeface="Arial" panose="020B0604020202020204" pitchFamily="34" charset="0"/>
              </a:rPr>
              <a:t>he Term o</a:t>
            </a:r>
            <a:r>
              <a:rPr lang="en-US" sz="1800" dirty="0">
                <a:solidFill>
                  <a:srgbClr val="181818"/>
                </a:solidFill>
                <a:effectLst/>
                <a:latin typeface="Arial" panose="020B0604020202020204" pitchFamily="34" charset="0"/>
                <a:ea typeface="Arial" panose="020B0604020202020204" pitchFamily="34" charset="0"/>
              </a:rPr>
              <a:t>f </a:t>
            </a:r>
            <a:r>
              <a:rPr lang="en-US" sz="1800" spc="-15" dirty="0">
                <a:solidFill>
                  <a:srgbClr val="181818"/>
                </a:solidFill>
                <a:effectLst/>
                <a:latin typeface="Arial" panose="020B0604020202020204" pitchFamily="34" charset="0"/>
                <a:ea typeface="Arial" panose="020B0604020202020204" pitchFamily="34" charset="0"/>
              </a:rPr>
              <a:t>t</a:t>
            </a:r>
            <a:r>
              <a:rPr lang="en-US" sz="1800" spc="-15" dirty="0">
                <a:solidFill>
                  <a:srgbClr val="313131"/>
                </a:solidFill>
                <a:effectLst/>
                <a:latin typeface="Arial" panose="020B0604020202020204" pitchFamily="34" charset="0"/>
                <a:ea typeface="Arial" panose="020B0604020202020204" pitchFamily="34" charset="0"/>
              </a:rPr>
              <a:t>h</a:t>
            </a:r>
            <a:r>
              <a:rPr lang="en-US" sz="1800" spc="-15" dirty="0">
                <a:solidFill>
                  <a:srgbClr val="181818"/>
                </a:solidFill>
                <a:effectLst/>
                <a:latin typeface="Arial" panose="020B0604020202020204" pitchFamily="34" charset="0"/>
                <a:ea typeface="Arial" panose="020B0604020202020204" pitchFamily="34" charset="0"/>
              </a:rPr>
              <a:t>i</a:t>
            </a:r>
            <a:r>
              <a:rPr lang="en-US" sz="1800" spc="-15" dirty="0">
                <a:solidFill>
                  <a:srgbClr val="424242"/>
                </a:solidFill>
                <a:effectLst/>
                <a:latin typeface="Arial" panose="020B0604020202020204" pitchFamily="34" charset="0"/>
                <a:ea typeface="Arial" panose="020B0604020202020204" pitchFamily="34" charset="0"/>
              </a:rPr>
              <a:t>s</a:t>
            </a:r>
            <a:r>
              <a:rPr lang="en-US" sz="1800" spc="10" dirty="0">
                <a:solidFill>
                  <a:srgbClr val="424242"/>
                </a:solidFill>
                <a:effectLst/>
                <a:latin typeface="Arial" panose="020B0604020202020204" pitchFamily="34" charset="0"/>
                <a:ea typeface="Arial" panose="020B0604020202020204" pitchFamily="34" charset="0"/>
              </a:rPr>
              <a:t> </a:t>
            </a:r>
            <a:r>
              <a:rPr lang="en-US" sz="1800" dirty="0">
                <a:solidFill>
                  <a:srgbClr val="313131"/>
                </a:solidFill>
                <a:effectLst/>
                <a:latin typeface="Arial" panose="020B0604020202020204" pitchFamily="34" charset="0"/>
                <a:ea typeface="Arial" panose="020B0604020202020204" pitchFamily="34" charset="0"/>
              </a:rPr>
              <a:t>SOW.”</a:t>
            </a:r>
          </a:p>
          <a:p>
            <a:pPr marL="0" marR="95885" lvl="0" indent="0">
              <a:lnSpc>
                <a:spcPct val="110000"/>
              </a:lnSpc>
              <a:spcBef>
                <a:spcPts val="5"/>
              </a:spcBef>
              <a:spcAft>
                <a:spcPts val="0"/>
              </a:spcAft>
              <a:buNone/>
              <a:tabLst>
                <a:tab pos="210820" algn="l"/>
              </a:tabLst>
            </a:pPr>
            <a:endParaRPr lang="en-US" sz="1800" dirty="0">
              <a:solidFill>
                <a:srgbClr val="313131"/>
              </a:solidFill>
              <a:effectLst/>
              <a:latin typeface="Arial" panose="020B0604020202020204" pitchFamily="34" charset="0"/>
              <a:ea typeface="Arial" panose="020B0604020202020204" pitchFamily="34" charset="0"/>
            </a:endParaRPr>
          </a:p>
          <a:p>
            <a:pPr marL="342900" marR="95885" lvl="0" indent="-342900">
              <a:lnSpc>
                <a:spcPct val="110000"/>
              </a:lnSpc>
              <a:spcBef>
                <a:spcPts val="5"/>
              </a:spcBef>
              <a:spcAft>
                <a:spcPts val="0"/>
              </a:spcAft>
              <a:buFont typeface="+mj-lt"/>
              <a:buAutoNum type="arabicPeriod"/>
              <a:tabLst>
                <a:tab pos="210820" algn="l"/>
              </a:tabLst>
            </a:pPr>
            <a:endParaRPr lang="en-US" dirty="0">
              <a:solidFill>
                <a:srgbClr val="313131"/>
              </a:solidFill>
              <a:latin typeface="Arial" panose="020B0604020202020204" pitchFamily="34" charset="0"/>
              <a:ea typeface="Arial" panose="020B0604020202020204" pitchFamily="34" charset="0"/>
            </a:endParaRPr>
          </a:p>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a:t>
            </a:r>
            <a:r>
              <a:rPr lang="en-US" sz="1800" i="1" dirty="0">
                <a:effectLst/>
                <a:latin typeface="Arial" panose="020B0604020202020204" pitchFamily="34" charset="0"/>
                <a:ea typeface="Calibri" panose="020F0502020204030204" pitchFamily="34" charset="0"/>
                <a:cs typeface="Arial" panose="020B0604020202020204" pitchFamily="34" charset="0"/>
              </a:rPr>
              <a:t>Downloaded terms from internet--</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“1. ACCEPTANCE OF TERMS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SeeClickFix Inc. (“SeeClickFix”) welcomes you. SeeClickFix provides its service to you subject to the following Terms of Service (“TOS”), which may be updated by us from time to time without notice to you. You can review the most current version of the TOS at any time at on our website at http://www.seeclickfix.com. This version was updated on March 13th, 2019.”</a:t>
            </a:r>
          </a:p>
          <a:p>
            <a:pPr marL="0" marR="0" indent="0">
              <a:lnSpc>
                <a:spcPct val="107000"/>
              </a:lnSpc>
              <a:spcBef>
                <a:spcPts val="0"/>
              </a:spcBef>
              <a:spcAft>
                <a:spcPts val="8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effectLst/>
                <a:latin typeface="Arial" panose="020B0604020202020204" pitchFamily="34" charset="0"/>
                <a:ea typeface="Calibri" panose="020F0502020204030204" pitchFamily="34" charset="0"/>
                <a:cs typeface="Arial" panose="020B0604020202020204" pitchFamily="34" charset="0"/>
              </a:rPr>
              <a:t>→→Plus 9 more pages…</a:t>
            </a:r>
          </a:p>
          <a:p>
            <a:pPr marL="342900" marR="95885" lvl="0" indent="-342900">
              <a:lnSpc>
                <a:spcPct val="110000"/>
              </a:lnSpc>
              <a:spcBef>
                <a:spcPts val="5"/>
              </a:spcBef>
              <a:spcAft>
                <a:spcPts val="0"/>
              </a:spcAft>
              <a:buFont typeface="+mj-lt"/>
              <a:buAutoNum type="arabicPeriod"/>
              <a:tabLst>
                <a:tab pos="210820" algn="l"/>
              </a:tabLst>
            </a:pPr>
            <a:endParaRPr lang="en-US" sz="28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3664367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Content Placeholder 1"/>
          <p:cNvSpPr>
            <a:spLocks noGrp="1"/>
          </p:cNvSpPr>
          <p:nvPr>
            <p:ph idx="4294967295"/>
          </p:nvPr>
        </p:nvSpPr>
        <p:spPr>
          <a:xfrm>
            <a:off x="2000081" y="923278"/>
            <a:ext cx="8561387" cy="5736283"/>
          </a:xfrm>
        </p:spPr>
        <p:txBody>
          <a:bodyPr>
            <a:normAutofit/>
          </a:bodyPr>
          <a:lstStyle/>
          <a:p>
            <a:pPr marL="233363" indent="-227013"/>
            <a:r>
              <a:rPr lang="en-US" altLang="en-US" sz="2400" dirty="0">
                <a:solidFill>
                  <a:srgbClr val="000000"/>
                </a:solidFill>
              </a:rPr>
              <a:t>Definition &amp; scope</a:t>
            </a:r>
          </a:p>
          <a:p>
            <a:pPr marL="233363" indent="-227013"/>
            <a:r>
              <a:rPr lang="en-US" altLang="en-US" sz="2400" dirty="0">
                <a:solidFill>
                  <a:srgbClr val="000000"/>
                </a:solidFill>
              </a:rPr>
              <a:t>Subscription term and short-term SBITA exception</a:t>
            </a:r>
          </a:p>
          <a:p>
            <a:pPr marL="233363" indent="-227013"/>
            <a:r>
              <a:rPr lang="en-US" altLang="en-US" sz="2400" dirty="0">
                <a:solidFill>
                  <a:srgbClr val="000000"/>
                </a:solidFill>
              </a:rPr>
              <a:t>TIPs! and Examples [</a:t>
            </a:r>
            <a:r>
              <a:rPr lang="en-US" altLang="en-US" sz="1600" dirty="0">
                <a:solidFill>
                  <a:srgbClr val="000000"/>
                </a:solidFill>
              </a:rPr>
              <a:t>not authoritative…]</a:t>
            </a:r>
          </a:p>
          <a:p>
            <a:pPr marL="233363" indent="-227013"/>
            <a:r>
              <a:rPr lang="en-US" altLang="en-US" sz="2400" dirty="0">
                <a:solidFill>
                  <a:srgbClr val="000000"/>
                </a:solidFill>
              </a:rPr>
              <a:t>Other provisions</a:t>
            </a:r>
          </a:p>
          <a:p>
            <a:pPr marL="233363" indent="-227013"/>
            <a:r>
              <a:rPr lang="en-US" altLang="en-US" sz="2400" dirty="0">
                <a:solidFill>
                  <a:srgbClr val="000000"/>
                </a:solidFill>
              </a:rPr>
              <a:t>Actual examples [J&amp;G Consulting]:</a:t>
            </a:r>
          </a:p>
          <a:p>
            <a:pPr marL="633413" lvl="1" indent="-227013"/>
            <a:r>
              <a:rPr lang="en-US" altLang="en-US" sz="2200" dirty="0">
                <a:solidFill>
                  <a:srgbClr val="000000"/>
                </a:solidFill>
              </a:rPr>
              <a:t>City; Pop 33000; GF Budget, $30 MM</a:t>
            </a:r>
          </a:p>
          <a:p>
            <a:pPr marL="1033463" lvl="2" indent="-227013"/>
            <a:r>
              <a:rPr lang="en-US" altLang="en-US" sz="2000" dirty="0">
                <a:solidFill>
                  <a:srgbClr val="000000"/>
                </a:solidFill>
              </a:rPr>
              <a:t>110 S87 &amp; 96 Contracts Identified by the City + J&amp;G  for analysis; 79 96s</a:t>
            </a:r>
          </a:p>
          <a:p>
            <a:pPr marL="633413" lvl="1" indent="-227013"/>
            <a:r>
              <a:rPr kumimoji="0" lang="en-US" altLang="en-US" sz="2200" b="0" i="0" u="none" strike="noStrike" kern="1200" cap="none" spc="0" normalizeH="0" baseline="0" noProof="0" dirty="0">
                <a:ln>
                  <a:noFill/>
                </a:ln>
                <a:solidFill>
                  <a:srgbClr val="000000"/>
                </a:solidFill>
                <a:effectLst/>
                <a:uLnTx/>
                <a:uFillTx/>
                <a:latin typeface="Century Gothic" panose="020B0502020202020204"/>
                <a:ea typeface="+mn-ea"/>
                <a:cs typeface="+mn-cs"/>
              </a:rPr>
              <a:t>School District;</a:t>
            </a:r>
            <a:r>
              <a:rPr lang="en-US" altLang="en-US" sz="2200" dirty="0">
                <a:solidFill>
                  <a:srgbClr val="000000"/>
                </a:solidFill>
              </a:rPr>
              <a:t> GF Budget, $42 MM</a:t>
            </a:r>
          </a:p>
          <a:p>
            <a:pPr marL="1033463" lvl="2" indent="-227013"/>
            <a:r>
              <a:rPr lang="en-US" altLang="en-US" sz="2000" dirty="0">
                <a:solidFill>
                  <a:srgbClr val="000000"/>
                </a:solidFill>
              </a:rPr>
              <a:t>49 potential 96s</a:t>
            </a:r>
          </a:p>
          <a:p>
            <a:pPr marL="633413" lvl="1" indent="-227013"/>
            <a:r>
              <a:rPr lang="en-US" altLang="en-US" sz="2400" dirty="0">
                <a:solidFill>
                  <a:srgbClr val="000000"/>
                </a:solidFill>
              </a:rPr>
              <a:t>ESC: GF Expenditures, $14 MM</a:t>
            </a:r>
          </a:p>
          <a:p>
            <a:pPr marL="1033463" lvl="2" indent="-227013"/>
            <a:r>
              <a:rPr lang="en-US" altLang="en-US" sz="2200" dirty="0">
                <a:solidFill>
                  <a:srgbClr val="000000"/>
                </a:solidFill>
              </a:rPr>
              <a:t>90 or so potential 96s</a:t>
            </a:r>
          </a:p>
        </p:txBody>
      </p:sp>
      <p:sp>
        <p:nvSpPr>
          <p:cNvPr id="134147" name="Title 2"/>
          <p:cNvSpPr>
            <a:spLocks noGrp="1"/>
          </p:cNvSpPr>
          <p:nvPr>
            <p:ph type="title" idx="4294967295"/>
          </p:nvPr>
        </p:nvSpPr>
        <p:spPr>
          <a:xfrm>
            <a:off x="1698626" y="198439"/>
            <a:ext cx="8677275" cy="896937"/>
          </a:xfrm>
        </p:spPr>
        <p:txBody>
          <a:bodyPr vert="horz" lIns="91440" tIns="0" rIns="0" bIns="0" rtlCol="0" anchor="t">
            <a:normAutofit/>
          </a:bodyPr>
          <a:lstStyle/>
          <a:p>
            <a:pPr algn="ctr" eaLnBrk="1" hangingPunct="1"/>
            <a:r>
              <a:rPr lang="en-US" altLang="en-US" dirty="0">
                <a:latin typeface="Arial" panose="020B0604020202020204" pitchFamily="34" charset="0"/>
                <a:cs typeface="Arial" panose="020B0604020202020204" pitchFamily="34" charset="0"/>
              </a:rPr>
              <a:t>Presentation Overview</a:t>
            </a:r>
          </a:p>
        </p:txBody>
      </p:sp>
      <p:sp>
        <p:nvSpPr>
          <p:cNvPr id="134148" name="Slide Number Placeholder 3"/>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0D77DDCD-E2BF-4CC5-BC29-EDD4C4876C72}" type="slidenum">
              <a:rPr lang="en-US" altLang="en-US" sz="1000">
                <a:solidFill>
                  <a:srgbClr val="5F5F5F"/>
                </a:solidFill>
              </a:rPr>
              <a:pPr algn="ctr" eaLnBrk="1" hangingPunct="1"/>
              <a:t>3</a:t>
            </a:fld>
            <a:endParaRPr lang="en-US" altLang="en-US" sz="1000" dirty="0">
              <a:solidFill>
                <a:srgbClr val="5F5F5F"/>
              </a:solidFill>
            </a:endParaRPr>
          </a:p>
        </p:txBody>
      </p:sp>
    </p:spTree>
    <p:extLst>
      <p:ext uri="{BB962C8B-B14F-4D97-AF65-F5344CB8AC3E}">
        <p14:creationId xmlns:p14="http://schemas.microsoft.com/office/powerpoint/2010/main" val="420505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4CD6B-22E6-4C90-4759-6985657906A5}"/>
              </a:ext>
            </a:extLst>
          </p:cNvPr>
          <p:cNvSpPr>
            <a:spLocks noGrp="1"/>
          </p:cNvSpPr>
          <p:nvPr>
            <p:ph type="title"/>
          </p:nvPr>
        </p:nvSpPr>
        <p:spPr/>
        <p:txBody>
          <a:bodyPr/>
          <a:lstStyle/>
          <a:p>
            <a:pPr algn="ctr"/>
            <a:r>
              <a:rPr lang="en-US" dirty="0"/>
              <a:t>TIP! : Documenting – Key </a:t>
            </a:r>
            <a:r>
              <a:rPr lang="en-US" u="sng" dirty="0"/>
              <a:t>Contract</a:t>
            </a:r>
            <a:r>
              <a:rPr lang="en-US" dirty="0"/>
              <a:t> Provisions</a:t>
            </a:r>
          </a:p>
        </p:txBody>
      </p:sp>
      <p:sp>
        <p:nvSpPr>
          <p:cNvPr id="3" name="Content Placeholder 2">
            <a:extLst>
              <a:ext uri="{FF2B5EF4-FFF2-40B4-BE49-F238E27FC236}">
                <a16:creationId xmlns:a16="http://schemas.microsoft.com/office/drawing/2014/main" id="{41A13860-9E0A-96A8-6A83-A3F288247460}"/>
              </a:ext>
            </a:extLst>
          </p:cNvPr>
          <p:cNvSpPr>
            <a:spLocks noGrp="1"/>
          </p:cNvSpPr>
          <p:nvPr>
            <p:ph idx="1"/>
          </p:nvPr>
        </p:nvSpPr>
        <p:spPr>
          <a:xfrm>
            <a:off x="2802276" y="2195744"/>
            <a:ext cx="8915400" cy="4100290"/>
          </a:xfrm>
        </p:spPr>
        <p:txBody>
          <a:bodyPr>
            <a:normAutofit lnSpcReduction="10000"/>
          </a:bodyPr>
          <a:lstStyle/>
          <a:p>
            <a:r>
              <a:rPr lang="en-US" dirty="0"/>
              <a:t>Term of the potential SBITA [e.g. 5 years]</a:t>
            </a:r>
          </a:p>
          <a:p>
            <a:pPr lvl="1"/>
            <a:r>
              <a:rPr lang="en-US" sz="1800" dirty="0"/>
              <a:t>Combination with capital assets?</a:t>
            </a:r>
          </a:p>
          <a:p>
            <a:pPr lvl="1"/>
            <a:r>
              <a:rPr lang="en-US" sz="1800" dirty="0"/>
              <a:t>Multiple components?</a:t>
            </a:r>
          </a:p>
          <a:p>
            <a:endParaRPr lang="en-US" dirty="0"/>
          </a:p>
          <a:p>
            <a:r>
              <a:rPr lang="en-US" dirty="0"/>
              <a:t>Renewal options ; Termination provisions</a:t>
            </a:r>
          </a:p>
          <a:p>
            <a:endParaRPr lang="en-US" dirty="0"/>
          </a:p>
          <a:p>
            <a:r>
              <a:rPr lang="en-US" dirty="0"/>
              <a:t>Interest Rate, if stated in the contract</a:t>
            </a:r>
          </a:p>
          <a:p>
            <a:endParaRPr lang="en-US" dirty="0"/>
          </a:p>
          <a:p>
            <a:r>
              <a:rPr lang="en-US" dirty="0"/>
              <a:t>Helpful: what the software does; how it’s being used</a:t>
            </a:r>
          </a:p>
          <a:p>
            <a:endParaRPr lang="en-US" dirty="0"/>
          </a:p>
          <a:p>
            <a:r>
              <a:rPr lang="en-US" dirty="0"/>
              <a:t>Store such contracts \ agreements somewhere</a:t>
            </a:r>
          </a:p>
          <a:p>
            <a:endParaRPr lang="en-US" dirty="0"/>
          </a:p>
        </p:txBody>
      </p:sp>
    </p:spTree>
    <p:extLst>
      <p:ext uri="{BB962C8B-B14F-4D97-AF65-F5344CB8AC3E}">
        <p14:creationId xmlns:p14="http://schemas.microsoft.com/office/powerpoint/2010/main" val="2609066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9407" y="2858352"/>
            <a:ext cx="8911687" cy="2264366"/>
          </a:xfrm>
        </p:spPr>
        <p:txBody>
          <a:bodyPr>
            <a:normAutofit fontScale="90000"/>
          </a:bodyPr>
          <a:lstStyle/>
          <a:p>
            <a:pPr algn="ctr"/>
            <a:r>
              <a:rPr lang="en-US" dirty="0"/>
              <a:t>Government SBITA Subscriber Accounting &amp; Reporting</a:t>
            </a:r>
            <a:br>
              <a:rPr lang="en-US" dirty="0"/>
            </a:br>
            <a:br>
              <a:rPr lang="en-US" dirty="0"/>
            </a:br>
            <a:r>
              <a:rPr lang="en-US" dirty="0"/>
              <a:t>Recognition and Measurement</a:t>
            </a: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2528861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256494" y="147337"/>
            <a:ext cx="8911687" cy="1280890"/>
          </a:xfrm>
        </p:spPr>
        <p:txBody>
          <a:bodyPr/>
          <a:lstStyle/>
          <a:p>
            <a:pPr eaLnBrk="1" hangingPunct="1"/>
            <a:r>
              <a:rPr lang="en-US" altLang="en-US" dirty="0">
                <a:latin typeface="Arial" panose="020B0604020202020204" pitchFamily="34" charset="0"/>
                <a:cs typeface="Arial" panose="020B0604020202020204" pitchFamily="34" charset="0"/>
              </a:rPr>
              <a:t>SBITA Overview—Initial Reporting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0393505"/>
              </p:ext>
            </p:extLst>
          </p:nvPr>
        </p:nvGraphicFramePr>
        <p:xfrm>
          <a:off x="168676" y="1109709"/>
          <a:ext cx="12023325" cy="5760738"/>
        </p:xfrm>
        <a:graphic>
          <a:graphicData uri="http://schemas.openxmlformats.org/drawingml/2006/table">
            <a:tbl>
              <a:tblPr firstRow="1" bandRow="1">
                <a:tableStyleId>{5C22544A-7EE6-4342-B048-85BDC9FD1C3A}</a:tableStyleId>
              </a:tblPr>
              <a:tblGrid>
                <a:gridCol w="2409276">
                  <a:extLst>
                    <a:ext uri="{9D8B030D-6E8A-4147-A177-3AD203B41FA5}">
                      <a16:colId xmlns:a16="http://schemas.microsoft.com/office/drawing/2014/main" val="20000"/>
                    </a:ext>
                  </a:extLst>
                </a:gridCol>
                <a:gridCol w="4518834">
                  <a:extLst>
                    <a:ext uri="{9D8B030D-6E8A-4147-A177-3AD203B41FA5}">
                      <a16:colId xmlns:a16="http://schemas.microsoft.com/office/drawing/2014/main" val="20001"/>
                    </a:ext>
                  </a:extLst>
                </a:gridCol>
                <a:gridCol w="2214187">
                  <a:extLst>
                    <a:ext uri="{9D8B030D-6E8A-4147-A177-3AD203B41FA5}">
                      <a16:colId xmlns:a16="http://schemas.microsoft.com/office/drawing/2014/main" val="20002"/>
                    </a:ext>
                  </a:extLst>
                </a:gridCol>
                <a:gridCol w="2881028">
                  <a:extLst>
                    <a:ext uri="{9D8B030D-6E8A-4147-A177-3AD203B41FA5}">
                      <a16:colId xmlns:a16="http://schemas.microsoft.com/office/drawing/2014/main" val="20003"/>
                    </a:ext>
                  </a:extLst>
                </a:gridCol>
              </a:tblGrid>
              <a:tr h="310170">
                <a:tc>
                  <a:txBody>
                    <a:bodyPr/>
                    <a:lstStyle/>
                    <a:p>
                      <a:endParaRPr lang="en-US" sz="1800" dirty="0"/>
                    </a:p>
                  </a:txBody>
                  <a:tcPr marL="91432" marR="91432" marT="45723" marB="45723"/>
                </a:tc>
                <a:tc>
                  <a:txBody>
                    <a:bodyPr/>
                    <a:lstStyle/>
                    <a:p>
                      <a:r>
                        <a:rPr lang="en-US" sz="1800" dirty="0"/>
                        <a:t>Assets</a:t>
                      </a:r>
                    </a:p>
                  </a:txBody>
                  <a:tcPr marL="91432" marR="91432" marT="45723" marB="45723"/>
                </a:tc>
                <a:tc>
                  <a:txBody>
                    <a:bodyPr/>
                    <a:lstStyle/>
                    <a:p>
                      <a:r>
                        <a:rPr lang="en-US" sz="1800" dirty="0"/>
                        <a:t>Liability</a:t>
                      </a:r>
                    </a:p>
                  </a:txBody>
                  <a:tcPr marL="91432" marR="91432" marT="45723" marB="45723"/>
                </a:tc>
                <a:tc>
                  <a:txBody>
                    <a:bodyPr/>
                    <a:lstStyle/>
                    <a:p>
                      <a:r>
                        <a:rPr lang="en-US" sz="1800" dirty="0"/>
                        <a:t>Deferred Inflow</a:t>
                      </a:r>
                    </a:p>
                  </a:txBody>
                  <a:tcPr marL="91432" marR="91432" marT="45723" marB="45723"/>
                </a:tc>
                <a:extLst>
                  <a:ext uri="{0D108BD9-81ED-4DB2-BD59-A6C34878D82A}">
                    <a16:rowId xmlns:a16="http://schemas.microsoft.com/office/drawing/2014/main" val="10000"/>
                  </a:ext>
                </a:extLst>
              </a:tr>
              <a:tr h="2788137">
                <a:tc>
                  <a:txBody>
                    <a:bodyPr/>
                    <a:lstStyle/>
                    <a:p>
                      <a:r>
                        <a:rPr lang="en-US" sz="1800" b="1" kern="1200" dirty="0">
                          <a:solidFill>
                            <a:srgbClr val="FF0000"/>
                          </a:solidFill>
                          <a:effectLst/>
                          <a:latin typeface="Arial" charset="0"/>
                          <a:ea typeface="Arial" charset="0"/>
                          <a:cs typeface="Arial" charset="0"/>
                        </a:rPr>
                        <a:t>Government Subscriber</a:t>
                      </a:r>
                    </a:p>
                  </a:txBody>
                  <a:tcPr marL="91432" marR="91432" marT="45723" marB="45723"/>
                </a:tc>
                <a:tc>
                  <a:txBody>
                    <a:bodyPr/>
                    <a:lstStyle/>
                    <a:p>
                      <a:r>
                        <a:rPr lang="en-US" sz="1800" dirty="0"/>
                        <a:t>Intangible asset (right to use underlying asset)—value of subscription liability plus prepayments and initial implementation costs</a:t>
                      </a:r>
                    </a:p>
                  </a:txBody>
                  <a:tcPr marL="91432" marR="91432" marT="45723" marB="45723"/>
                </a:tc>
                <a:tc>
                  <a:txBody>
                    <a:bodyPr/>
                    <a:lstStyle/>
                    <a:p>
                      <a:r>
                        <a:rPr lang="en-US" sz="1800" dirty="0"/>
                        <a:t>Present</a:t>
                      </a:r>
                      <a:r>
                        <a:rPr lang="en-US" sz="1800" baseline="0" dirty="0"/>
                        <a:t> value of future subscription payments (incl. fixed payments, variable payments based on index or rate, reasonably certain residual guarantees, etc.)</a:t>
                      </a:r>
                      <a:endParaRPr lang="en-US" sz="1800" dirty="0"/>
                    </a:p>
                  </a:txBody>
                  <a:tcPr marL="91432" marR="91432" marT="45723" marB="45723"/>
                </a:tc>
                <a:tc>
                  <a:txBody>
                    <a:bodyPr/>
                    <a:lstStyle/>
                    <a:p>
                      <a:r>
                        <a:rPr lang="en-US" sz="1800" dirty="0"/>
                        <a:t>N/A</a:t>
                      </a:r>
                    </a:p>
                  </a:txBody>
                  <a:tcPr marL="91432" marR="91432" marT="45723" marB="45723"/>
                </a:tc>
                <a:extLst>
                  <a:ext uri="{0D108BD9-81ED-4DB2-BD59-A6C34878D82A}">
                    <a16:rowId xmlns:a16="http://schemas.microsoft.com/office/drawing/2014/main" val="10001"/>
                  </a:ext>
                </a:extLst>
              </a:tr>
              <a:tr h="1992254">
                <a:tc>
                  <a:txBody>
                    <a:bodyPr/>
                    <a:lstStyle/>
                    <a:p>
                      <a:r>
                        <a:rPr lang="en-US" sz="1800" b="1" kern="1200" dirty="0">
                          <a:solidFill>
                            <a:srgbClr val="FF0000"/>
                          </a:solidFill>
                          <a:effectLst/>
                          <a:latin typeface="Arial" charset="0"/>
                          <a:ea typeface="Arial" charset="0"/>
                          <a:cs typeface="Arial" charset="0"/>
                        </a:rPr>
                        <a:t>Government Vendor</a:t>
                      </a:r>
                    </a:p>
                  </a:txBody>
                  <a:tcPr marL="91432" marR="91432" marT="45723" marB="45723"/>
                </a:tc>
                <a:tc>
                  <a:txBody>
                    <a:bodyPr/>
                    <a:lstStyle/>
                    <a:p>
                      <a:pPr marL="168275" indent="-168275">
                        <a:buFont typeface="Arial" panose="020B0604020202020204" pitchFamily="34" charset="0"/>
                        <a:buChar char="•"/>
                      </a:pPr>
                      <a:r>
                        <a:rPr lang="en-US" sz="1800" dirty="0"/>
                        <a:t>N/A - GASB 96, ¶4b:</a:t>
                      </a:r>
                    </a:p>
                    <a:p>
                      <a:pPr marL="168275" indent="-168275">
                        <a:buFont typeface="Arial" panose="020B0604020202020204" pitchFamily="34" charset="0"/>
                        <a:buChar char="•"/>
                      </a:pPr>
                      <a:endParaRPr lang="en-US" sz="1800" dirty="0"/>
                    </a:p>
                    <a:p>
                      <a:pPr fontAlgn="base"/>
                      <a:r>
                        <a:rPr lang="en-US" sz="1800" dirty="0"/>
                        <a:t>“</a:t>
                      </a:r>
                      <a:r>
                        <a:rPr lang="en-US" sz="1800" b="0" i="0" kern="1200" dirty="0">
                          <a:solidFill>
                            <a:schemeClr val="dk1"/>
                          </a:solidFill>
                          <a:effectLst/>
                          <a:latin typeface="+mn-lt"/>
                          <a:ea typeface="+mn-ea"/>
                          <a:cs typeface="+mn-cs"/>
                        </a:rPr>
                        <a:t>4. This Statement [96]does not apply to…:</a:t>
                      </a:r>
                    </a:p>
                    <a:p>
                      <a:br>
                        <a:rPr lang="en-US" dirty="0"/>
                      </a:br>
                      <a:r>
                        <a:rPr lang="en-US" dirty="0"/>
                        <a:t>b.  Governments that provide the right to use their IT software and associated tangible capital assets to other entities through SBITAs</a:t>
                      </a:r>
                      <a:endParaRPr lang="en-US" sz="1800" dirty="0"/>
                    </a:p>
                  </a:txBody>
                  <a:tcPr marL="91432" marR="91432" marT="45723" marB="45723"/>
                </a:tc>
                <a:tc>
                  <a:txBody>
                    <a:bodyPr/>
                    <a:lstStyle/>
                    <a:p>
                      <a:r>
                        <a:rPr lang="en-US" sz="1800" dirty="0"/>
                        <a:t>N/A</a:t>
                      </a:r>
                    </a:p>
                  </a:txBody>
                  <a:tcPr marL="91432" marR="91432" marT="45723" marB="45723"/>
                </a:tc>
                <a:tc>
                  <a:txBody>
                    <a:bodyPr/>
                    <a:lstStyle/>
                    <a:p>
                      <a:r>
                        <a:rPr lang="en-US" sz="1800" dirty="0"/>
                        <a:t>N/A</a:t>
                      </a:r>
                      <a:endParaRPr lang="en-US" sz="1800" i="0" dirty="0"/>
                    </a:p>
                  </a:txBody>
                  <a:tcPr marL="91432" marR="91432" marT="45723" marB="45723"/>
                </a:tc>
                <a:extLst>
                  <a:ext uri="{0D108BD9-81ED-4DB2-BD59-A6C34878D82A}">
                    <a16:rowId xmlns:a16="http://schemas.microsoft.com/office/drawing/2014/main" val="10002"/>
                  </a:ext>
                </a:extLst>
              </a:tr>
            </a:tbl>
          </a:graphicData>
        </a:graphic>
      </p:graphicFrame>
      <p:sp>
        <p:nvSpPr>
          <p:cNvPr id="440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E7556F-9BCD-4EFC-841D-828364448325}" type="slidenum">
              <a:rPr lang="en-US" altLang="en-US">
                <a:solidFill>
                  <a:srgbClr val="5F5F5F"/>
                </a:solidFill>
              </a:rPr>
              <a:pPr/>
              <a:t>32</a:t>
            </a:fld>
            <a:endParaRPr lang="en-US" altLang="en-US" dirty="0">
              <a:solidFill>
                <a:srgbClr val="5F5F5F"/>
              </a:solidFill>
            </a:endParaRPr>
          </a:p>
        </p:txBody>
      </p:sp>
    </p:spTree>
    <p:extLst>
      <p:ext uri="{BB962C8B-B14F-4D97-AF65-F5344CB8AC3E}">
        <p14:creationId xmlns:p14="http://schemas.microsoft.com/office/powerpoint/2010/main" val="2908450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704975" y="217489"/>
            <a:ext cx="8686800" cy="896937"/>
          </a:xfrm>
        </p:spPr>
        <p:txBody>
          <a:bodyPr>
            <a:normAutofit/>
          </a:bodyPr>
          <a:lstStyle/>
          <a:p>
            <a:pPr algn="ctr" eaLnBrk="1" hangingPunct="1"/>
            <a:r>
              <a:rPr lang="en-US" altLang="en-US" dirty="0">
                <a:latin typeface="Arial" panose="020B0604020202020204" pitchFamily="34" charset="0"/>
                <a:cs typeface="Arial" panose="020B0604020202020204" pitchFamily="34" charset="0"/>
              </a:rPr>
              <a:t>SBITA Overview—Subsequent Reporting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84125345"/>
              </p:ext>
            </p:extLst>
          </p:nvPr>
        </p:nvGraphicFramePr>
        <p:xfrm>
          <a:off x="2269047" y="1312705"/>
          <a:ext cx="8369300" cy="5073157"/>
        </p:xfrm>
        <a:graphic>
          <a:graphicData uri="http://schemas.openxmlformats.org/drawingml/2006/table">
            <a:tbl>
              <a:tblPr firstRow="1" bandRow="1">
                <a:tableStyleId>{5C22544A-7EE6-4342-B048-85BDC9FD1C3A}</a:tableStyleId>
              </a:tblPr>
              <a:tblGrid>
                <a:gridCol w="1867948">
                  <a:extLst>
                    <a:ext uri="{9D8B030D-6E8A-4147-A177-3AD203B41FA5}">
                      <a16:colId xmlns:a16="http://schemas.microsoft.com/office/drawing/2014/main" val="20000"/>
                    </a:ext>
                  </a:extLst>
                </a:gridCol>
                <a:gridCol w="3439057">
                  <a:extLst>
                    <a:ext uri="{9D8B030D-6E8A-4147-A177-3AD203B41FA5}">
                      <a16:colId xmlns:a16="http://schemas.microsoft.com/office/drawing/2014/main" val="20001"/>
                    </a:ext>
                  </a:extLst>
                </a:gridCol>
                <a:gridCol w="1552122">
                  <a:extLst>
                    <a:ext uri="{9D8B030D-6E8A-4147-A177-3AD203B41FA5}">
                      <a16:colId xmlns:a16="http://schemas.microsoft.com/office/drawing/2014/main" val="20002"/>
                    </a:ext>
                  </a:extLst>
                </a:gridCol>
                <a:gridCol w="1510173">
                  <a:extLst>
                    <a:ext uri="{9D8B030D-6E8A-4147-A177-3AD203B41FA5}">
                      <a16:colId xmlns:a16="http://schemas.microsoft.com/office/drawing/2014/main" val="20003"/>
                    </a:ext>
                  </a:extLst>
                </a:gridCol>
              </a:tblGrid>
              <a:tr h="640149">
                <a:tc>
                  <a:txBody>
                    <a:bodyPr/>
                    <a:lstStyle/>
                    <a:p>
                      <a:endParaRPr lang="en-US" sz="1800" dirty="0"/>
                    </a:p>
                  </a:txBody>
                  <a:tcPr marL="91449" marR="91449" marT="45725" marB="45725"/>
                </a:tc>
                <a:tc>
                  <a:txBody>
                    <a:bodyPr/>
                    <a:lstStyle/>
                    <a:p>
                      <a:r>
                        <a:rPr lang="en-US" sz="1800" dirty="0"/>
                        <a:t>Assets</a:t>
                      </a:r>
                    </a:p>
                  </a:txBody>
                  <a:tcPr marL="91449" marR="91449" marT="45725" marB="45725"/>
                </a:tc>
                <a:tc>
                  <a:txBody>
                    <a:bodyPr/>
                    <a:lstStyle/>
                    <a:p>
                      <a:r>
                        <a:rPr lang="en-US" sz="1800" dirty="0"/>
                        <a:t>Liability</a:t>
                      </a:r>
                    </a:p>
                  </a:txBody>
                  <a:tcPr marL="91449" marR="91449" marT="45725" marB="45725"/>
                </a:tc>
                <a:tc>
                  <a:txBody>
                    <a:bodyPr/>
                    <a:lstStyle/>
                    <a:p>
                      <a:r>
                        <a:rPr lang="en-US" sz="1800" dirty="0"/>
                        <a:t>Deferred Inflow</a:t>
                      </a:r>
                    </a:p>
                  </a:txBody>
                  <a:tcPr marL="91449" marR="91449" marT="45725" marB="45725"/>
                </a:tc>
                <a:extLst>
                  <a:ext uri="{0D108BD9-81ED-4DB2-BD59-A6C34878D82A}">
                    <a16:rowId xmlns:a16="http://schemas.microsoft.com/office/drawing/2014/main" val="10000"/>
                  </a:ext>
                </a:extLst>
              </a:tr>
              <a:tr h="17375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Arial" charset="0"/>
                          <a:ea typeface="Arial" charset="0"/>
                          <a:cs typeface="Arial" charset="0"/>
                        </a:rPr>
                        <a:t>Government Subscriber</a:t>
                      </a:r>
                    </a:p>
                    <a:p>
                      <a:endParaRPr lang="en-US" sz="1800" b="1" kern="1200" dirty="0">
                        <a:solidFill>
                          <a:srgbClr val="FF0000"/>
                        </a:solidFill>
                        <a:effectLst/>
                        <a:latin typeface="Arial" charset="0"/>
                        <a:ea typeface="Arial" charset="0"/>
                        <a:cs typeface="Arial" charset="0"/>
                      </a:endParaRPr>
                    </a:p>
                  </a:txBody>
                  <a:tcPr marL="91449" marR="91449" marT="45725" marB="45725"/>
                </a:tc>
                <a:tc>
                  <a:txBody>
                    <a:bodyPr/>
                    <a:lstStyle/>
                    <a:p>
                      <a:r>
                        <a:rPr lang="en-US" sz="1800" dirty="0"/>
                        <a:t>Amortize the intangible asset over shorter of useful life or subscription term</a:t>
                      </a:r>
                    </a:p>
                  </a:txBody>
                  <a:tcPr marL="91449" marR="91449" marT="45725" marB="45725"/>
                </a:tc>
                <a:tc>
                  <a:txBody>
                    <a:bodyPr/>
                    <a:lstStyle/>
                    <a:p>
                      <a:r>
                        <a:rPr lang="en-US" sz="1800" dirty="0"/>
                        <a:t>Reduce by subscription payments (less amount for interest expense)</a:t>
                      </a:r>
                    </a:p>
                  </a:txBody>
                  <a:tcPr marL="91449" marR="91449" marT="45725" marB="45725"/>
                </a:tc>
                <a:tc>
                  <a:txBody>
                    <a:bodyPr/>
                    <a:lstStyle/>
                    <a:p>
                      <a:r>
                        <a:rPr lang="en-US" sz="1800" dirty="0"/>
                        <a:t>N\A</a:t>
                      </a:r>
                    </a:p>
                  </a:txBody>
                  <a:tcPr marL="91449" marR="91449" marT="45725" marB="45725"/>
                </a:tc>
                <a:extLst>
                  <a:ext uri="{0D108BD9-81ED-4DB2-BD59-A6C34878D82A}">
                    <a16:rowId xmlns:a16="http://schemas.microsoft.com/office/drawing/2014/main" val="10001"/>
                  </a:ext>
                </a:extLst>
              </a:tr>
              <a:tr h="24213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Arial" charset="0"/>
                          <a:ea typeface="Arial" charset="0"/>
                          <a:cs typeface="Arial" charset="0"/>
                        </a:rPr>
                        <a:t>Government Vendor</a:t>
                      </a:r>
                    </a:p>
                  </a:txBody>
                  <a:tcPr marL="91449" marR="91449" marT="45725" marB="45725"/>
                </a:tc>
                <a:tc>
                  <a:txBody>
                    <a:bodyPr/>
                    <a:lstStyle/>
                    <a:p>
                      <a:pPr marL="168275" indent="-168275">
                        <a:buFont typeface="Arial" panose="020B0604020202020204" pitchFamily="34" charset="0"/>
                        <a:buChar char="•"/>
                      </a:pPr>
                      <a:r>
                        <a:rPr kumimoji="0" lang="en-US" sz="1800" b="0" i="0" u="none" strike="noStrike" kern="1200" cap="none" spc="0" normalizeH="0" baseline="0" noProof="0" dirty="0">
                          <a:ln>
                            <a:noFill/>
                          </a:ln>
                          <a:solidFill>
                            <a:prstClr val="black"/>
                          </a:solidFill>
                          <a:effectLst/>
                          <a:uLnTx/>
                          <a:uFillTx/>
                          <a:latin typeface="+mn-lt"/>
                          <a:ea typeface="+mn-ea"/>
                          <a:cs typeface="+mn-cs"/>
                        </a:rPr>
                        <a:t>N/A - GASB 96, ¶4b</a:t>
                      </a:r>
                      <a:endParaRPr lang="en-US" sz="1800" dirty="0"/>
                    </a:p>
                  </a:txBody>
                  <a:tcPr marL="91449" marR="91449" marT="45725" marB="45725"/>
                </a:tc>
                <a:tc>
                  <a:txBody>
                    <a:bodyPr/>
                    <a:lstStyle/>
                    <a:p>
                      <a:r>
                        <a:rPr lang="en-US" sz="1800" dirty="0"/>
                        <a:t>N\A</a:t>
                      </a:r>
                    </a:p>
                  </a:txBody>
                  <a:tcPr marL="91449" marR="91449" marT="45725" marB="45725"/>
                </a:tc>
                <a:tc>
                  <a:txBody>
                    <a:bodyPr/>
                    <a:lstStyle/>
                    <a:p>
                      <a:r>
                        <a:rPr lang="en-US" sz="1800" dirty="0"/>
                        <a:t>N\A</a:t>
                      </a:r>
                    </a:p>
                  </a:txBody>
                  <a:tcPr marL="91449" marR="91449" marT="45725" marB="45725"/>
                </a:tc>
                <a:extLst>
                  <a:ext uri="{0D108BD9-81ED-4DB2-BD59-A6C34878D82A}">
                    <a16:rowId xmlns:a16="http://schemas.microsoft.com/office/drawing/2014/main" val="10002"/>
                  </a:ext>
                </a:extLst>
              </a:tr>
            </a:tbl>
          </a:graphicData>
        </a:graphic>
      </p:graphicFrame>
      <p:sp>
        <p:nvSpPr>
          <p:cNvPr id="4508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7C2CB2-4663-48D7-9C98-F7AF37037643}" type="slidenum">
              <a:rPr lang="en-US" altLang="en-US">
                <a:solidFill>
                  <a:srgbClr val="5F5F5F"/>
                </a:solidFill>
              </a:rPr>
              <a:pPr/>
              <a:t>33</a:t>
            </a:fld>
            <a:endParaRPr lang="en-US" altLang="en-US" dirty="0">
              <a:solidFill>
                <a:srgbClr val="5F5F5F"/>
              </a:solidFill>
            </a:endParaRPr>
          </a:p>
        </p:txBody>
      </p:sp>
    </p:spTree>
    <p:extLst>
      <p:ext uri="{BB962C8B-B14F-4D97-AF65-F5344CB8AC3E}">
        <p14:creationId xmlns:p14="http://schemas.microsoft.com/office/powerpoint/2010/main" val="3756191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idx="4294967295"/>
          </p:nvPr>
        </p:nvSpPr>
        <p:spPr/>
        <p:txBody>
          <a:bodyPr/>
          <a:lstStyle/>
          <a:p>
            <a:pPr algn="ctr" eaLnBrk="1" hangingPunct="1"/>
            <a:r>
              <a:rPr lang="en-US" altLang="en-US" dirty="0">
                <a:latin typeface="Arial" panose="020B0604020202020204" pitchFamily="34" charset="0"/>
                <a:cs typeface="Arial" panose="020B0604020202020204" pitchFamily="34" charset="0"/>
              </a:rPr>
              <a:t>Recognition and Measurement</a:t>
            </a:r>
          </a:p>
        </p:txBody>
      </p:sp>
      <p:sp>
        <p:nvSpPr>
          <p:cNvPr id="147459" name="Content Placeholder 2"/>
          <p:cNvSpPr>
            <a:spLocks noGrp="1"/>
          </p:cNvSpPr>
          <p:nvPr>
            <p:ph idx="4294967295"/>
          </p:nvPr>
        </p:nvSpPr>
        <p:spPr>
          <a:xfrm>
            <a:off x="2100941" y="1814004"/>
            <a:ext cx="8915400" cy="3886200"/>
          </a:xfrm>
        </p:spPr>
        <p:txBody>
          <a:bodyPr>
            <a:normAutofit fontScale="92500"/>
          </a:bodyPr>
          <a:lstStyle/>
          <a:p>
            <a:pPr eaLnBrk="1" hangingPunct="1"/>
            <a:r>
              <a:rPr lang="en-US" altLang="en-US" sz="2400" dirty="0"/>
              <a:t>Recognize a </a:t>
            </a:r>
            <a:r>
              <a:rPr lang="en-US" altLang="en-US" sz="2400" i="1" dirty="0"/>
              <a:t>subscription liability </a:t>
            </a:r>
            <a:r>
              <a:rPr lang="en-US" altLang="en-US" sz="2400" dirty="0"/>
              <a:t>and an intangible right-to-use asset (the “</a:t>
            </a:r>
            <a:r>
              <a:rPr lang="en-US" altLang="en-US" sz="2400" i="1" dirty="0"/>
              <a:t>subscription asset</a:t>
            </a:r>
            <a:r>
              <a:rPr lang="en-US" altLang="en-US" sz="2400" dirty="0"/>
              <a:t>”), </a:t>
            </a:r>
            <a:r>
              <a:rPr lang="en-US" altLang="en-US" sz="2400" i="1" dirty="0"/>
              <a:t>except for short-term SBITAs</a:t>
            </a:r>
            <a:r>
              <a:rPr lang="en-US" altLang="en-US" sz="2400" dirty="0"/>
              <a:t>, at the commencement of the subscription term</a:t>
            </a:r>
          </a:p>
          <a:p>
            <a:pPr eaLnBrk="1" hangingPunct="1"/>
            <a:endParaRPr lang="en-US" altLang="en-US" sz="2400" dirty="0"/>
          </a:p>
          <a:p>
            <a:pPr eaLnBrk="1" hangingPunct="1"/>
            <a:r>
              <a:rPr lang="en-US" altLang="en-US" sz="2400" dirty="0"/>
              <a:t>Commencement of subscription term occurs when the initial implementation stage is completed, at which time the subscription asset is placed into service</a:t>
            </a:r>
          </a:p>
          <a:p>
            <a:pPr lvl="1"/>
            <a:r>
              <a:rPr lang="en-US" altLang="en-US" sz="2200" dirty="0"/>
              <a:t>No matter what the contract says</a:t>
            </a:r>
          </a:p>
          <a:p>
            <a:pPr lvl="2"/>
            <a:r>
              <a:rPr lang="en-US" altLang="en-US" sz="2000" dirty="0"/>
              <a:t>If the government pays before the SW is “placed in service”, it’s a prepaid asset of some type, not a SBITA asset as such</a:t>
            </a:r>
          </a:p>
          <a:p>
            <a:pPr lvl="1" eaLnBrk="1" hangingPunct="1"/>
            <a:endParaRPr lang="en-US" altLang="en-US" dirty="0"/>
          </a:p>
        </p:txBody>
      </p:sp>
      <p:sp>
        <p:nvSpPr>
          <p:cNvPr id="147460"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BB2DF961-ABF9-4F39-940C-EAE2A28216A1}" type="slidenum">
              <a:rPr lang="en-US" altLang="en-US" sz="1000">
                <a:solidFill>
                  <a:srgbClr val="5F5F5F"/>
                </a:solidFill>
              </a:rPr>
              <a:pPr algn="ctr" eaLnBrk="1" hangingPunct="1"/>
              <a:t>34</a:t>
            </a:fld>
            <a:endParaRPr lang="en-US" altLang="en-US" sz="1000" dirty="0">
              <a:solidFill>
                <a:srgbClr val="5F5F5F"/>
              </a:solidFill>
            </a:endParaRPr>
          </a:p>
        </p:txBody>
      </p:sp>
    </p:spTree>
    <p:extLst>
      <p:ext uri="{BB962C8B-B14F-4D97-AF65-F5344CB8AC3E}">
        <p14:creationId xmlns:p14="http://schemas.microsoft.com/office/powerpoint/2010/main" val="1354691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idx="4294967295"/>
          </p:nvPr>
        </p:nvSpPr>
        <p:spPr>
          <a:xfrm>
            <a:off x="1760538" y="15240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Subscription </a:t>
            </a:r>
            <a:r>
              <a:rPr lang="en-US" altLang="en-US" u="sng" dirty="0">
                <a:latin typeface="Arial" panose="020B0604020202020204" pitchFamily="34" charset="0"/>
                <a:cs typeface="Arial" panose="020B0604020202020204" pitchFamily="34" charset="0"/>
              </a:rPr>
              <a:t>Liability</a:t>
            </a:r>
          </a:p>
        </p:txBody>
      </p:sp>
      <p:sp>
        <p:nvSpPr>
          <p:cNvPr id="149507" name="Content Placeholder 2"/>
          <p:cNvSpPr>
            <a:spLocks noGrp="1"/>
          </p:cNvSpPr>
          <p:nvPr>
            <p:ph idx="4294967295"/>
          </p:nvPr>
        </p:nvSpPr>
        <p:spPr>
          <a:xfrm>
            <a:off x="1760539" y="1125538"/>
            <a:ext cx="8768378" cy="4462462"/>
          </a:xfrm>
        </p:spPr>
        <p:txBody>
          <a:bodyPr/>
          <a:lstStyle/>
          <a:p>
            <a:pPr eaLnBrk="1" hangingPunct="1"/>
            <a:r>
              <a:rPr lang="en-US" altLang="en-US" sz="2400" dirty="0"/>
              <a:t>Initial measurement of a subscription liability includes:</a:t>
            </a:r>
          </a:p>
          <a:p>
            <a:pPr lvl="1" eaLnBrk="1" hangingPunct="1"/>
            <a:r>
              <a:rPr lang="en-US" altLang="en-US" sz="2000" dirty="0"/>
              <a:t>Fixed payments</a:t>
            </a:r>
          </a:p>
          <a:p>
            <a:pPr lvl="1" eaLnBrk="1" hangingPunct="1"/>
            <a:r>
              <a:rPr lang="en-US" altLang="en-US" sz="2000" dirty="0"/>
              <a:t>Variable payments based on an index or rate (such as CPI), using the rate as of the commencement of the subscription term</a:t>
            </a:r>
          </a:p>
          <a:p>
            <a:pPr lvl="1" eaLnBrk="1" hangingPunct="1"/>
            <a:r>
              <a:rPr lang="en-US" altLang="en-US" sz="2000" dirty="0"/>
              <a:t>Variable payments that are fixed in substance</a:t>
            </a:r>
          </a:p>
          <a:p>
            <a:pPr lvl="1" eaLnBrk="1" hangingPunct="1"/>
            <a:r>
              <a:rPr lang="en-US" altLang="en-US" sz="2000" dirty="0"/>
              <a:t>Payments for termination penalties, if subscription term reflects government exercising termination options or fiscal funding/cancellation clauses</a:t>
            </a:r>
          </a:p>
          <a:p>
            <a:pPr lvl="1" eaLnBrk="1" hangingPunct="1"/>
            <a:r>
              <a:rPr lang="en-US" altLang="en-US" sz="2000" dirty="0"/>
              <a:t>Contract incentives receivable from the SBITA vendor</a:t>
            </a:r>
          </a:p>
          <a:p>
            <a:pPr lvl="1" eaLnBrk="1" hangingPunct="1"/>
            <a:r>
              <a:rPr lang="en-US" altLang="en-US" sz="2000" dirty="0"/>
              <a:t>Any other </a:t>
            </a:r>
            <a:r>
              <a:rPr lang="en-US" altLang="en-US" sz="2000" i="1" dirty="0"/>
              <a:t>reasonably certain </a:t>
            </a:r>
            <a:r>
              <a:rPr lang="en-US" altLang="en-US" sz="2000" dirty="0"/>
              <a:t>payments</a:t>
            </a:r>
          </a:p>
          <a:p>
            <a:pPr eaLnBrk="1" hangingPunct="1"/>
            <a:endParaRPr lang="en-US" altLang="en-US" dirty="0"/>
          </a:p>
        </p:txBody>
      </p:sp>
      <p:sp>
        <p:nvSpPr>
          <p:cNvPr id="149508"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72D6F109-5A67-4C10-980A-25433B830891}" type="slidenum">
              <a:rPr lang="en-US" altLang="en-US" sz="1000">
                <a:solidFill>
                  <a:srgbClr val="5F5F5F"/>
                </a:solidFill>
              </a:rPr>
              <a:pPr algn="ctr" eaLnBrk="1" hangingPunct="1"/>
              <a:t>35</a:t>
            </a:fld>
            <a:endParaRPr lang="en-US" altLang="en-US" sz="1000" dirty="0">
              <a:solidFill>
                <a:srgbClr val="5F5F5F"/>
              </a:solidFill>
            </a:endParaRPr>
          </a:p>
        </p:txBody>
      </p:sp>
    </p:spTree>
    <p:extLst>
      <p:ext uri="{BB962C8B-B14F-4D97-AF65-F5344CB8AC3E}">
        <p14:creationId xmlns:p14="http://schemas.microsoft.com/office/powerpoint/2010/main" val="3697802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a:spLocks noGrp="1"/>
          </p:cNvSpPr>
          <p:nvPr>
            <p:ph type="title" idx="4294967295"/>
          </p:nvPr>
        </p:nvSpPr>
        <p:spPr/>
        <p:txBody>
          <a:bodyPr/>
          <a:lstStyle/>
          <a:p>
            <a:pPr algn="ctr" eaLnBrk="1" hangingPunct="1"/>
            <a:r>
              <a:rPr lang="en-US" altLang="en-US" dirty="0">
                <a:latin typeface="Arial" panose="020B0604020202020204" pitchFamily="34" charset="0"/>
                <a:cs typeface="Arial" panose="020B0604020202020204" pitchFamily="34" charset="0"/>
              </a:rPr>
              <a:t>Subscription </a:t>
            </a:r>
            <a:r>
              <a:rPr lang="en-US" altLang="en-US" u="sng" dirty="0">
                <a:latin typeface="Arial" panose="020B0604020202020204" pitchFamily="34" charset="0"/>
                <a:cs typeface="Arial" panose="020B0604020202020204" pitchFamily="34" charset="0"/>
              </a:rPr>
              <a:t>Liability</a:t>
            </a:r>
            <a:r>
              <a:rPr lang="en-US" altLang="en-US" dirty="0">
                <a:latin typeface="Arial" panose="020B0604020202020204" pitchFamily="34" charset="0"/>
                <a:cs typeface="Arial" panose="020B0604020202020204" pitchFamily="34" charset="0"/>
              </a:rPr>
              <a:t> (continued)</a:t>
            </a:r>
          </a:p>
        </p:txBody>
      </p:sp>
      <p:sp>
        <p:nvSpPr>
          <p:cNvPr id="151555" name="Content Placeholder 2"/>
          <p:cNvSpPr>
            <a:spLocks noGrp="1"/>
          </p:cNvSpPr>
          <p:nvPr>
            <p:ph idx="4294967295"/>
          </p:nvPr>
        </p:nvSpPr>
        <p:spPr>
          <a:xfrm>
            <a:off x="2474912" y="1728355"/>
            <a:ext cx="8915400" cy="3886200"/>
          </a:xfrm>
        </p:spPr>
        <p:txBody>
          <a:bodyPr>
            <a:normAutofit fontScale="85000" lnSpcReduction="20000"/>
          </a:bodyPr>
          <a:lstStyle/>
          <a:p>
            <a:pPr eaLnBrk="1" hangingPunct="1"/>
            <a:r>
              <a:rPr lang="en-US" altLang="en-US" sz="2400" dirty="0"/>
              <a:t>Subscription liability does </a:t>
            </a:r>
            <a:r>
              <a:rPr lang="en-US" altLang="en-US" sz="2400" i="1" dirty="0"/>
              <a:t>not</a:t>
            </a:r>
            <a:r>
              <a:rPr lang="en-US" altLang="en-US" sz="2400" dirty="0"/>
              <a:t> include variable payments that are dependent on future performance, usage of an underlying IT asset, or number of user seats </a:t>
            </a:r>
          </a:p>
          <a:p>
            <a:pPr lvl="1"/>
            <a:r>
              <a:rPr lang="en-US" altLang="en-US" sz="2200" dirty="0"/>
              <a:t>See contract modifications, below</a:t>
            </a:r>
          </a:p>
          <a:p>
            <a:pPr eaLnBrk="1" hangingPunct="1"/>
            <a:endParaRPr lang="en-US" altLang="en-US" sz="2400" dirty="0"/>
          </a:p>
          <a:p>
            <a:pPr eaLnBrk="1" hangingPunct="1"/>
            <a:r>
              <a:rPr lang="en-US" altLang="en-US" sz="2400" dirty="0"/>
              <a:t>Future subscription payments discounted using the interest rate the SBITA vendor charges the government (may be implicit) or, if that rate cannot be readily determined, the government’s estimated incremental borrowing rate</a:t>
            </a:r>
          </a:p>
          <a:p>
            <a:pPr marL="0" indent="0" eaLnBrk="1" hangingPunct="1">
              <a:buNone/>
            </a:pPr>
            <a:endParaRPr lang="en-US" altLang="en-US" sz="2400" dirty="0"/>
          </a:p>
          <a:p>
            <a:pPr lvl="1"/>
            <a:r>
              <a:rPr lang="en-US" altLang="en-US" sz="2200" dirty="0"/>
              <a:t>Participant discussion issue: How does one determine the “</a:t>
            </a:r>
            <a:r>
              <a:rPr lang="en-US" altLang="en-US" sz="2400" dirty="0"/>
              <a:t>implicit</a:t>
            </a:r>
            <a:r>
              <a:rPr lang="en-US" altLang="en-US" sz="2200" dirty="0"/>
              <a:t>” or “</a:t>
            </a:r>
            <a:r>
              <a:rPr kumimoji="0" lang="en-US" alt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incremental borrowing” rates?</a:t>
            </a:r>
            <a:endParaRPr lang="en-US" altLang="en-US" sz="2200" dirty="0"/>
          </a:p>
        </p:txBody>
      </p:sp>
      <p:sp>
        <p:nvSpPr>
          <p:cNvPr id="151556"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87754699-53CB-420F-9D47-253C79E79402}" type="slidenum">
              <a:rPr lang="en-US" altLang="en-US" sz="1000">
                <a:solidFill>
                  <a:srgbClr val="5F5F5F"/>
                </a:solidFill>
              </a:rPr>
              <a:pPr algn="ctr" eaLnBrk="1" hangingPunct="1"/>
              <a:t>36</a:t>
            </a:fld>
            <a:endParaRPr lang="en-US" altLang="en-US" sz="1000" dirty="0">
              <a:solidFill>
                <a:srgbClr val="5F5F5F"/>
              </a:solidFill>
            </a:endParaRPr>
          </a:p>
        </p:txBody>
      </p:sp>
    </p:spTree>
    <p:extLst>
      <p:ext uri="{BB962C8B-B14F-4D97-AF65-F5344CB8AC3E}">
        <p14:creationId xmlns:p14="http://schemas.microsoft.com/office/powerpoint/2010/main" val="1740805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idx="4294967295"/>
          </p:nvPr>
        </p:nvSpPr>
        <p:spPr>
          <a:xfrm>
            <a:off x="2592924" y="275662"/>
            <a:ext cx="8911687" cy="1280890"/>
          </a:xfrm>
        </p:spPr>
        <p:txBody>
          <a:bodyPr/>
          <a:lstStyle/>
          <a:p>
            <a:pPr algn="ctr" eaLnBrk="1" hangingPunct="1"/>
            <a:r>
              <a:rPr lang="en-US" altLang="en-US" dirty="0">
                <a:latin typeface="Arial" panose="020B0604020202020204" pitchFamily="34" charset="0"/>
                <a:cs typeface="Arial" panose="020B0604020202020204" pitchFamily="34" charset="0"/>
              </a:rPr>
              <a:t>Subscription </a:t>
            </a:r>
            <a:r>
              <a:rPr lang="en-US" altLang="en-US" u="sng" dirty="0">
                <a:latin typeface="Arial" panose="020B0604020202020204" pitchFamily="34" charset="0"/>
                <a:cs typeface="Arial" panose="020B0604020202020204" pitchFamily="34" charset="0"/>
              </a:rPr>
              <a:t>Asset</a:t>
            </a:r>
          </a:p>
        </p:txBody>
      </p:sp>
      <p:sp>
        <p:nvSpPr>
          <p:cNvPr id="153603" name="Content Placeholder 2"/>
          <p:cNvSpPr>
            <a:spLocks noGrp="1"/>
          </p:cNvSpPr>
          <p:nvPr>
            <p:ph idx="4294967295"/>
          </p:nvPr>
        </p:nvSpPr>
        <p:spPr>
          <a:xfrm>
            <a:off x="2592924" y="1556552"/>
            <a:ext cx="8915400" cy="4995168"/>
          </a:xfrm>
        </p:spPr>
        <p:txBody>
          <a:bodyPr>
            <a:normAutofit lnSpcReduction="10000"/>
          </a:bodyPr>
          <a:lstStyle/>
          <a:p>
            <a:pPr eaLnBrk="1" hangingPunct="1"/>
            <a:r>
              <a:rPr lang="en-US" altLang="en-US" sz="2400" dirty="0"/>
              <a:t>Initially measure subscription asset as the sum of the following, less any SBITA vendor incentives received at the commencement of the subscription term: </a:t>
            </a:r>
          </a:p>
          <a:p>
            <a:pPr eaLnBrk="1" hangingPunct="1"/>
            <a:endParaRPr lang="en-US" altLang="en-US" sz="2400" dirty="0"/>
          </a:p>
          <a:p>
            <a:pPr marL="1031875" lvl="2" indent="-457200">
              <a:buFont typeface="Candara" panose="020E0502030303020204" pitchFamily="34" charset="0"/>
              <a:buAutoNum type="alphaLcPeriod"/>
            </a:pPr>
            <a:r>
              <a:rPr lang="en-US" altLang="en-US" sz="2200" dirty="0"/>
              <a:t>Initial measurement of subscription </a:t>
            </a:r>
            <a:r>
              <a:rPr lang="en-US" altLang="en-US" sz="2200" i="1" dirty="0"/>
              <a:t>liability</a:t>
            </a:r>
          </a:p>
          <a:p>
            <a:pPr marL="1031875" lvl="2" indent="-457200">
              <a:buFont typeface="Candara" panose="020E0502030303020204" pitchFamily="34" charset="0"/>
              <a:buAutoNum type="alphaLcPeriod"/>
            </a:pPr>
            <a:endParaRPr lang="en-US" altLang="en-US" sz="2200" dirty="0"/>
          </a:p>
          <a:p>
            <a:pPr marL="1031875" lvl="2" indent="-457200">
              <a:buFont typeface="Candara" panose="020E0502030303020204" pitchFamily="34" charset="0"/>
              <a:buAutoNum type="alphaLcPeriod"/>
            </a:pPr>
            <a:r>
              <a:rPr lang="en-US" altLang="en-US" sz="2200" dirty="0"/>
              <a:t>Payments made to the SBITA vendor at the commencement of the subscription term</a:t>
            </a:r>
          </a:p>
          <a:p>
            <a:pPr marL="1031875" lvl="2" indent="-457200">
              <a:buFont typeface="Candara" panose="020E0502030303020204" pitchFamily="34" charset="0"/>
              <a:buAutoNum type="alphaLcPeriod"/>
            </a:pPr>
            <a:endParaRPr lang="en-US" altLang="en-US" sz="2200" dirty="0"/>
          </a:p>
          <a:p>
            <a:pPr marL="1031875" lvl="2" indent="-457200">
              <a:buFont typeface="Candara" panose="020E0502030303020204" pitchFamily="34" charset="0"/>
              <a:buAutoNum type="alphaLcPeriod"/>
            </a:pPr>
            <a:r>
              <a:rPr lang="en-US" altLang="en-US" sz="2200" dirty="0"/>
              <a:t>Capitalizable initial implementation costs (necessary ancillary charges to place the subscription asset into service)</a:t>
            </a:r>
          </a:p>
          <a:p>
            <a:pPr marL="1031875" lvl="2" indent="-457200">
              <a:buFont typeface="Candara" panose="020E0502030303020204" pitchFamily="34" charset="0"/>
              <a:buAutoNum type="alphaLcPeriod"/>
            </a:pPr>
            <a:endParaRPr lang="en-US" altLang="en-US" sz="2200" dirty="0"/>
          </a:p>
          <a:p>
            <a:pPr marL="1031875" lvl="2" indent="-457200">
              <a:buFont typeface="Candara" panose="020E0502030303020204" pitchFamily="34" charset="0"/>
              <a:buAutoNum type="alphaLcPeriod"/>
            </a:pPr>
            <a:endParaRPr lang="en-US" altLang="en-US" sz="2200" dirty="0"/>
          </a:p>
          <a:p>
            <a:pPr marL="1031875" lvl="2" indent="-457200">
              <a:buFont typeface="Candara" panose="020E0502030303020204" pitchFamily="34" charset="0"/>
              <a:buAutoNum type="alphaLcPeriod"/>
            </a:pPr>
            <a:endParaRPr lang="en-US" altLang="en-US" sz="2200" dirty="0"/>
          </a:p>
          <a:p>
            <a:pPr marL="1031875" lvl="2" indent="-457200">
              <a:buFont typeface="Candara" panose="020E0502030303020204" pitchFamily="34" charset="0"/>
              <a:buAutoNum type="alphaLcPeriod"/>
            </a:pPr>
            <a:endParaRPr lang="en-US" altLang="en-US" sz="2200" dirty="0"/>
          </a:p>
          <a:p>
            <a:pPr lvl="1" eaLnBrk="1" hangingPunct="1"/>
            <a:endParaRPr lang="en-US" altLang="en-US" dirty="0"/>
          </a:p>
        </p:txBody>
      </p:sp>
      <p:sp>
        <p:nvSpPr>
          <p:cNvPr id="153604"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A1DC34CC-9789-42BE-A668-B8F1AE219BC4}" type="slidenum">
              <a:rPr lang="en-US" altLang="en-US" sz="1000">
                <a:solidFill>
                  <a:srgbClr val="5F5F5F"/>
                </a:solidFill>
              </a:rPr>
              <a:pPr algn="ctr" eaLnBrk="1" hangingPunct="1"/>
              <a:t>37</a:t>
            </a:fld>
            <a:endParaRPr lang="en-US" altLang="en-US" sz="1000" dirty="0">
              <a:solidFill>
                <a:srgbClr val="5F5F5F"/>
              </a:solidFill>
            </a:endParaRPr>
          </a:p>
        </p:txBody>
      </p:sp>
    </p:spTree>
    <p:extLst>
      <p:ext uri="{BB962C8B-B14F-4D97-AF65-F5344CB8AC3E}">
        <p14:creationId xmlns:p14="http://schemas.microsoft.com/office/powerpoint/2010/main" val="2934529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idx="4294967295"/>
          </p:nvPr>
        </p:nvSpPr>
        <p:spPr>
          <a:xfrm>
            <a:off x="1766888" y="536575"/>
            <a:ext cx="8901112" cy="896938"/>
          </a:xfrm>
        </p:spPr>
        <p:txBody>
          <a:bodyPr/>
          <a:lstStyle/>
          <a:p>
            <a:pPr algn="ctr" eaLnBrk="1" hangingPunct="1"/>
            <a:r>
              <a:rPr lang="en-US" altLang="en-US" dirty="0">
                <a:latin typeface="Arial" panose="020B0604020202020204" pitchFamily="34" charset="0"/>
                <a:cs typeface="Arial" panose="020B0604020202020204" pitchFamily="34" charset="0"/>
              </a:rPr>
              <a:t>Implementation Stages</a:t>
            </a:r>
          </a:p>
        </p:txBody>
      </p:sp>
      <p:sp>
        <p:nvSpPr>
          <p:cNvPr id="155651" name="Content Placeholder 2"/>
          <p:cNvSpPr>
            <a:spLocks noGrp="1"/>
          </p:cNvSpPr>
          <p:nvPr>
            <p:ph idx="4294967295"/>
          </p:nvPr>
        </p:nvSpPr>
        <p:spPr>
          <a:xfrm>
            <a:off x="1524000" y="1433513"/>
            <a:ext cx="9980612" cy="5226050"/>
          </a:xfrm>
        </p:spPr>
        <p:txBody>
          <a:bodyPr>
            <a:normAutofit lnSpcReduction="10000"/>
          </a:bodyPr>
          <a:lstStyle/>
          <a:p>
            <a:pPr eaLnBrk="1" hangingPunct="1"/>
            <a:r>
              <a:rPr lang="en-US" altLang="en-US" sz="2400" dirty="0"/>
              <a:t>Three Stages, similar to those in Statement 51 [</a:t>
            </a:r>
            <a:r>
              <a:rPr lang="en-US" altLang="en-US" i="1" dirty="0"/>
              <a:t>Accounting &amp; Financial Reporting for Intangible Assets</a:t>
            </a:r>
            <a:r>
              <a:rPr lang="en-US" altLang="en-US" sz="2400" dirty="0"/>
              <a:t>]</a:t>
            </a:r>
          </a:p>
          <a:p>
            <a:pPr lvl="1"/>
            <a:endParaRPr lang="en-US" altLang="en-US" sz="1800" dirty="0"/>
          </a:p>
          <a:p>
            <a:pPr lvl="1"/>
            <a:r>
              <a:rPr lang="en-US" altLang="en-US" sz="2000" dirty="0"/>
              <a:t>Preliminary Project Stage</a:t>
            </a:r>
          </a:p>
          <a:p>
            <a:pPr lvl="2" eaLnBrk="1" hangingPunct="1"/>
            <a:r>
              <a:rPr lang="en-US" altLang="en-US" sz="1800" dirty="0"/>
              <a:t>Includes activities such as evaluating alternatives and selecting a SBITA vendor</a:t>
            </a:r>
          </a:p>
          <a:p>
            <a:pPr lvl="2" eaLnBrk="1" hangingPunct="1"/>
            <a:endParaRPr lang="en-US" altLang="en-US" dirty="0"/>
          </a:p>
          <a:p>
            <a:pPr lvl="1" eaLnBrk="1" hangingPunct="1"/>
            <a:r>
              <a:rPr lang="en-US" altLang="en-US" sz="2000" dirty="0"/>
              <a:t>Initial Implementation Stage</a:t>
            </a:r>
          </a:p>
          <a:p>
            <a:pPr lvl="2" eaLnBrk="1" hangingPunct="1"/>
            <a:r>
              <a:rPr lang="en-US" altLang="en-US" sz="1800" dirty="0"/>
              <a:t>Includes all ancillary charges necessary to place the subscription asset into service</a:t>
            </a:r>
          </a:p>
          <a:p>
            <a:pPr lvl="1" eaLnBrk="1" hangingPunct="1"/>
            <a:endParaRPr lang="en-US" altLang="en-US" sz="2000" dirty="0"/>
          </a:p>
          <a:p>
            <a:pPr lvl="1" eaLnBrk="1" hangingPunct="1"/>
            <a:r>
              <a:rPr lang="en-US" altLang="en-US" sz="2000" dirty="0"/>
              <a:t>Operation and Additional Implementation Stage</a:t>
            </a:r>
          </a:p>
          <a:p>
            <a:pPr lvl="2" eaLnBrk="1" hangingPunct="1"/>
            <a:r>
              <a:rPr lang="en-US" altLang="en-US" sz="1800" dirty="0"/>
              <a:t>Includes activities such as maintenance and other activities for a government’s ongoing operations related to a SBITA, and if applicable, subsequent implementation activities </a:t>
            </a:r>
          </a:p>
          <a:p>
            <a:pPr lvl="2" eaLnBrk="1" hangingPunct="1"/>
            <a:endParaRPr lang="en-US" altLang="en-US" sz="2000" dirty="0"/>
          </a:p>
        </p:txBody>
      </p:sp>
      <p:sp>
        <p:nvSpPr>
          <p:cNvPr id="155652"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5E87C96F-6337-416F-997C-CE2A473DE6B9}" type="slidenum">
              <a:rPr lang="en-US" altLang="en-US" sz="1000">
                <a:solidFill>
                  <a:srgbClr val="5F5F5F"/>
                </a:solidFill>
              </a:rPr>
              <a:pPr algn="ctr" eaLnBrk="1" hangingPunct="1"/>
              <a:t>38</a:t>
            </a:fld>
            <a:endParaRPr lang="en-US" altLang="en-US" sz="1000" dirty="0">
              <a:solidFill>
                <a:srgbClr val="5F5F5F"/>
              </a:solidFill>
            </a:endParaRPr>
          </a:p>
        </p:txBody>
      </p:sp>
    </p:spTree>
    <p:extLst>
      <p:ext uri="{BB962C8B-B14F-4D97-AF65-F5344CB8AC3E}">
        <p14:creationId xmlns:p14="http://schemas.microsoft.com/office/powerpoint/2010/main" val="4257948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1"/>
          <p:cNvSpPr>
            <a:spLocks noGrp="1"/>
          </p:cNvSpPr>
          <p:nvPr>
            <p:ph type="title" idx="4294967295"/>
          </p:nvPr>
        </p:nvSpPr>
        <p:spPr>
          <a:xfrm>
            <a:off x="1766888" y="536575"/>
            <a:ext cx="8901112" cy="896938"/>
          </a:xfrm>
        </p:spPr>
        <p:txBody>
          <a:bodyPr>
            <a:normAutofit fontScale="90000"/>
          </a:bodyPr>
          <a:lstStyle/>
          <a:p>
            <a:pPr eaLnBrk="1" hangingPunct="1"/>
            <a:r>
              <a:rPr lang="en-US" altLang="en-US" dirty="0">
                <a:latin typeface="Arial" panose="020B0604020202020204" pitchFamily="34" charset="0"/>
                <a:cs typeface="Arial" panose="020B0604020202020204" pitchFamily="34" charset="0"/>
              </a:rPr>
              <a:t>Activities in Implementation Stages (continued)</a:t>
            </a:r>
          </a:p>
        </p:txBody>
      </p:sp>
      <p:sp>
        <p:nvSpPr>
          <p:cNvPr id="3" name="Content Placeholder 2"/>
          <p:cNvSpPr>
            <a:spLocks noGrp="1"/>
          </p:cNvSpPr>
          <p:nvPr>
            <p:ph idx="4294967295"/>
          </p:nvPr>
        </p:nvSpPr>
        <p:spPr/>
        <p:txBody>
          <a:bodyPr/>
          <a:lstStyle/>
          <a:p>
            <a:pPr eaLnBrk="1" hangingPunct="1">
              <a:defRPr/>
            </a:pPr>
            <a:r>
              <a:rPr lang="en-US" sz="2400" dirty="0"/>
              <a:t>Stages of Implementation (a difference from Statement 51)</a:t>
            </a:r>
          </a:p>
          <a:p>
            <a:pPr lvl="1" eaLnBrk="1" hangingPunct="1">
              <a:defRPr/>
            </a:pPr>
            <a:r>
              <a:rPr lang="en-US" sz="2200" dirty="0"/>
              <a:t>If a SBITA has more than one module and the modules are implemented at different times, initial implementation stage for the SBITA is completed when initial implementation is completed for the </a:t>
            </a:r>
            <a:r>
              <a:rPr lang="en-US" sz="2200" i="1" dirty="0"/>
              <a:t>first</a:t>
            </a:r>
            <a:r>
              <a:rPr lang="en-US" sz="2200" dirty="0"/>
              <a:t> independently functional module or for the </a:t>
            </a:r>
            <a:r>
              <a:rPr lang="en-US" sz="2200" i="1" dirty="0"/>
              <a:t>first</a:t>
            </a:r>
            <a:r>
              <a:rPr lang="en-US" sz="2200" dirty="0"/>
              <a:t> interdependent modules, regardless of whether all remaining modules have been completely implemented</a:t>
            </a:r>
          </a:p>
          <a:p>
            <a:pPr marL="287337" lvl="1" indent="0">
              <a:buNone/>
              <a:defRPr/>
            </a:pPr>
            <a:endParaRPr lang="en-US" sz="2000" dirty="0"/>
          </a:p>
          <a:p>
            <a:pPr marL="574675" lvl="2" indent="0">
              <a:buNone/>
              <a:defRPr/>
            </a:pPr>
            <a:endParaRPr lang="en-US" sz="2000" dirty="0"/>
          </a:p>
        </p:txBody>
      </p:sp>
      <p:sp>
        <p:nvSpPr>
          <p:cNvPr id="156676"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344D4295-EC6D-42EB-9D06-6DD2B28DC9F5}" type="slidenum">
              <a:rPr lang="en-US" altLang="en-US" sz="1000">
                <a:solidFill>
                  <a:srgbClr val="5F5F5F"/>
                </a:solidFill>
              </a:rPr>
              <a:pPr algn="ctr" eaLnBrk="1" hangingPunct="1"/>
              <a:t>39</a:t>
            </a:fld>
            <a:endParaRPr lang="en-US" altLang="en-US" sz="1000" dirty="0">
              <a:solidFill>
                <a:srgbClr val="5F5F5F"/>
              </a:solidFill>
            </a:endParaRPr>
          </a:p>
        </p:txBody>
      </p:sp>
    </p:spTree>
    <p:extLst>
      <p:ext uri="{BB962C8B-B14F-4D97-AF65-F5344CB8AC3E}">
        <p14:creationId xmlns:p14="http://schemas.microsoft.com/office/powerpoint/2010/main" val="321273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Content Placeholder 1"/>
          <p:cNvSpPr>
            <a:spLocks noGrp="1"/>
          </p:cNvSpPr>
          <p:nvPr>
            <p:ph idx="4294967295"/>
          </p:nvPr>
        </p:nvSpPr>
        <p:spPr>
          <a:xfrm>
            <a:off x="2008959" y="976544"/>
            <a:ext cx="8561387" cy="5788240"/>
          </a:xfrm>
        </p:spPr>
        <p:txBody>
          <a:bodyPr>
            <a:normAutofit fontScale="85000" lnSpcReduction="20000"/>
          </a:bodyPr>
          <a:lstStyle/>
          <a:p>
            <a:pPr marL="6350" indent="0">
              <a:buNone/>
            </a:pPr>
            <a:endParaRPr lang="en-US" altLang="en-US" sz="2400" dirty="0">
              <a:solidFill>
                <a:srgbClr val="000000"/>
              </a:solidFill>
            </a:endParaRPr>
          </a:p>
          <a:p>
            <a:pPr marL="233363" indent="-227013"/>
            <a:r>
              <a:rPr lang="en-US" altLang="en-US" sz="2400" dirty="0">
                <a:solidFill>
                  <a:srgbClr val="000000"/>
                </a:solidFill>
              </a:rPr>
              <a:t>From GASB </a:t>
            </a:r>
            <a:r>
              <a:rPr lang="en-US" altLang="en-US" sz="2400" i="1" dirty="0">
                <a:solidFill>
                  <a:srgbClr val="000000"/>
                </a:solidFill>
              </a:rPr>
              <a:t>Concepts Statement Number 1</a:t>
            </a:r>
            <a:r>
              <a:rPr lang="en-US" altLang="en-US" sz="2400" dirty="0">
                <a:solidFill>
                  <a:srgbClr val="000000"/>
                </a:solidFill>
              </a:rPr>
              <a:t>:</a:t>
            </a:r>
          </a:p>
          <a:p>
            <a:pPr marL="233363" indent="-227013"/>
            <a:endParaRPr lang="en-US" altLang="en-US" sz="2400" dirty="0">
              <a:solidFill>
                <a:srgbClr val="000000"/>
              </a:solidFill>
            </a:endParaRPr>
          </a:p>
          <a:p>
            <a:pPr marL="633413" lvl="1" indent="-227013"/>
            <a:r>
              <a:rPr lang="en-US" altLang="en-US" sz="2200" b="1" dirty="0">
                <a:solidFill>
                  <a:srgbClr val="000000"/>
                </a:solidFill>
              </a:rPr>
              <a:t>Comparability</a:t>
            </a:r>
            <a:r>
              <a:rPr lang="en-US" altLang="en-US" sz="2200" dirty="0">
                <a:solidFill>
                  <a:srgbClr val="000000"/>
                </a:solidFill>
              </a:rPr>
              <a:t> 68. </a:t>
            </a:r>
            <a:r>
              <a:rPr lang="en-US" altLang="en-US" sz="2200" b="1" dirty="0">
                <a:solidFill>
                  <a:srgbClr val="000000"/>
                </a:solidFill>
              </a:rPr>
              <a:t>Financial reports should be comparable</a:t>
            </a:r>
            <a:r>
              <a:rPr lang="en-US" altLang="en-US" sz="2200" dirty="0">
                <a:solidFill>
                  <a:srgbClr val="000000"/>
                </a:solidFill>
              </a:rPr>
              <a:t>. This does not imply that similarly designated governments perform the same functions. </a:t>
            </a:r>
            <a:r>
              <a:rPr lang="en-US" altLang="en-US" sz="2200" b="1" dirty="0">
                <a:solidFill>
                  <a:srgbClr val="000000"/>
                </a:solidFill>
              </a:rPr>
              <a:t>Comparability implies that differences between financial reports should be due to substantive differences in the underlying transactions or the governmental structure rather than due to selection of different alternatives in accounting procedures or practices</a:t>
            </a:r>
            <a:r>
              <a:rPr lang="en-US" altLang="en-US" sz="2200" dirty="0">
                <a:solidFill>
                  <a:srgbClr val="000000"/>
                </a:solidFill>
              </a:rPr>
              <a:t>. Financial reporting should help users make comparisons among governments, for example, comparisons of the costs of specific functions or components of revenue</a:t>
            </a:r>
            <a:r>
              <a:rPr lang="en-US" altLang="en-US" sz="2200" i="1" dirty="0">
                <a:solidFill>
                  <a:srgbClr val="000000"/>
                </a:solidFill>
              </a:rPr>
              <a:t>.</a:t>
            </a:r>
          </a:p>
          <a:p>
            <a:pPr marL="233363" indent="-227013"/>
            <a:endParaRPr lang="en-US" altLang="en-US" sz="2400" i="1" dirty="0">
              <a:solidFill>
                <a:srgbClr val="000000"/>
              </a:solidFill>
            </a:endParaRPr>
          </a:p>
          <a:p>
            <a:pPr marL="233363" indent="-227013"/>
            <a:r>
              <a:rPr lang="en-US" altLang="en-US" sz="2400" i="1" dirty="0">
                <a:solidFill>
                  <a:srgbClr val="000000"/>
                </a:solidFill>
              </a:rPr>
              <a:t>(Presenter's commentary): </a:t>
            </a:r>
            <a:r>
              <a:rPr lang="en-US" altLang="en-US" sz="2400" dirty="0">
                <a:solidFill>
                  <a:srgbClr val="000000"/>
                </a:solidFill>
              </a:rPr>
              <a:t>GASB S96 [and 87] are considered “principles-based” accounting and reporting</a:t>
            </a:r>
          </a:p>
          <a:p>
            <a:pPr marL="6350" indent="0">
              <a:buNone/>
            </a:pPr>
            <a:endParaRPr lang="en-US" altLang="en-US" sz="2400" dirty="0">
              <a:solidFill>
                <a:srgbClr val="000000"/>
              </a:solidFill>
            </a:endParaRPr>
          </a:p>
          <a:p>
            <a:pPr marL="633413" lvl="1" indent="-227013"/>
            <a:r>
              <a:rPr lang="en-US" altLang="en-US" sz="2200" dirty="0">
                <a:solidFill>
                  <a:srgbClr val="000000"/>
                </a:solidFill>
              </a:rPr>
              <a:t>Professional judgment</a:t>
            </a:r>
          </a:p>
          <a:p>
            <a:pPr marL="1033463" lvl="2" indent="-227013"/>
            <a:r>
              <a:rPr lang="en-US" altLang="en-US" sz="2000" dirty="0">
                <a:solidFill>
                  <a:srgbClr val="000000"/>
                </a:solidFill>
              </a:rPr>
              <a:t>Preparer/Auditor</a:t>
            </a:r>
          </a:p>
          <a:p>
            <a:pPr marL="633413" lvl="1" indent="-227013"/>
            <a:r>
              <a:rPr lang="en-US" altLang="en-US" sz="2200" dirty="0">
                <a:solidFill>
                  <a:srgbClr val="000000"/>
                </a:solidFill>
              </a:rPr>
              <a:t>Documentation</a:t>
            </a:r>
          </a:p>
          <a:p>
            <a:pPr marL="233363" indent="-227013"/>
            <a:endParaRPr lang="en-US" altLang="en-US" sz="2400" dirty="0">
              <a:solidFill>
                <a:srgbClr val="000000"/>
              </a:solidFill>
            </a:endParaRPr>
          </a:p>
        </p:txBody>
      </p:sp>
      <p:sp>
        <p:nvSpPr>
          <p:cNvPr id="134147" name="Title 2"/>
          <p:cNvSpPr>
            <a:spLocks noGrp="1"/>
          </p:cNvSpPr>
          <p:nvPr>
            <p:ph type="title" idx="4294967295"/>
          </p:nvPr>
        </p:nvSpPr>
        <p:spPr>
          <a:xfrm>
            <a:off x="1698626" y="198439"/>
            <a:ext cx="8677275" cy="896937"/>
          </a:xfrm>
        </p:spPr>
        <p:txBody>
          <a:bodyPr vert="horz" lIns="91440" tIns="0" rIns="0" bIns="0" rtlCol="0" anchor="t">
            <a:normAutofit/>
          </a:bodyPr>
          <a:lstStyle/>
          <a:p>
            <a:pPr algn="ctr" eaLnBrk="1" hangingPunct="1"/>
            <a:r>
              <a:rPr lang="en-US" altLang="en-US" dirty="0">
                <a:latin typeface="Arial" panose="020B0604020202020204" pitchFamily="34" charset="0"/>
                <a:cs typeface="Arial" panose="020B0604020202020204" pitchFamily="34" charset="0"/>
              </a:rPr>
              <a:t>Interlude: “Professional Judgment”</a:t>
            </a:r>
          </a:p>
        </p:txBody>
      </p:sp>
      <p:sp>
        <p:nvSpPr>
          <p:cNvPr id="134148" name="Slide Number Placeholder 3"/>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0D77DDCD-E2BF-4CC5-BC29-EDD4C4876C72}" type="slidenum">
              <a:rPr lang="en-US" altLang="en-US" sz="1000">
                <a:solidFill>
                  <a:srgbClr val="5F5F5F"/>
                </a:solidFill>
              </a:rPr>
              <a:pPr algn="ctr" eaLnBrk="1" hangingPunct="1"/>
              <a:t>4</a:t>
            </a:fld>
            <a:endParaRPr lang="en-US" altLang="en-US" sz="1000" dirty="0">
              <a:solidFill>
                <a:srgbClr val="5F5F5F"/>
              </a:solidFill>
            </a:endParaRPr>
          </a:p>
        </p:txBody>
      </p:sp>
    </p:spTree>
    <p:extLst>
      <p:ext uri="{BB962C8B-B14F-4D97-AF65-F5344CB8AC3E}">
        <p14:creationId xmlns:p14="http://schemas.microsoft.com/office/powerpoint/2010/main" val="1463118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idx="4294967295"/>
          </p:nvPr>
        </p:nvSpPr>
        <p:spPr>
          <a:xfrm>
            <a:off x="1766888" y="193675"/>
            <a:ext cx="8901112" cy="895350"/>
          </a:xfrm>
        </p:spPr>
        <p:txBody>
          <a:bodyPr>
            <a:normAutofit/>
          </a:bodyPr>
          <a:lstStyle/>
          <a:p>
            <a:pPr algn="ctr" eaLnBrk="1" hangingPunct="1"/>
            <a:r>
              <a:rPr lang="en-US" altLang="en-US" dirty="0">
                <a:latin typeface="Arial" panose="020B0604020202020204" pitchFamily="34" charset="0"/>
                <a:cs typeface="Arial" panose="020B0604020202020204" pitchFamily="34" charset="0"/>
              </a:rPr>
              <a:t>Activities in Implementation Stages</a:t>
            </a:r>
          </a:p>
        </p:txBody>
      </p:sp>
      <p:sp>
        <p:nvSpPr>
          <p:cNvPr id="157699" name="Content Placeholder 2"/>
          <p:cNvSpPr>
            <a:spLocks noGrp="1"/>
          </p:cNvSpPr>
          <p:nvPr>
            <p:ph idx="4294967295"/>
          </p:nvPr>
        </p:nvSpPr>
        <p:spPr>
          <a:xfrm>
            <a:off x="1766889" y="1187451"/>
            <a:ext cx="8561387" cy="4702175"/>
          </a:xfrm>
        </p:spPr>
        <p:txBody>
          <a:bodyPr/>
          <a:lstStyle/>
          <a:p>
            <a:pPr eaLnBrk="1" hangingPunct="1"/>
            <a:r>
              <a:rPr lang="en-US" altLang="en-US" sz="2400" dirty="0"/>
              <a:t>Accounting for stages (similar to Statement 51)</a:t>
            </a:r>
          </a:p>
          <a:p>
            <a:pPr lvl="1" eaLnBrk="1" hangingPunct="1"/>
            <a:r>
              <a:rPr lang="en-US" altLang="en-US" sz="2200" dirty="0"/>
              <a:t>Preliminary Project Stage</a:t>
            </a:r>
          </a:p>
          <a:p>
            <a:pPr lvl="2" eaLnBrk="1" hangingPunct="1"/>
            <a:r>
              <a:rPr lang="en-US" altLang="en-US" sz="2000" dirty="0"/>
              <a:t>Outlays should be </a:t>
            </a:r>
            <a:r>
              <a:rPr lang="en-US" altLang="en-US" sz="2000" b="1" dirty="0"/>
              <a:t>expensed</a:t>
            </a:r>
            <a:r>
              <a:rPr lang="en-US" altLang="en-US" sz="2000" dirty="0"/>
              <a:t> as incurred</a:t>
            </a:r>
          </a:p>
          <a:p>
            <a:pPr lvl="1" eaLnBrk="1" hangingPunct="1"/>
            <a:r>
              <a:rPr lang="en-US" altLang="en-US" sz="2200" dirty="0"/>
              <a:t>Initial Implementation Stage</a:t>
            </a:r>
          </a:p>
          <a:p>
            <a:pPr lvl="2" eaLnBrk="1" hangingPunct="1"/>
            <a:r>
              <a:rPr lang="en-US" altLang="en-US" sz="2000" dirty="0"/>
              <a:t>Outlays generally should be </a:t>
            </a:r>
            <a:r>
              <a:rPr lang="en-US" altLang="en-US" sz="2000" b="1" dirty="0"/>
              <a:t>capitalized</a:t>
            </a:r>
            <a:r>
              <a:rPr lang="en-US" altLang="en-US" sz="2000" dirty="0"/>
              <a:t> as part of the subscription asset</a:t>
            </a:r>
          </a:p>
          <a:p>
            <a:pPr lvl="2" eaLnBrk="1" hangingPunct="1"/>
            <a:r>
              <a:rPr lang="en-US" altLang="en-US" sz="2000" dirty="0"/>
              <a:t>If no subscription asset is recognized (for example, for short-term SBITAs), outlays should be expensed as incurred</a:t>
            </a:r>
          </a:p>
          <a:p>
            <a:pPr lvl="1" eaLnBrk="1" hangingPunct="1"/>
            <a:r>
              <a:rPr lang="en-US" altLang="en-US" sz="2200" dirty="0"/>
              <a:t>Operation and Additional Implementation Stage</a:t>
            </a:r>
          </a:p>
          <a:p>
            <a:pPr lvl="2" eaLnBrk="1" hangingPunct="1"/>
            <a:r>
              <a:rPr lang="en-US" altLang="en-US" sz="2000" dirty="0"/>
              <a:t>Outlays should be </a:t>
            </a:r>
            <a:r>
              <a:rPr lang="en-US" altLang="en-US" sz="2000" b="1" dirty="0"/>
              <a:t>expensed</a:t>
            </a:r>
            <a:r>
              <a:rPr lang="en-US" altLang="en-US" sz="2000" dirty="0"/>
              <a:t> as incurred unless they meet specific capitalization criteria</a:t>
            </a:r>
          </a:p>
        </p:txBody>
      </p:sp>
      <p:sp>
        <p:nvSpPr>
          <p:cNvPr id="157700"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F6B7AD0C-9E4A-44C0-9055-76A2734D02C6}" type="slidenum">
              <a:rPr lang="en-US" altLang="en-US" sz="1000">
                <a:solidFill>
                  <a:srgbClr val="5F5F5F"/>
                </a:solidFill>
              </a:rPr>
              <a:pPr algn="ctr" eaLnBrk="1" hangingPunct="1"/>
              <a:t>40</a:t>
            </a:fld>
            <a:endParaRPr lang="en-US" altLang="en-US" sz="1000" dirty="0">
              <a:solidFill>
                <a:srgbClr val="5F5F5F"/>
              </a:solidFill>
            </a:endParaRPr>
          </a:p>
        </p:txBody>
      </p:sp>
    </p:spTree>
    <p:extLst>
      <p:ext uri="{BB962C8B-B14F-4D97-AF65-F5344CB8AC3E}">
        <p14:creationId xmlns:p14="http://schemas.microsoft.com/office/powerpoint/2010/main" val="3906934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1"/>
          <p:cNvSpPr>
            <a:spLocks noGrp="1"/>
          </p:cNvSpPr>
          <p:nvPr>
            <p:ph type="title" idx="4294967295"/>
          </p:nvPr>
        </p:nvSpPr>
        <p:spPr/>
        <p:txBody>
          <a:bodyPr/>
          <a:lstStyle/>
          <a:p>
            <a:pPr algn="ctr" eaLnBrk="1" hangingPunct="1"/>
            <a:r>
              <a:rPr lang="en-US" altLang="en-US" dirty="0">
                <a:latin typeface="Arial" panose="020B0604020202020204" pitchFamily="34" charset="0"/>
                <a:cs typeface="Arial" panose="020B0604020202020204" pitchFamily="34" charset="0"/>
              </a:rPr>
              <a:t>Activities in Implementation Stages (continued)</a:t>
            </a:r>
          </a:p>
        </p:txBody>
      </p:sp>
      <p:sp>
        <p:nvSpPr>
          <p:cNvPr id="3" name="Content Placeholder 2"/>
          <p:cNvSpPr>
            <a:spLocks noGrp="1"/>
          </p:cNvSpPr>
          <p:nvPr>
            <p:ph idx="4294967295"/>
          </p:nvPr>
        </p:nvSpPr>
        <p:spPr/>
        <p:txBody>
          <a:bodyPr>
            <a:normAutofit fontScale="92500"/>
          </a:bodyPr>
          <a:lstStyle/>
          <a:p>
            <a:pPr marL="0" indent="0">
              <a:buNone/>
              <a:defRPr/>
            </a:pPr>
            <a:r>
              <a:rPr lang="en-US" sz="2400" dirty="0"/>
              <a:t>Other similarities to Statement 51 include:</a:t>
            </a:r>
          </a:p>
          <a:p>
            <a:pPr eaLnBrk="1" hangingPunct="1">
              <a:defRPr/>
            </a:pPr>
            <a:r>
              <a:rPr lang="en-US" sz="2400" dirty="0"/>
              <a:t>In classifying certain outlays into the appropriate stage, the nature of the activity should be the determining factor. </a:t>
            </a:r>
          </a:p>
          <a:p>
            <a:pPr eaLnBrk="1" hangingPunct="1">
              <a:defRPr/>
            </a:pPr>
            <a:r>
              <a:rPr lang="en-US" sz="2400" dirty="0"/>
              <a:t>Training costs should be expensed as incurred, regardless of the stage in which they are incurred.</a:t>
            </a:r>
          </a:p>
          <a:p>
            <a:pPr eaLnBrk="1" hangingPunct="1">
              <a:defRPr/>
            </a:pPr>
            <a:r>
              <a:rPr lang="en-US" sz="2400" dirty="0"/>
              <a:t>Additional outlays that are not a result of SBITA modifications should be capitalized if they result in either:</a:t>
            </a:r>
          </a:p>
          <a:p>
            <a:pPr lvl="1" eaLnBrk="1" hangingPunct="1">
              <a:defRPr/>
            </a:pPr>
            <a:r>
              <a:rPr lang="en-US" sz="2200" dirty="0"/>
              <a:t>An increase in the functionality of the subscription asset</a:t>
            </a:r>
          </a:p>
          <a:p>
            <a:pPr lvl="1" eaLnBrk="1" hangingPunct="1">
              <a:defRPr/>
            </a:pPr>
            <a:r>
              <a:rPr lang="en-US" sz="2200" dirty="0"/>
              <a:t>An increase in the efficiency of the subscription asset </a:t>
            </a:r>
          </a:p>
        </p:txBody>
      </p:sp>
      <p:sp>
        <p:nvSpPr>
          <p:cNvPr id="158724"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40A32B10-A41A-4310-AB1C-E07E7910AEDA}" type="slidenum">
              <a:rPr lang="en-US" altLang="en-US" sz="1000">
                <a:solidFill>
                  <a:srgbClr val="5F5F5F"/>
                </a:solidFill>
              </a:rPr>
              <a:pPr algn="ctr" eaLnBrk="1" hangingPunct="1"/>
              <a:t>41</a:t>
            </a:fld>
            <a:endParaRPr lang="en-US" altLang="en-US" sz="1000" dirty="0">
              <a:solidFill>
                <a:srgbClr val="5F5F5F"/>
              </a:solidFill>
            </a:endParaRPr>
          </a:p>
        </p:txBody>
      </p:sp>
    </p:spTree>
    <p:extLst>
      <p:ext uri="{BB962C8B-B14F-4D97-AF65-F5344CB8AC3E}">
        <p14:creationId xmlns:p14="http://schemas.microsoft.com/office/powerpoint/2010/main" val="182620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760538" y="401639"/>
            <a:ext cx="8907462" cy="896937"/>
          </a:xfrm>
        </p:spPr>
        <p:txBody>
          <a:bodyPr>
            <a:normAutofit fontScale="90000"/>
          </a:bodyPr>
          <a:lstStyle/>
          <a:p>
            <a:pPr algn="ctr" eaLnBrk="1" hangingPunct="1"/>
            <a:r>
              <a:rPr lang="en-US" altLang="en-US" dirty="0">
                <a:latin typeface="Arial" panose="020B0604020202020204" pitchFamily="34" charset="0"/>
                <a:cs typeface="Arial" panose="020B0604020202020204" pitchFamily="34" charset="0"/>
              </a:rPr>
              <a:t>Subscriber—Subsequent </a:t>
            </a:r>
            <a:r>
              <a:rPr lang="en-US" altLang="en-US" sz="2000" dirty="0">
                <a:latin typeface="Arial" panose="020B0604020202020204" pitchFamily="34" charset="0"/>
                <a:cs typeface="Arial" panose="020B0604020202020204" pitchFamily="34" charset="0"/>
              </a:rPr>
              <a:t>[i.e., subsequent to initial reporting] </a:t>
            </a:r>
            <a:r>
              <a:rPr lang="en-US" altLang="en-US" dirty="0">
                <a:latin typeface="Arial" panose="020B0604020202020204" pitchFamily="34" charset="0"/>
                <a:cs typeface="Arial" panose="020B0604020202020204" pitchFamily="34" charset="0"/>
              </a:rPr>
              <a:t>Recognition &amp; Measurement</a:t>
            </a:r>
          </a:p>
        </p:txBody>
      </p:sp>
      <p:sp>
        <p:nvSpPr>
          <p:cNvPr id="54275" name="Content Placeholder 2"/>
          <p:cNvSpPr>
            <a:spLocks noGrp="1"/>
          </p:cNvSpPr>
          <p:nvPr>
            <p:ph idx="1"/>
          </p:nvPr>
        </p:nvSpPr>
        <p:spPr>
          <a:xfrm>
            <a:off x="1760538" y="1920873"/>
            <a:ext cx="8561387" cy="4535488"/>
          </a:xfrm>
        </p:spPr>
        <p:txBody>
          <a:bodyPr/>
          <a:lstStyle/>
          <a:p>
            <a:pPr eaLnBrk="1" hangingPunct="1"/>
            <a:r>
              <a:rPr lang="en-US" altLang="en-US" sz="2400" dirty="0"/>
              <a:t>SBITA liability reduced for actual payments less amortization of discount on SBITA liability (interest expense)</a:t>
            </a:r>
          </a:p>
          <a:p>
            <a:pPr eaLnBrk="1" hangingPunct="1"/>
            <a:endParaRPr lang="en-US" altLang="en-US" sz="2400" dirty="0"/>
          </a:p>
          <a:p>
            <a:pPr eaLnBrk="1" hangingPunct="1"/>
            <a:r>
              <a:rPr lang="en-US" altLang="en-US" sz="2400" dirty="0"/>
              <a:t>EXAMPLE:</a:t>
            </a:r>
          </a:p>
        </p:txBody>
      </p:sp>
      <p:sp>
        <p:nvSpPr>
          <p:cNvPr id="5427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9B15E5-3CB1-44EF-9A34-5FD630E47AA2}" type="slidenum">
              <a:rPr lang="en-US" altLang="en-US">
                <a:solidFill>
                  <a:srgbClr val="5F5F5F"/>
                </a:solidFill>
              </a:rPr>
              <a:pPr/>
              <a:t>42</a:t>
            </a:fld>
            <a:endParaRPr lang="en-US" altLang="en-US" dirty="0">
              <a:solidFill>
                <a:srgbClr val="5F5F5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01100703"/>
              </p:ext>
            </p:extLst>
          </p:nvPr>
        </p:nvGraphicFramePr>
        <p:xfrm>
          <a:off x="2751138" y="4293066"/>
          <a:ext cx="6172200" cy="2099796"/>
        </p:xfrm>
        <a:graphic>
          <a:graphicData uri="http://schemas.openxmlformats.org/drawingml/2006/table">
            <a:tbl>
              <a:tblPr>
                <a:tableStyleId>{5C22544A-7EE6-4342-B048-85BDC9FD1C3A}</a:tableStyleId>
              </a:tblPr>
              <a:tblGrid>
                <a:gridCol w="629015">
                  <a:extLst>
                    <a:ext uri="{9D8B030D-6E8A-4147-A177-3AD203B41FA5}">
                      <a16:colId xmlns:a16="http://schemas.microsoft.com/office/drawing/2014/main" val="20000"/>
                    </a:ext>
                  </a:extLst>
                </a:gridCol>
                <a:gridCol w="2620892">
                  <a:extLst>
                    <a:ext uri="{9D8B030D-6E8A-4147-A177-3AD203B41FA5}">
                      <a16:colId xmlns:a16="http://schemas.microsoft.com/office/drawing/2014/main" val="20001"/>
                    </a:ext>
                  </a:extLst>
                </a:gridCol>
                <a:gridCol w="838685">
                  <a:extLst>
                    <a:ext uri="{9D8B030D-6E8A-4147-A177-3AD203B41FA5}">
                      <a16:colId xmlns:a16="http://schemas.microsoft.com/office/drawing/2014/main" val="20002"/>
                    </a:ext>
                  </a:extLst>
                </a:gridCol>
                <a:gridCol w="1087669">
                  <a:extLst>
                    <a:ext uri="{9D8B030D-6E8A-4147-A177-3AD203B41FA5}">
                      <a16:colId xmlns:a16="http://schemas.microsoft.com/office/drawing/2014/main" val="20003"/>
                    </a:ext>
                  </a:extLst>
                </a:gridCol>
                <a:gridCol w="995939">
                  <a:extLst>
                    <a:ext uri="{9D8B030D-6E8A-4147-A177-3AD203B41FA5}">
                      <a16:colId xmlns:a16="http://schemas.microsoft.com/office/drawing/2014/main" val="20004"/>
                    </a:ext>
                  </a:extLst>
                </a:gridCol>
              </a:tblGrid>
              <a:tr h="0">
                <a:tc gridSpan="2">
                  <a:txBody>
                    <a:bodyPr/>
                    <a:lstStyle/>
                    <a:p>
                      <a:pPr algn="l" fontAlgn="b"/>
                      <a:r>
                        <a:rPr lang="en-US" sz="2000" u="none" strike="noStrike" dirty="0">
                          <a:effectLst/>
                        </a:rPr>
                        <a:t>  Interest Expense</a:t>
                      </a:r>
                      <a:endParaRPr lang="en-US" sz="2000" b="0" i="0" u="none" strike="noStrike" dirty="0">
                        <a:solidFill>
                          <a:srgbClr val="000000"/>
                        </a:solidFill>
                        <a:effectLst/>
                        <a:latin typeface="Calibri" panose="020F0502020204030204" pitchFamily="34" charset="0"/>
                      </a:endParaRPr>
                    </a:p>
                  </a:txBody>
                  <a:tcPr marL="9525" marR="9525" marT="9528" marB="0" anchor="b"/>
                </a:tc>
                <a:tc hMerge="1">
                  <a:txBody>
                    <a:bodyPr/>
                    <a:lstStyle/>
                    <a:p>
                      <a:endParaRPr lang="en-US"/>
                    </a:p>
                  </a:txBody>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8" marB="0" anchor="b"/>
                </a:tc>
                <a:tc>
                  <a:txBody>
                    <a:bodyPr/>
                    <a:lstStyle/>
                    <a:p>
                      <a:pPr algn="r" fontAlgn="ctr"/>
                      <a:r>
                        <a:rPr lang="en-US" sz="2000" u="none" strike="noStrike" dirty="0">
                          <a:effectLst/>
                        </a:rPr>
                        <a:t>$4,000 </a:t>
                      </a:r>
                      <a:endParaRPr lang="en-US" sz="2000" b="0" i="0" u="none" strike="noStrike" dirty="0">
                        <a:solidFill>
                          <a:srgbClr val="000000"/>
                        </a:solidFill>
                        <a:effectLst/>
                        <a:latin typeface="Calibri" panose="020F0502020204030204" pitchFamily="34" charset="0"/>
                      </a:endParaRPr>
                    </a:p>
                  </a:txBody>
                  <a:tcPr marL="9525" marR="9525" marT="9528" marB="0" anchor="ctr"/>
                </a:tc>
                <a:tc>
                  <a:txBody>
                    <a:bodyPr/>
                    <a:lstStyle/>
                    <a:p>
                      <a:pPr algn="l" fontAlgn="ctr"/>
                      <a:endParaRPr lang="en-US" sz="2000" b="0" i="0" u="none" strike="noStrike" dirty="0">
                        <a:solidFill>
                          <a:srgbClr val="000000"/>
                        </a:solidFill>
                        <a:effectLst/>
                        <a:latin typeface="Calibri" panose="020F0502020204030204" pitchFamily="34" charset="0"/>
                      </a:endParaRPr>
                    </a:p>
                  </a:txBody>
                  <a:tcPr marL="9525" marR="9525" marT="9528" marB="0" anchor="ctr"/>
                </a:tc>
                <a:extLst>
                  <a:ext uri="{0D108BD9-81ED-4DB2-BD59-A6C34878D82A}">
                    <a16:rowId xmlns:a16="http://schemas.microsoft.com/office/drawing/2014/main" val="10000"/>
                  </a:ext>
                </a:extLst>
              </a:tr>
              <a:tr h="583081">
                <a:tc gridSpan="2">
                  <a:txBody>
                    <a:bodyPr/>
                    <a:lstStyle/>
                    <a:p>
                      <a:pPr algn="l" fontAlgn="b"/>
                      <a:r>
                        <a:rPr lang="en-US" sz="2000" u="none" strike="noStrike" dirty="0">
                          <a:effectLst/>
                        </a:rPr>
                        <a:t>  SBITA Liability </a:t>
                      </a:r>
                      <a:endParaRPr lang="en-US" sz="2000" b="0" i="0" u="none" strike="noStrike" dirty="0">
                        <a:solidFill>
                          <a:srgbClr val="000000"/>
                        </a:solidFill>
                        <a:effectLst/>
                        <a:latin typeface="Calibri" panose="020F0502020204030204" pitchFamily="34" charset="0"/>
                      </a:endParaRPr>
                    </a:p>
                  </a:txBody>
                  <a:tcPr marL="9525" marR="9525" marT="9528" marB="0" anchor="b"/>
                </a:tc>
                <a:tc hMerge="1">
                  <a:txBody>
                    <a:bodyPr/>
                    <a:lstStyle/>
                    <a:p>
                      <a:endParaRPr lang="en-US"/>
                    </a:p>
                  </a:txBody>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8" marB="0" anchor="b"/>
                </a:tc>
                <a:tc>
                  <a:txBody>
                    <a:bodyPr/>
                    <a:lstStyle/>
                    <a:p>
                      <a:pPr algn="r" fontAlgn="ctr"/>
                      <a:r>
                        <a:rPr lang="en-US" sz="2000" u="none" strike="noStrike" dirty="0">
                          <a:effectLst/>
                        </a:rPr>
                        <a:t>$18,000 </a:t>
                      </a:r>
                      <a:endParaRPr lang="en-US" sz="2000" b="0" i="0" u="none" strike="noStrike" dirty="0">
                        <a:solidFill>
                          <a:srgbClr val="000000"/>
                        </a:solidFill>
                        <a:effectLst/>
                        <a:latin typeface="Calibri" panose="020F0502020204030204" pitchFamily="34" charset="0"/>
                      </a:endParaRPr>
                    </a:p>
                  </a:txBody>
                  <a:tcPr marL="9525" marR="9525" marT="9528" marB="0" anchor="ctr"/>
                </a:tc>
                <a:tc>
                  <a:txBody>
                    <a:bodyPr/>
                    <a:lstStyle/>
                    <a:p>
                      <a:pPr algn="l" fontAlgn="ctr"/>
                      <a:endParaRPr lang="en-US" sz="2000" b="0" i="0" u="none" strike="noStrike" dirty="0">
                        <a:solidFill>
                          <a:srgbClr val="000000"/>
                        </a:solidFill>
                        <a:effectLst/>
                        <a:latin typeface="Calibri" panose="020F0502020204030204" pitchFamily="34" charset="0"/>
                      </a:endParaRPr>
                    </a:p>
                  </a:txBody>
                  <a:tcPr marL="9525" marR="9525" marT="9528" marB="0" anchor="ctr"/>
                </a:tc>
                <a:extLst>
                  <a:ext uri="{0D108BD9-81ED-4DB2-BD59-A6C34878D82A}">
                    <a16:rowId xmlns:a16="http://schemas.microsoft.com/office/drawing/2014/main" val="10001"/>
                  </a:ext>
                </a:extLst>
              </a:tr>
              <a:tr h="583081">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8" marB="0" anchor="b"/>
                </a:tc>
                <a:tc>
                  <a:txBody>
                    <a:bodyPr/>
                    <a:lstStyle/>
                    <a:p>
                      <a:pPr algn="l" fontAlgn="b"/>
                      <a:r>
                        <a:rPr lang="en-US" sz="2000" u="none" strike="noStrike" dirty="0">
                          <a:effectLst/>
                        </a:rPr>
                        <a:t>  Cash</a:t>
                      </a:r>
                      <a:endParaRPr lang="en-US" sz="2000" b="0" i="0" u="none" strike="noStrike" dirty="0">
                        <a:solidFill>
                          <a:srgbClr val="000000"/>
                        </a:solidFill>
                        <a:effectLst/>
                        <a:latin typeface="Calibri" panose="020F0502020204030204" pitchFamily="34" charset="0"/>
                      </a:endParaRPr>
                    </a:p>
                  </a:txBody>
                  <a:tcPr marL="9525" marR="9525" marT="9528"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8" marB="0" anchor="b"/>
                </a:tc>
                <a:tc>
                  <a:txBody>
                    <a:bodyPr/>
                    <a:lstStyle/>
                    <a:p>
                      <a:pPr algn="l" fontAlgn="ctr"/>
                      <a:endParaRPr lang="en-US" sz="2000" b="0" i="0" u="none" strike="noStrike" dirty="0">
                        <a:solidFill>
                          <a:srgbClr val="000000"/>
                        </a:solidFill>
                        <a:effectLst/>
                        <a:latin typeface="Calibri" panose="020F0502020204030204" pitchFamily="34" charset="0"/>
                      </a:endParaRPr>
                    </a:p>
                  </a:txBody>
                  <a:tcPr marL="9525" marR="9525" marT="9528" marB="0" anchor="ctr"/>
                </a:tc>
                <a:tc>
                  <a:txBody>
                    <a:bodyPr/>
                    <a:lstStyle/>
                    <a:p>
                      <a:pPr algn="r" fontAlgn="ctr"/>
                      <a:r>
                        <a:rPr lang="en-US" sz="2000" u="none" strike="noStrike" dirty="0">
                          <a:effectLst/>
                        </a:rPr>
                        <a:t>$22,000 </a:t>
                      </a:r>
                      <a:endParaRPr lang="en-US" sz="2000" b="0" i="0" u="none" strike="noStrike" dirty="0">
                        <a:solidFill>
                          <a:srgbClr val="000000"/>
                        </a:solidFill>
                        <a:effectLst/>
                        <a:latin typeface="Calibri" panose="020F0502020204030204" pitchFamily="34" charset="0"/>
                      </a:endParaRPr>
                    </a:p>
                  </a:txBody>
                  <a:tcPr marL="9525" marR="9525" marT="9528" marB="0" anchor="ctr"/>
                </a:tc>
                <a:extLst>
                  <a:ext uri="{0D108BD9-81ED-4DB2-BD59-A6C34878D82A}">
                    <a16:rowId xmlns:a16="http://schemas.microsoft.com/office/drawing/2014/main" val="10002"/>
                  </a:ext>
                </a:extLst>
              </a:tr>
              <a:tr h="619306">
                <a:tc gridSpan="5">
                  <a:txBody>
                    <a:bodyPr/>
                    <a:lstStyle/>
                    <a:p>
                      <a:pPr marL="233363" indent="-233363" algn="l" fontAlgn="b"/>
                      <a:r>
                        <a:rPr lang="en-US" sz="2000" u="none" strike="noStrike" dirty="0">
                          <a:effectLst/>
                        </a:rPr>
                        <a:t>  (To record cash payment, interest expense, and reduction of liability.)</a:t>
                      </a:r>
                      <a:endParaRPr lang="en-US" sz="2000" b="0" i="1" u="none" strike="noStrike" dirty="0">
                        <a:solidFill>
                          <a:srgbClr val="000000"/>
                        </a:solidFill>
                        <a:effectLst/>
                        <a:latin typeface="Calibri" panose="020F0502020204030204" pitchFamily="34" charset="0"/>
                      </a:endParaRPr>
                    </a:p>
                  </a:txBody>
                  <a:tcPr marL="9525" marR="9525" marT="952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06391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60538" y="323850"/>
            <a:ext cx="8907462" cy="1390650"/>
          </a:xfrm>
        </p:spPr>
        <p:txBody>
          <a:bodyPr>
            <a:normAutofit/>
          </a:bodyPr>
          <a:lstStyle/>
          <a:p>
            <a:pPr algn="ctr" eaLnBrk="1" hangingPunct="1"/>
            <a:r>
              <a:rPr lang="en-US" altLang="en-US" dirty="0">
                <a:latin typeface="Arial" panose="020B0604020202020204" pitchFamily="34" charset="0"/>
                <a:cs typeface="Arial" panose="020B0604020202020204" pitchFamily="34" charset="0"/>
              </a:rPr>
              <a:t>Subscriber—Subsequent </a:t>
            </a:r>
            <a:r>
              <a:rPr lang="en-US" altLang="en-US" sz="2000" dirty="0">
                <a:latin typeface="Arial" panose="020B0604020202020204" pitchFamily="34" charset="0"/>
                <a:cs typeface="Arial" panose="020B0604020202020204" pitchFamily="34" charset="0"/>
              </a:rPr>
              <a:t>[i.e., subsequent to initial reporting] </a:t>
            </a:r>
            <a:r>
              <a:rPr lang="en-US" altLang="en-US" dirty="0">
                <a:latin typeface="Arial" panose="020B0604020202020204" pitchFamily="34" charset="0"/>
                <a:cs typeface="Arial" panose="020B0604020202020204" pitchFamily="34" charset="0"/>
              </a:rPr>
              <a:t>Recognition &amp; Measurement</a:t>
            </a:r>
          </a:p>
        </p:txBody>
      </p:sp>
      <p:sp>
        <p:nvSpPr>
          <p:cNvPr id="60419" name="Content Placeholder 2"/>
          <p:cNvSpPr>
            <a:spLocks noGrp="1"/>
          </p:cNvSpPr>
          <p:nvPr>
            <p:ph idx="1"/>
          </p:nvPr>
        </p:nvSpPr>
        <p:spPr>
          <a:xfrm>
            <a:off x="1933575" y="2190750"/>
            <a:ext cx="8561387" cy="4343400"/>
          </a:xfrm>
        </p:spPr>
        <p:txBody>
          <a:bodyPr>
            <a:normAutofit/>
          </a:bodyPr>
          <a:lstStyle/>
          <a:p>
            <a:pPr eaLnBrk="1" hangingPunct="1"/>
            <a:r>
              <a:rPr lang="en-US" altLang="en-US" sz="2400" dirty="0"/>
              <a:t>SBITA asset subsequent recognition and measurement</a:t>
            </a:r>
          </a:p>
          <a:p>
            <a:pPr lvl="1" eaLnBrk="1" hangingPunct="1"/>
            <a:r>
              <a:rPr lang="en-US" altLang="en-US" sz="2000" dirty="0"/>
              <a:t>SBITA asset amortized (e.g., amortization expense) using a systematic and rational manner over the shorter of the useful life of the underlying IT assets or the SBITA term</a:t>
            </a:r>
          </a:p>
          <a:p>
            <a:pPr lvl="2" eaLnBrk="1" hangingPunct="1"/>
            <a:endParaRPr lang="en-US" altLang="en-US" dirty="0"/>
          </a:p>
          <a:p>
            <a:pPr lvl="2" eaLnBrk="1" hangingPunct="1"/>
            <a:r>
              <a:rPr lang="en-US" altLang="en-US" sz="1800" dirty="0"/>
              <a:t>SBITA asset amortization </a:t>
            </a:r>
            <a:r>
              <a:rPr lang="en-US" altLang="en-US" sz="1800" i="1" dirty="0"/>
              <a:t>may </a:t>
            </a:r>
            <a:r>
              <a:rPr lang="en-US" altLang="en-US" sz="1800" dirty="0"/>
              <a:t>be combined with depreciation expense for other capital assets</a:t>
            </a:r>
          </a:p>
          <a:p>
            <a:pPr eaLnBrk="1" hangingPunct="1"/>
            <a:endParaRPr lang="en-US" altLang="en-US" sz="2400" dirty="0"/>
          </a:p>
          <a:p>
            <a:pPr marL="914400" lvl="2" indent="0" eaLnBrk="1" hangingPunct="1">
              <a:buNone/>
            </a:pPr>
            <a:endParaRPr lang="en-US" altLang="en-US" sz="1800" dirty="0"/>
          </a:p>
          <a:p>
            <a:pPr lvl="1" eaLnBrk="1" hangingPunct="1"/>
            <a:endParaRPr lang="en-US" altLang="en-US" dirty="0"/>
          </a:p>
        </p:txBody>
      </p:sp>
      <p:sp>
        <p:nvSpPr>
          <p:cNvPr id="6042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BECE82-8D64-4DF5-A052-88640F67AD0A}" type="slidenum">
              <a:rPr lang="en-US" altLang="en-US">
                <a:solidFill>
                  <a:srgbClr val="5F5F5F"/>
                </a:solidFill>
              </a:rPr>
              <a:pPr/>
              <a:t>43</a:t>
            </a:fld>
            <a:endParaRPr lang="en-US" altLang="en-US" dirty="0">
              <a:solidFill>
                <a:srgbClr val="5F5F5F"/>
              </a:solidFill>
            </a:endParaRPr>
          </a:p>
        </p:txBody>
      </p:sp>
    </p:spTree>
    <p:extLst>
      <p:ext uri="{BB962C8B-B14F-4D97-AF65-F5344CB8AC3E}">
        <p14:creationId xmlns:p14="http://schemas.microsoft.com/office/powerpoint/2010/main" val="2352720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60538" y="304800"/>
            <a:ext cx="8907462" cy="895350"/>
          </a:xfrm>
        </p:spPr>
        <p:txBody>
          <a:bodyPr>
            <a:normAutofit fontScale="90000"/>
          </a:bodyPr>
          <a:lstStyle/>
          <a:p>
            <a:pPr algn="ctr" eaLnBrk="1" hangingPunct="1"/>
            <a:r>
              <a:rPr lang="en-US" altLang="en-US" dirty="0">
                <a:latin typeface="Arial" panose="020B0604020202020204" pitchFamily="34" charset="0"/>
                <a:cs typeface="Arial" panose="020B0604020202020204" pitchFamily="34" charset="0"/>
              </a:rPr>
              <a:t>Subscriber—Subsequent Recognition &amp; Measurement (continued)</a:t>
            </a:r>
          </a:p>
        </p:txBody>
      </p:sp>
      <p:sp>
        <p:nvSpPr>
          <p:cNvPr id="56323" name="Content Placeholder 2"/>
          <p:cNvSpPr>
            <a:spLocks noGrp="1"/>
          </p:cNvSpPr>
          <p:nvPr>
            <p:ph idx="1"/>
          </p:nvPr>
        </p:nvSpPr>
        <p:spPr>
          <a:xfrm>
            <a:off x="1766889" y="1544638"/>
            <a:ext cx="8561387" cy="4322762"/>
          </a:xfrm>
        </p:spPr>
        <p:txBody>
          <a:bodyPr/>
          <a:lstStyle/>
          <a:p>
            <a:pPr eaLnBrk="1" hangingPunct="1"/>
            <a:r>
              <a:rPr lang="en-US" altLang="en-US" sz="2400" dirty="0"/>
              <a:t>Remeasure SBITA </a:t>
            </a:r>
            <a:r>
              <a:rPr lang="en-US" altLang="en-US" sz="2400" u="sng" dirty="0"/>
              <a:t>liability</a:t>
            </a:r>
            <a:r>
              <a:rPr lang="en-US" altLang="en-US" sz="2400" dirty="0"/>
              <a:t> when certain changes occur (if expected to significantly affect liability measurement)</a:t>
            </a:r>
          </a:p>
          <a:p>
            <a:pPr eaLnBrk="1" hangingPunct="1"/>
            <a:r>
              <a:rPr lang="en-US" altLang="en-US" sz="2400" dirty="0"/>
              <a:t>If liability remeasured</a:t>
            </a:r>
          </a:p>
          <a:p>
            <a:pPr lvl="1" eaLnBrk="1" hangingPunct="1"/>
            <a:r>
              <a:rPr lang="en-US" altLang="en-US" sz="2000" dirty="0"/>
              <a:t>Adjust liability for change in variable payments index/rate</a:t>
            </a:r>
          </a:p>
          <a:p>
            <a:pPr lvl="1" eaLnBrk="1" hangingPunct="1"/>
            <a:r>
              <a:rPr lang="en-US" altLang="en-US" sz="2000" dirty="0"/>
              <a:t>Update discount rate when certain other judgments change</a:t>
            </a:r>
          </a:p>
          <a:p>
            <a:pPr eaLnBrk="1" hangingPunct="1"/>
            <a:r>
              <a:rPr lang="en-US" altLang="en-US" sz="2400" dirty="0"/>
              <a:t>Adjustments to the SBITA </a:t>
            </a:r>
            <a:r>
              <a:rPr lang="en-US" altLang="en-US" sz="2400" i="1" dirty="0"/>
              <a:t>liability</a:t>
            </a:r>
            <a:r>
              <a:rPr lang="en-US" altLang="en-US" sz="2400" dirty="0"/>
              <a:t> generally should adjust the SBITA </a:t>
            </a:r>
            <a:r>
              <a:rPr lang="en-US" altLang="en-US" sz="2400" i="1" dirty="0"/>
              <a:t>asset</a:t>
            </a:r>
            <a:r>
              <a:rPr lang="en-US" altLang="en-US" sz="2400" dirty="0"/>
              <a:t> by the same amount</a:t>
            </a:r>
          </a:p>
          <a:p>
            <a:pPr lvl="1" eaLnBrk="1" hangingPunct="1"/>
            <a:r>
              <a:rPr lang="en-US" altLang="en-US" sz="2000" dirty="0"/>
              <a:t>Exception: if adjustment is greater than carrying value of asset, difference is recognized in the flows statement</a:t>
            </a:r>
          </a:p>
        </p:txBody>
      </p:sp>
      <p:sp>
        <p:nvSpPr>
          <p:cNvPr id="5632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B01D40-992B-45CD-BDFA-CFBC12CED481}" type="slidenum">
              <a:rPr lang="en-US" altLang="en-US">
                <a:solidFill>
                  <a:srgbClr val="5F5F5F"/>
                </a:solidFill>
              </a:rPr>
              <a:pPr/>
              <a:t>44</a:t>
            </a:fld>
            <a:endParaRPr lang="en-US" altLang="en-US" dirty="0">
              <a:solidFill>
                <a:srgbClr val="5F5F5F"/>
              </a:solidFill>
            </a:endParaRPr>
          </a:p>
        </p:txBody>
      </p:sp>
    </p:spTree>
    <p:extLst>
      <p:ext uri="{BB962C8B-B14F-4D97-AF65-F5344CB8AC3E}">
        <p14:creationId xmlns:p14="http://schemas.microsoft.com/office/powerpoint/2010/main" val="3735196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algn="ctr" eaLnBrk="1" hangingPunct="1"/>
            <a:r>
              <a:rPr lang="en-US" altLang="en-US" dirty="0">
                <a:latin typeface="Arial" panose="020B0604020202020204" pitchFamily="34" charset="0"/>
                <a:cs typeface="Arial" panose="020B0604020202020204" pitchFamily="34" charset="0"/>
              </a:rPr>
              <a:t>Subscriber—Recognition &amp; Measurement- Governmental Funds</a:t>
            </a:r>
          </a:p>
        </p:txBody>
      </p:sp>
      <p:sp>
        <p:nvSpPr>
          <p:cNvPr id="48131" name="Content Placeholder 2"/>
          <p:cNvSpPr>
            <a:spLocks noGrp="1"/>
          </p:cNvSpPr>
          <p:nvPr>
            <p:ph idx="1"/>
          </p:nvPr>
        </p:nvSpPr>
        <p:spPr/>
        <p:txBody>
          <a:bodyPr/>
          <a:lstStyle/>
          <a:p>
            <a:r>
              <a:rPr lang="en-US" altLang="en-US" sz="2800" dirty="0"/>
              <a:t>Report payables when due</a:t>
            </a:r>
          </a:p>
          <a:p>
            <a:endParaRPr lang="en-US" altLang="en-US" sz="2800" dirty="0"/>
          </a:p>
          <a:p>
            <a:r>
              <a:rPr lang="en-US" altLang="en-US" sz="2800" dirty="0"/>
              <a:t>Don’t report capital assets</a:t>
            </a:r>
          </a:p>
          <a:p>
            <a:pPr lvl="1" eaLnBrk="1" hangingPunct="1"/>
            <a:endParaRPr lang="en-US" altLang="en-US" dirty="0"/>
          </a:p>
        </p:txBody>
      </p:sp>
      <p:sp>
        <p:nvSpPr>
          <p:cNvPr id="481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30C619-A0B9-4515-9171-EC5509B2FEC8}" type="slidenum">
              <a:rPr lang="en-US" altLang="en-US">
                <a:solidFill>
                  <a:srgbClr val="5F5F5F"/>
                </a:solidFill>
              </a:rPr>
              <a:pPr/>
              <a:t>45</a:t>
            </a:fld>
            <a:endParaRPr lang="en-US" altLang="en-US" dirty="0">
              <a:solidFill>
                <a:srgbClr val="5F5F5F"/>
              </a:solidFill>
            </a:endParaRPr>
          </a:p>
        </p:txBody>
      </p:sp>
    </p:spTree>
    <p:extLst>
      <p:ext uri="{BB962C8B-B14F-4D97-AF65-F5344CB8AC3E}">
        <p14:creationId xmlns:p14="http://schemas.microsoft.com/office/powerpoint/2010/main" val="28665019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760538" y="339725"/>
            <a:ext cx="8907462" cy="895350"/>
          </a:xfrm>
        </p:spPr>
        <p:txBody>
          <a:bodyPr/>
          <a:lstStyle/>
          <a:p>
            <a:pPr algn="ctr" eaLnBrk="1" hangingPunct="1"/>
            <a:r>
              <a:rPr lang="en-US" altLang="en-US" dirty="0">
                <a:solidFill>
                  <a:srgbClr val="FF0000"/>
                </a:solidFill>
                <a:latin typeface="Arial" panose="020B0604020202020204" pitchFamily="34" charset="0"/>
                <a:cs typeface="Arial" panose="020B0604020202020204" pitchFamily="34" charset="0"/>
              </a:rPr>
              <a:t>Example: “Plain Vanilla” SBITA</a:t>
            </a:r>
          </a:p>
        </p:txBody>
      </p:sp>
      <p:sp>
        <p:nvSpPr>
          <p:cNvPr id="64515" name="Content Placeholder 2"/>
          <p:cNvSpPr>
            <a:spLocks noGrp="1"/>
          </p:cNvSpPr>
          <p:nvPr>
            <p:ph idx="1"/>
          </p:nvPr>
        </p:nvSpPr>
        <p:spPr>
          <a:xfrm>
            <a:off x="1766889" y="1335089"/>
            <a:ext cx="8561387" cy="5019675"/>
          </a:xfrm>
        </p:spPr>
        <p:txBody>
          <a:bodyPr>
            <a:normAutofit/>
          </a:bodyPr>
          <a:lstStyle/>
          <a:p>
            <a:pPr eaLnBrk="1" hangingPunct="1"/>
            <a:r>
              <a:rPr lang="en-US" altLang="en-US" sz="2400" dirty="0"/>
              <a:t> Examine SBITA contract provisions:</a:t>
            </a:r>
          </a:p>
          <a:p>
            <a:pPr lvl="1" eaLnBrk="1" hangingPunct="1"/>
            <a:r>
              <a:rPr lang="en-US" altLang="en-US" sz="2000" dirty="0"/>
              <a:t>SBITA starts 7/1/22</a:t>
            </a:r>
          </a:p>
          <a:p>
            <a:pPr lvl="1" eaLnBrk="1" hangingPunct="1"/>
            <a:r>
              <a:rPr lang="en-US" altLang="en-US" sz="2000" dirty="0"/>
              <a:t>subscriber’s FYE is June 30</a:t>
            </a:r>
          </a:p>
          <a:p>
            <a:pPr lvl="1" eaLnBrk="1" hangingPunct="1"/>
            <a:r>
              <a:rPr lang="en-US" altLang="en-US" sz="2000" dirty="0"/>
              <a:t>$1,000 monthly payment for the right to use the software, due 1</a:t>
            </a:r>
            <a:r>
              <a:rPr lang="en-US" altLang="en-US" sz="2000" baseline="30000" dirty="0"/>
              <a:t>st</a:t>
            </a:r>
            <a:r>
              <a:rPr lang="en-US" altLang="en-US" sz="2000" dirty="0"/>
              <a:t> of each month</a:t>
            </a:r>
          </a:p>
          <a:p>
            <a:pPr lvl="1" eaLnBrk="1" hangingPunct="1"/>
            <a:r>
              <a:rPr lang="en-US" altLang="en-US" sz="2000" dirty="0"/>
              <a:t>$80 monthly payment for SW maintenance, due 1</a:t>
            </a:r>
            <a:r>
              <a:rPr lang="en-US" altLang="en-US" sz="2000" baseline="30000" dirty="0"/>
              <a:t>st</a:t>
            </a:r>
            <a:r>
              <a:rPr lang="en-US" altLang="en-US" sz="2000" dirty="0"/>
              <a:t> of each month</a:t>
            </a:r>
          </a:p>
          <a:p>
            <a:pPr lvl="1" eaLnBrk="1" hangingPunct="1"/>
            <a:r>
              <a:rPr lang="en-US" altLang="en-US" sz="2000" dirty="0"/>
              <a:t>60-month (5-year) SBITA, with a $200 Subscriber option to extend for 24 additional months at the original price. At the end of the term (5 or 7 years) the SBITA becomes month-to-month and each monthly payment can be adjusted upward based on CPI with 30 days’ notice</a:t>
            </a:r>
          </a:p>
          <a:p>
            <a:pPr lvl="1" eaLnBrk="1" hangingPunct="1"/>
            <a:r>
              <a:rPr lang="en-US" altLang="en-US" sz="2000" dirty="0"/>
              <a:t>Stated interest rate of 4% </a:t>
            </a:r>
          </a:p>
        </p:txBody>
      </p:sp>
      <p:sp>
        <p:nvSpPr>
          <p:cNvPr id="6451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385C55-5F57-4CE6-BAC3-5A0ED98209D0}" type="slidenum">
              <a:rPr lang="en-US" altLang="en-US">
                <a:solidFill>
                  <a:srgbClr val="5F5F5F"/>
                </a:solidFill>
              </a:rPr>
              <a:pPr/>
              <a:t>46</a:t>
            </a:fld>
            <a:endParaRPr lang="en-US" altLang="en-US" dirty="0">
              <a:solidFill>
                <a:srgbClr val="5F5F5F"/>
              </a:solidFill>
            </a:endParaRPr>
          </a:p>
        </p:txBody>
      </p:sp>
    </p:spTree>
    <p:extLst>
      <p:ext uri="{BB962C8B-B14F-4D97-AF65-F5344CB8AC3E}">
        <p14:creationId xmlns:p14="http://schemas.microsoft.com/office/powerpoint/2010/main" val="737775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760538" y="339725"/>
            <a:ext cx="8907462" cy="895350"/>
          </a:xfrm>
        </p:spPr>
        <p:txBody>
          <a:bodyPr/>
          <a:lstStyle/>
          <a:p>
            <a:pPr algn="ctr" eaLnBrk="1" hangingPunct="1"/>
            <a:r>
              <a:rPr lang="en-US" altLang="en-US" dirty="0">
                <a:solidFill>
                  <a:srgbClr val="FF0000"/>
                </a:solidFill>
                <a:latin typeface="Arial" panose="020B0604020202020204" pitchFamily="34" charset="0"/>
                <a:cs typeface="Arial" panose="020B0604020202020204" pitchFamily="34" charset="0"/>
              </a:rPr>
              <a:t>Example: </a:t>
            </a:r>
            <a:r>
              <a:rPr lang="en-US" altLang="en-US" dirty="0">
                <a:latin typeface="Arial" panose="020B0604020202020204" pitchFamily="34" charset="0"/>
                <a:cs typeface="Arial" panose="020B0604020202020204" pitchFamily="34" charset="0"/>
              </a:rPr>
              <a:t>SBITA (continued)</a:t>
            </a:r>
          </a:p>
        </p:txBody>
      </p:sp>
      <p:sp>
        <p:nvSpPr>
          <p:cNvPr id="66563" name="Content Placeholder 2"/>
          <p:cNvSpPr>
            <a:spLocks noGrp="1"/>
          </p:cNvSpPr>
          <p:nvPr>
            <p:ph idx="1"/>
          </p:nvPr>
        </p:nvSpPr>
        <p:spPr>
          <a:xfrm>
            <a:off x="2140639" y="1736785"/>
            <a:ext cx="8915400" cy="3777622"/>
          </a:xfrm>
        </p:spPr>
        <p:txBody>
          <a:bodyPr>
            <a:normAutofit/>
          </a:bodyPr>
          <a:lstStyle/>
          <a:p>
            <a:pPr eaLnBrk="1" hangingPunct="1"/>
            <a:r>
              <a:rPr lang="en-US" altLang="en-US" sz="2400" dirty="0">
                <a:solidFill>
                  <a:srgbClr val="000000"/>
                </a:solidFill>
              </a:rPr>
              <a:t>There is a separate contract with the Vendor for customizing the software (an initial direct cost):</a:t>
            </a:r>
          </a:p>
          <a:p>
            <a:pPr lvl="1" eaLnBrk="1" hangingPunct="1"/>
            <a:r>
              <a:rPr lang="en-US" altLang="en-US" sz="2200" dirty="0"/>
              <a:t>$1,500 </a:t>
            </a:r>
          </a:p>
          <a:p>
            <a:pPr marL="457200" lvl="1" indent="0" eaLnBrk="1" hangingPunct="1">
              <a:buNone/>
            </a:pPr>
            <a:endParaRPr lang="en-US" altLang="en-US" sz="2200" dirty="0"/>
          </a:p>
          <a:p>
            <a:r>
              <a:rPr lang="en-US" altLang="en-US" sz="2400" dirty="0"/>
              <a:t>Subscriber is not yet sure whether it will exercise its option to extend the SBITA</a:t>
            </a:r>
          </a:p>
        </p:txBody>
      </p:sp>
      <p:sp>
        <p:nvSpPr>
          <p:cNvPr id="6656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72CCE7-A00C-4ABA-A46D-D84D87CEBBB6}" type="slidenum">
              <a:rPr lang="en-US" altLang="en-US">
                <a:solidFill>
                  <a:srgbClr val="5F5F5F"/>
                </a:solidFill>
              </a:rPr>
              <a:pPr/>
              <a:t>47</a:t>
            </a:fld>
            <a:endParaRPr lang="en-US" altLang="en-US" dirty="0">
              <a:solidFill>
                <a:srgbClr val="5F5F5F"/>
              </a:solidFill>
            </a:endParaRPr>
          </a:p>
        </p:txBody>
      </p:sp>
    </p:spTree>
    <p:extLst>
      <p:ext uri="{BB962C8B-B14F-4D97-AF65-F5344CB8AC3E}">
        <p14:creationId xmlns:p14="http://schemas.microsoft.com/office/powerpoint/2010/main" val="27642058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760538" y="339725"/>
            <a:ext cx="8907462" cy="895350"/>
          </a:xfrm>
        </p:spPr>
        <p:txBody>
          <a:bodyPr/>
          <a:lstStyle/>
          <a:p>
            <a:pPr algn="ctr" eaLnBrk="1" hangingPunct="1"/>
            <a:r>
              <a:rPr lang="en-US" altLang="en-US" dirty="0">
                <a:solidFill>
                  <a:srgbClr val="FF0000"/>
                </a:solidFill>
                <a:latin typeface="Arial" panose="020B0604020202020204" pitchFamily="34" charset="0"/>
                <a:cs typeface="Arial" panose="020B0604020202020204" pitchFamily="34" charset="0"/>
              </a:rPr>
              <a:t>Example: </a:t>
            </a:r>
            <a:r>
              <a:rPr lang="en-US" altLang="en-US" dirty="0">
                <a:latin typeface="Arial" panose="020B0604020202020204" pitchFamily="34" charset="0"/>
                <a:cs typeface="Arial" panose="020B0604020202020204" pitchFamily="34" charset="0"/>
              </a:rPr>
              <a:t>SBITA (continued)</a:t>
            </a:r>
          </a:p>
        </p:txBody>
      </p:sp>
      <p:sp>
        <p:nvSpPr>
          <p:cNvPr id="3" name="Content Placeholder 2"/>
          <p:cNvSpPr>
            <a:spLocks noGrp="1"/>
          </p:cNvSpPr>
          <p:nvPr>
            <p:ph idx="1"/>
          </p:nvPr>
        </p:nvSpPr>
        <p:spPr>
          <a:xfrm>
            <a:off x="1814514" y="1663701"/>
            <a:ext cx="8561387" cy="4460875"/>
          </a:xfrm>
        </p:spPr>
        <p:txBody>
          <a:bodyPr/>
          <a:lstStyle/>
          <a:p>
            <a:pPr eaLnBrk="1" hangingPunct="1"/>
            <a:r>
              <a:rPr lang="en-US" altLang="en-US" sz="2400" dirty="0">
                <a:solidFill>
                  <a:srgbClr val="000000"/>
                </a:solidFill>
              </a:rPr>
              <a:t>Determine the SBITA term:</a:t>
            </a:r>
          </a:p>
          <a:p>
            <a:pPr lvl="1" eaLnBrk="1" hangingPunct="1"/>
            <a:r>
              <a:rPr lang="en-US" altLang="en-US" sz="2200" dirty="0"/>
              <a:t>Based on noncancelable period—60-month SBITA (5 years)</a:t>
            </a:r>
          </a:p>
          <a:p>
            <a:pPr lvl="1" eaLnBrk="1" hangingPunct="1"/>
            <a:r>
              <a:rPr lang="en-US" altLang="en-US" sz="2200" dirty="0"/>
              <a:t>SBITA extension option —</a:t>
            </a:r>
          </a:p>
          <a:p>
            <a:pPr lvl="2" eaLnBrk="1" hangingPunct="1"/>
            <a:r>
              <a:rPr lang="en-US" altLang="en-US" sz="2200" i="1" dirty="0"/>
              <a:t>Exclude </a:t>
            </a:r>
            <a:r>
              <a:rPr lang="en-US" altLang="en-US" sz="2200" dirty="0"/>
              <a:t>because not reasonably certain of being exercised</a:t>
            </a:r>
          </a:p>
        </p:txBody>
      </p:sp>
      <p:sp>
        <p:nvSpPr>
          <p:cNvPr id="6861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395B79-ED7E-4D98-B7EF-FD96A0A66297}" type="slidenum">
              <a:rPr lang="en-US" altLang="en-US">
                <a:solidFill>
                  <a:srgbClr val="5F5F5F"/>
                </a:solidFill>
              </a:rPr>
              <a:pPr/>
              <a:t>48</a:t>
            </a:fld>
            <a:endParaRPr lang="en-US" altLang="en-US" dirty="0">
              <a:solidFill>
                <a:srgbClr val="5F5F5F"/>
              </a:solidFill>
            </a:endParaRPr>
          </a:p>
        </p:txBody>
      </p:sp>
    </p:spTree>
    <p:extLst>
      <p:ext uri="{BB962C8B-B14F-4D97-AF65-F5344CB8AC3E}">
        <p14:creationId xmlns:p14="http://schemas.microsoft.com/office/powerpoint/2010/main" val="1400854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75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1760538" y="339725"/>
            <a:ext cx="8907462" cy="895350"/>
          </a:xfrm>
        </p:spPr>
        <p:txBody>
          <a:bodyPr/>
          <a:lstStyle/>
          <a:p>
            <a:pPr algn="ctr" eaLnBrk="1" hangingPunct="1"/>
            <a:r>
              <a:rPr lang="en-US" altLang="en-US" dirty="0">
                <a:solidFill>
                  <a:srgbClr val="FF0000"/>
                </a:solidFill>
                <a:latin typeface="Arial" panose="020B0604020202020204" pitchFamily="34" charset="0"/>
                <a:cs typeface="Arial" panose="020B0604020202020204" pitchFamily="34" charset="0"/>
              </a:rPr>
              <a:t>Example: </a:t>
            </a:r>
            <a:r>
              <a:rPr lang="en-US" altLang="en-US" dirty="0">
                <a:latin typeface="Arial" panose="020B0604020202020204" pitchFamily="34" charset="0"/>
                <a:cs typeface="Arial" panose="020B0604020202020204" pitchFamily="34" charset="0"/>
              </a:rPr>
              <a:t>SBITA (continued)</a:t>
            </a:r>
          </a:p>
        </p:txBody>
      </p:sp>
      <p:sp>
        <p:nvSpPr>
          <p:cNvPr id="3" name="Content Placeholder 2"/>
          <p:cNvSpPr>
            <a:spLocks noGrp="1"/>
          </p:cNvSpPr>
          <p:nvPr>
            <p:ph idx="1"/>
          </p:nvPr>
        </p:nvSpPr>
        <p:spPr>
          <a:xfrm>
            <a:off x="1766889" y="1331913"/>
            <a:ext cx="8580437" cy="4462462"/>
          </a:xfrm>
        </p:spPr>
        <p:txBody>
          <a:bodyPr>
            <a:normAutofit lnSpcReduction="10000"/>
          </a:bodyPr>
          <a:lstStyle/>
          <a:p>
            <a:pPr eaLnBrk="1" hangingPunct="1"/>
            <a:r>
              <a:rPr lang="en-US" altLang="en-US" sz="2400" dirty="0">
                <a:solidFill>
                  <a:srgbClr val="000000"/>
                </a:solidFill>
              </a:rPr>
              <a:t>Determine SBITA payments for the SBITA term:</a:t>
            </a:r>
          </a:p>
          <a:p>
            <a:pPr marL="0" indent="0" eaLnBrk="1" hangingPunct="1">
              <a:buNone/>
            </a:pPr>
            <a:endParaRPr lang="en-US" altLang="en-US" sz="2400" dirty="0">
              <a:solidFill>
                <a:srgbClr val="000000"/>
              </a:solidFill>
            </a:endParaRPr>
          </a:p>
          <a:p>
            <a:pPr lvl="1" eaLnBrk="1" hangingPunct="1"/>
            <a:r>
              <a:rPr lang="en-US" altLang="en-US" sz="2200" dirty="0"/>
              <a:t>Monthly payments</a:t>
            </a:r>
          </a:p>
          <a:p>
            <a:pPr lvl="2" eaLnBrk="1" hangingPunct="1"/>
            <a:r>
              <a:rPr lang="en-US" altLang="en-US" sz="2200" i="1" dirty="0"/>
              <a:t>Include</a:t>
            </a:r>
            <a:r>
              <a:rPr lang="en-US" altLang="en-US" sz="2200" dirty="0"/>
              <a:t> $1,000/month fixed payment</a:t>
            </a:r>
          </a:p>
          <a:p>
            <a:pPr lvl="2" eaLnBrk="1" hangingPunct="1"/>
            <a:r>
              <a:rPr lang="en-US" altLang="en-US" sz="2200" i="1" dirty="0"/>
              <a:t>Exclude</a:t>
            </a:r>
            <a:r>
              <a:rPr lang="en-US" altLang="en-US" sz="2200" dirty="0"/>
              <a:t> $80/month maintenance because it is a </a:t>
            </a:r>
            <a:r>
              <a:rPr lang="en-US" altLang="en-US" sz="2200" b="1" dirty="0"/>
              <a:t>service</a:t>
            </a:r>
            <a:r>
              <a:rPr lang="en-US" altLang="en-US" sz="2200" dirty="0"/>
              <a:t> (non-SBITA) component </a:t>
            </a:r>
          </a:p>
          <a:p>
            <a:pPr marL="914400" lvl="2" indent="0" eaLnBrk="1" hangingPunct="1">
              <a:buNone/>
            </a:pPr>
            <a:endParaRPr lang="en-US" altLang="en-US" sz="2200" dirty="0"/>
          </a:p>
          <a:p>
            <a:pPr lvl="1" eaLnBrk="1" hangingPunct="1"/>
            <a:r>
              <a:rPr lang="en-US" altLang="en-US" sz="2200" dirty="0"/>
              <a:t>One-time payments</a:t>
            </a:r>
          </a:p>
          <a:p>
            <a:pPr lvl="2" eaLnBrk="1" hangingPunct="1"/>
            <a:r>
              <a:rPr lang="en-US" altLang="en-US" sz="2200" i="1" dirty="0"/>
              <a:t>Include</a:t>
            </a:r>
            <a:r>
              <a:rPr lang="en-US" altLang="en-US" sz="2200" dirty="0"/>
              <a:t> $1,500 customization payment because it is a capitalizable SBITA payment during the implementation period</a:t>
            </a:r>
          </a:p>
        </p:txBody>
      </p:sp>
      <p:sp>
        <p:nvSpPr>
          <p:cNvPr id="7066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08B077-781B-4CBF-9DDE-590A07473E10}" type="slidenum">
              <a:rPr lang="en-US" altLang="en-US">
                <a:solidFill>
                  <a:srgbClr val="5F5F5F"/>
                </a:solidFill>
              </a:rPr>
              <a:pPr/>
              <a:t>49</a:t>
            </a:fld>
            <a:endParaRPr lang="en-US" altLang="en-US" dirty="0">
              <a:solidFill>
                <a:srgbClr val="5F5F5F"/>
              </a:solidFill>
            </a:endParaRPr>
          </a:p>
        </p:txBody>
      </p:sp>
    </p:spTree>
    <p:extLst>
      <p:ext uri="{BB962C8B-B14F-4D97-AF65-F5344CB8AC3E}">
        <p14:creationId xmlns:p14="http://schemas.microsoft.com/office/powerpoint/2010/main" val="90430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GASB 96 References</a:t>
            </a:r>
          </a:p>
        </p:txBody>
      </p:sp>
      <p:sp>
        <p:nvSpPr>
          <p:cNvPr id="5" name="Content Placeholder 4"/>
          <p:cNvSpPr>
            <a:spLocks noGrp="1"/>
          </p:cNvSpPr>
          <p:nvPr>
            <p:ph idx="1"/>
          </p:nvPr>
        </p:nvSpPr>
        <p:spPr>
          <a:xfrm>
            <a:off x="800100" y="1340427"/>
            <a:ext cx="11391900" cy="5382491"/>
          </a:xfrm>
        </p:spPr>
        <p:txBody>
          <a:bodyPr>
            <a:normAutofit fontScale="85000" lnSpcReduction="20000"/>
          </a:bodyPr>
          <a:lstStyle/>
          <a:p>
            <a:r>
              <a:rPr lang="en-US" sz="2400" dirty="0"/>
              <a:t>Statement 96  – </a:t>
            </a:r>
            <a:r>
              <a:rPr lang="en-US" sz="2400" i="1" dirty="0"/>
              <a:t>Subscription-Based Information Technology Arrangements</a:t>
            </a:r>
          </a:p>
          <a:p>
            <a:endParaRPr lang="en-US" sz="2400" dirty="0"/>
          </a:p>
          <a:p>
            <a:r>
              <a:rPr lang="en-US" sz="2400" dirty="0"/>
              <a:t>Implementation Guide NNNN-N Implementation Guidance Update – DDDD, Questions NN – NN  </a:t>
            </a:r>
            <a:r>
              <a:rPr lang="en-US" sz="2400" b="1" dirty="0"/>
              <a:t>AS OF 06/14/2023</a:t>
            </a:r>
          </a:p>
          <a:p>
            <a:pPr algn="l">
              <a:buFont typeface="+mj-lt"/>
              <a:buAutoNum type="arabicPeriod"/>
            </a:pPr>
            <a:r>
              <a:rPr lang="en-US" b="1" i="1" dirty="0">
                <a:solidFill>
                  <a:srgbClr val="212529"/>
                </a:solidFill>
                <a:effectLst/>
                <a:latin typeface="ITC FRANKLIN GOTHIC STD BOOK"/>
              </a:rPr>
              <a:t>Additional Proposal for Implementation Guidance Update—2023</a:t>
            </a:r>
            <a:br>
              <a:rPr lang="en-US" b="1" i="0" dirty="0">
                <a:solidFill>
                  <a:srgbClr val="212529"/>
                </a:solidFill>
                <a:effectLst/>
                <a:latin typeface="ITC FRANKLIN GOTHIC STD BOOK"/>
              </a:rPr>
            </a:br>
            <a:r>
              <a:rPr lang="en-US" b="1" i="0" dirty="0">
                <a:solidFill>
                  <a:srgbClr val="212529"/>
                </a:solidFill>
                <a:effectLst/>
                <a:latin typeface="ITC FRANKLIN GOTHIC STD BOOK"/>
              </a:rPr>
              <a:t>(Comment Deadline: March 10, 2023)</a:t>
            </a:r>
            <a:br>
              <a:rPr lang="en-US" b="0" i="0" dirty="0">
                <a:solidFill>
                  <a:srgbClr val="212529"/>
                </a:solidFill>
                <a:effectLst/>
                <a:latin typeface="ITC FRANKLIN GOTHIC STD BOOK"/>
              </a:rPr>
            </a:br>
            <a:r>
              <a:rPr lang="en-US" b="0" i="0" dirty="0">
                <a:solidFill>
                  <a:srgbClr val="212529"/>
                </a:solidFill>
                <a:effectLst/>
                <a:latin typeface="ITC FRANKLIN GOTHIC STD BOOK"/>
              </a:rPr>
              <a:t>January 30, 2023 (Cleared by Board)</a:t>
            </a:r>
          </a:p>
          <a:p>
            <a:pPr marL="742950" lvl="1" indent="-285750" algn="l">
              <a:buFont typeface="+mj-lt"/>
              <a:buAutoNum type="arabicPeriod"/>
            </a:pPr>
            <a:r>
              <a:rPr lang="en-US" b="0" i="0" u="sng" dirty="0">
                <a:solidFill>
                  <a:srgbClr val="3C3C3D"/>
                </a:solidFill>
                <a:effectLst/>
                <a:latin typeface="ITC FRANKLIN GOTHIC STD BOOK"/>
                <a:hlinkClick r:id="rId2"/>
              </a:rPr>
              <a:t>Exposure Draft</a:t>
            </a:r>
            <a:endParaRPr lang="en-US" b="0" i="0" dirty="0">
              <a:solidFill>
                <a:srgbClr val="212529"/>
              </a:solidFill>
              <a:effectLst/>
              <a:latin typeface="ITC FRANKLIN GOTHIC STD BOOK"/>
            </a:endParaRPr>
          </a:p>
          <a:p>
            <a:pPr marL="742950" lvl="1" indent="-285750" algn="l">
              <a:buFont typeface="+mj-lt"/>
              <a:buAutoNum type="arabicPeriod"/>
            </a:pPr>
            <a:r>
              <a:rPr lang="en-US" b="1" i="0" dirty="0">
                <a:solidFill>
                  <a:srgbClr val="800000"/>
                </a:solidFill>
                <a:effectLst/>
                <a:latin typeface="ITC FRANKLIN GOTHIC STD BOOK"/>
              </a:rPr>
              <a:t>Refer to the</a:t>
            </a:r>
            <a:r>
              <a:rPr lang="en-US" b="1" i="0" dirty="0">
                <a:solidFill>
                  <a:srgbClr val="212529"/>
                </a:solidFill>
                <a:effectLst/>
                <a:latin typeface="ITC FRANKLIN GOTHIC STD BOOK"/>
              </a:rPr>
              <a:t> </a:t>
            </a:r>
            <a:r>
              <a:rPr lang="en-US" b="1" i="0" u="sng" dirty="0">
                <a:solidFill>
                  <a:srgbClr val="800000"/>
                </a:solidFill>
                <a:effectLst/>
                <a:latin typeface="ITC FRANKLIN GOTHIC STD BOOK"/>
                <a:hlinkClick r:id="rId3"/>
              </a:rPr>
              <a:t>Electronic Input Form</a:t>
            </a:r>
            <a:r>
              <a:rPr lang="en-US" b="1" i="0" dirty="0">
                <a:solidFill>
                  <a:srgbClr val="212529"/>
                </a:solidFill>
                <a:effectLst/>
                <a:latin typeface="ITC FRANKLIN GOTHIC STD BOOK"/>
              </a:rPr>
              <a:t> </a:t>
            </a:r>
            <a:r>
              <a:rPr lang="en-US" b="1" i="0" dirty="0">
                <a:solidFill>
                  <a:srgbClr val="800000"/>
                </a:solidFill>
                <a:effectLst/>
                <a:latin typeface="ITC FRANKLIN GOTHIC STD BOOK"/>
              </a:rPr>
              <a:t>to provide comments on the Exposure Draft.</a:t>
            </a:r>
            <a:endParaRPr lang="en-US" b="0" i="0" dirty="0">
              <a:solidFill>
                <a:srgbClr val="212529"/>
              </a:solidFill>
              <a:effectLst/>
              <a:latin typeface="ITC FRANKLIN GOTHIC STD BOOK"/>
            </a:endParaRPr>
          </a:p>
          <a:p>
            <a:pPr marL="0" indent="0" algn="l">
              <a:buNone/>
            </a:pPr>
            <a:r>
              <a:rPr lang="en-US" b="0" i="0" dirty="0">
                <a:solidFill>
                  <a:srgbClr val="212529"/>
                </a:solidFill>
                <a:effectLst/>
                <a:latin typeface="ITC FRANKLIN GOTHIC STD BOOK"/>
              </a:rPr>
              <a:t> </a:t>
            </a:r>
          </a:p>
          <a:p>
            <a:pPr algn="l">
              <a:buFont typeface="+mj-lt"/>
              <a:buAutoNum type="arabicPeriod"/>
            </a:pPr>
            <a:r>
              <a:rPr lang="en-US" b="1" i="1" dirty="0">
                <a:solidFill>
                  <a:srgbClr val="212529"/>
                </a:solidFill>
                <a:effectLst/>
                <a:latin typeface="ITC FRANKLIN GOTHIC STD BOOK"/>
              </a:rPr>
              <a:t>Implementation Guidance Update—2023</a:t>
            </a:r>
            <a:br>
              <a:rPr lang="en-US" b="1" i="0" dirty="0">
                <a:solidFill>
                  <a:srgbClr val="212529"/>
                </a:solidFill>
                <a:effectLst/>
                <a:latin typeface="ITC FRANKLIN GOTHIC STD BOOK"/>
              </a:rPr>
            </a:br>
            <a:r>
              <a:rPr lang="en-US" b="1" i="0" dirty="0">
                <a:solidFill>
                  <a:srgbClr val="212529"/>
                </a:solidFill>
                <a:effectLst/>
                <a:latin typeface="ITC FRANKLIN GOTHIC STD BOOK"/>
              </a:rPr>
              <a:t>(Comment Deadline: January 20, 2023)</a:t>
            </a:r>
            <a:br>
              <a:rPr lang="en-US" b="0" i="0" dirty="0">
                <a:solidFill>
                  <a:srgbClr val="212529"/>
                </a:solidFill>
                <a:effectLst/>
                <a:latin typeface="ITC FRANKLIN GOTHIC STD BOOK"/>
              </a:rPr>
            </a:br>
            <a:r>
              <a:rPr lang="en-US" b="0" i="0" dirty="0">
                <a:solidFill>
                  <a:srgbClr val="212529"/>
                </a:solidFill>
                <a:effectLst/>
                <a:latin typeface="ITC FRANKLIN GOTHIC STD BOOK"/>
              </a:rPr>
              <a:t>October 31, 2022 (Cleared by Board)</a:t>
            </a:r>
          </a:p>
          <a:p>
            <a:pPr lvl="2"/>
            <a:endParaRPr lang="en-US" sz="2000" dirty="0"/>
          </a:p>
          <a:p>
            <a:endParaRPr lang="en-US" sz="2400" dirty="0"/>
          </a:p>
          <a:p>
            <a:r>
              <a:rPr lang="en-US" sz="2400" dirty="0"/>
              <a:t>GASB Codification § S 80  SUBSCRIPTION-BASED INFORMATION TECHNOLOGY ARRANGEMENTS</a:t>
            </a:r>
          </a:p>
          <a:p>
            <a:pPr lvl="1"/>
            <a:r>
              <a:rPr lang="en-US" sz="2000" b="0" i="0" dirty="0">
                <a:solidFill>
                  <a:srgbClr val="252525"/>
                </a:solidFill>
                <a:effectLst/>
                <a:latin typeface="Arial" panose="020B0604020202020204" pitchFamily="34" charset="0"/>
              </a:rPr>
              <a:t>Sources: </a:t>
            </a:r>
            <a:r>
              <a:rPr lang="en-US" sz="2000" b="1" i="0" u="none" strike="noStrike" dirty="0">
                <a:solidFill>
                  <a:srgbClr val="145DA4"/>
                </a:solidFill>
                <a:effectLst/>
                <a:latin typeface="Arial" panose="020B0604020202020204" pitchFamily="34" charset="0"/>
                <a:hlinkClick r:id="rId4"/>
              </a:rPr>
              <a:t>GASBS 96</a:t>
            </a:r>
            <a:r>
              <a:rPr lang="en-US" sz="2000" b="0" i="0" dirty="0">
                <a:solidFill>
                  <a:srgbClr val="252525"/>
                </a:solidFill>
                <a:effectLst/>
                <a:latin typeface="Arial" panose="020B0604020202020204" pitchFamily="34" charset="0"/>
              </a:rPr>
              <a:t>, </a:t>
            </a:r>
            <a:r>
              <a:rPr lang="en-US" sz="2000" b="1" i="0" u="sng" dirty="0">
                <a:solidFill>
                  <a:srgbClr val="145DA4"/>
                </a:solidFill>
                <a:effectLst/>
                <a:latin typeface="Arial" panose="020B0604020202020204" pitchFamily="34" charset="0"/>
                <a:hlinkClick r:id="rId5"/>
              </a:rPr>
              <a:t>GASBS 99</a:t>
            </a:r>
            <a:r>
              <a:rPr lang="en-US" sz="2000" b="0" i="0" dirty="0">
                <a:solidFill>
                  <a:srgbClr val="252525"/>
                </a:solidFill>
                <a:effectLst/>
                <a:latin typeface="Arial" panose="020B0604020202020204" pitchFamily="34" charset="0"/>
              </a:rPr>
              <a:t>,</a:t>
            </a:r>
            <a:endParaRPr lang="en-US" sz="1800" b="1" dirty="0">
              <a:solidFill>
                <a:srgbClr val="145DA4"/>
              </a:solidFill>
              <a:latin typeface="Arial" panose="020B0604020202020204" pitchFamily="34" charset="0"/>
            </a:endParaRPr>
          </a:p>
          <a:p>
            <a:endParaRPr lang="en-US" dirty="0"/>
          </a:p>
        </p:txBody>
      </p:sp>
    </p:spTree>
    <p:extLst>
      <p:ext uri="{BB962C8B-B14F-4D97-AF65-F5344CB8AC3E}">
        <p14:creationId xmlns:p14="http://schemas.microsoft.com/office/powerpoint/2010/main" val="17987605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760538" y="339725"/>
            <a:ext cx="8907462" cy="895350"/>
          </a:xfrm>
        </p:spPr>
        <p:txBody>
          <a:bodyPr/>
          <a:lstStyle/>
          <a:p>
            <a:pPr algn="ctr" eaLnBrk="1" hangingPunct="1"/>
            <a:r>
              <a:rPr lang="en-US" altLang="en-US" dirty="0">
                <a:solidFill>
                  <a:srgbClr val="FF0000"/>
                </a:solidFill>
                <a:latin typeface="Arial" panose="020B0604020202020204" pitchFamily="34" charset="0"/>
                <a:cs typeface="Arial" panose="020B0604020202020204" pitchFamily="34" charset="0"/>
              </a:rPr>
              <a:t>Example: </a:t>
            </a:r>
            <a:r>
              <a:rPr lang="en-US" altLang="en-US" dirty="0">
                <a:latin typeface="Arial" panose="020B0604020202020204" pitchFamily="34" charset="0"/>
                <a:cs typeface="Arial" panose="020B0604020202020204" pitchFamily="34" charset="0"/>
              </a:rPr>
              <a:t>SBITA (continued)</a:t>
            </a:r>
          </a:p>
        </p:txBody>
      </p:sp>
      <p:sp>
        <p:nvSpPr>
          <p:cNvPr id="3" name="Content Placeholder 2"/>
          <p:cNvSpPr>
            <a:spLocks noGrp="1"/>
          </p:cNvSpPr>
          <p:nvPr>
            <p:ph idx="1"/>
          </p:nvPr>
        </p:nvSpPr>
        <p:spPr>
          <a:xfrm>
            <a:off x="1766889" y="1235076"/>
            <a:ext cx="8561387" cy="5053582"/>
          </a:xfrm>
        </p:spPr>
        <p:txBody>
          <a:bodyPr>
            <a:normAutofit fontScale="85000" lnSpcReduction="20000"/>
          </a:bodyPr>
          <a:lstStyle/>
          <a:p>
            <a:pPr eaLnBrk="1" hangingPunct="1"/>
            <a:r>
              <a:rPr lang="en-US" altLang="en-US" sz="2200" dirty="0"/>
              <a:t>Calculate present value of SBITA payments:</a:t>
            </a:r>
          </a:p>
          <a:p>
            <a:pPr eaLnBrk="1" hangingPunct="1"/>
            <a:endParaRPr lang="en-US" altLang="en-US" sz="2200" dirty="0"/>
          </a:p>
          <a:p>
            <a:pPr eaLnBrk="1" hangingPunct="1"/>
            <a:endParaRPr lang="en-US" altLang="en-US" sz="2200" dirty="0"/>
          </a:p>
          <a:p>
            <a:pPr eaLnBrk="1" hangingPunct="1"/>
            <a:endParaRPr lang="en-US" altLang="en-US" sz="2200" dirty="0"/>
          </a:p>
          <a:p>
            <a:pPr eaLnBrk="1" hangingPunct="1"/>
            <a:endParaRPr lang="en-US" altLang="en-US" sz="2200" dirty="0"/>
          </a:p>
          <a:p>
            <a:pPr eaLnBrk="1" hangingPunct="1"/>
            <a:endParaRPr lang="en-US" altLang="en-US" sz="2200" dirty="0"/>
          </a:p>
          <a:p>
            <a:pPr eaLnBrk="1" hangingPunct="1"/>
            <a:endParaRPr lang="en-US" altLang="en-US" sz="2200" dirty="0"/>
          </a:p>
          <a:p>
            <a:pPr eaLnBrk="1" hangingPunct="1"/>
            <a:endParaRPr lang="en-US" altLang="en-US" sz="2200" dirty="0"/>
          </a:p>
          <a:p>
            <a:pPr eaLnBrk="1" hangingPunct="1"/>
            <a:r>
              <a:rPr lang="en-US" altLang="en-US" sz="2200" dirty="0"/>
              <a:t>SBITA liability beginning balance = $55,980</a:t>
            </a:r>
          </a:p>
          <a:p>
            <a:pPr lvl="1"/>
            <a:r>
              <a:rPr lang="en-US" altLang="en-US" sz="2000" dirty="0"/>
              <a:t>$1500 Cash paid reduces lease payable to $54,480</a:t>
            </a:r>
          </a:p>
          <a:p>
            <a:pPr eaLnBrk="1" hangingPunct="1"/>
            <a:r>
              <a:rPr lang="en-US" altLang="en-US" sz="2200" dirty="0"/>
              <a:t>SBITA asset beginning balance =   $55,980</a:t>
            </a:r>
          </a:p>
          <a:p>
            <a:pPr eaLnBrk="1" hangingPunct="1"/>
            <a:r>
              <a:rPr lang="en-US" altLang="en-US" sz="2200" dirty="0"/>
              <a:t>Monthly amortization of SBITA asset</a:t>
            </a:r>
          </a:p>
          <a:p>
            <a:pPr lvl="1" eaLnBrk="1" hangingPunct="1"/>
            <a:r>
              <a:rPr lang="en-US" altLang="en-US" sz="2200" dirty="0"/>
              <a:t>If using straight line, would be $933/month [$55,980 ÷ 60]</a:t>
            </a:r>
          </a:p>
          <a:p>
            <a:pPr eaLnBrk="1" hangingPunct="1"/>
            <a:r>
              <a:rPr lang="en-US" altLang="en-US" sz="2200" dirty="0"/>
              <a:t>Accrue interest and record payments each month [or whenever]</a:t>
            </a:r>
          </a:p>
        </p:txBody>
      </p:sp>
      <p:sp>
        <p:nvSpPr>
          <p:cNvPr id="727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20E26A4-B3E2-49ED-890A-A5E946BE5484}" type="slidenum">
              <a:rPr lang="en-US" altLang="en-US">
                <a:solidFill>
                  <a:srgbClr val="5F5F5F"/>
                </a:solidFill>
              </a:rPr>
              <a:pPr/>
              <a:t>50</a:t>
            </a:fld>
            <a:endParaRPr lang="en-US" altLang="en-US" dirty="0">
              <a:solidFill>
                <a:srgbClr val="5F5F5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684079105"/>
              </p:ext>
            </p:extLst>
          </p:nvPr>
        </p:nvGraphicFramePr>
        <p:xfrm>
          <a:off x="1963381" y="1643665"/>
          <a:ext cx="6340475" cy="2143601"/>
        </p:xfrm>
        <a:graphic>
          <a:graphicData uri="http://schemas.openxmlformats.org/drawingml/2006/table">
            <a:tbl>
              <a:tblPr firstRow="1" bandRow="1">
                <a:tableStyleId>{5C22544A-7EE6-4342-B048-85BDC9FD1C3A}</a:tableStyleId>
              </a:tblPr>
              <a:tblGrid>
                <a:gridCol w="4603185">
                  <a:extLst>
                    <a:ext uri="{9D8B030D-6E8A-4147-A177-3AD203B41FA5}">
                      <a16:colId xmlns:a16="http://schemas.microsoft.com/office/drawing/2014/main" val="20000"/>
                    </a:ext>
                  </a:extLst>
                </a:gridCol>
                <a:gridCol w="1737290">
                  <a:extLst>
                    <a:ext uri="{9D8B030D-6E8A-4147-A177-3AD203B41FA5}">
                      <a16:colId xmlns:a16="http://schemas.microsoft.com/office/drawing/2014/main" val="20001"/>
                    </a:ext>
                  </a:extLst>
                </a:gridCol>
              </a:tblGrid>
              <a:tr h="1351017">
                <a:tc>
                  <a:txBody>
                    <a:bodyPr/>
                    <a:lstStyle/>
                    <a:p>
                      <a:r>
                        <a:rPr lang="en-US" sz="2000" b="0" dirty="0">
                          <a:solidFill>
                            <a:schemeClr val="tx1"/>
                          </a:solidFill>
                        </a:rPr>
                        <a:t>PV of $1000 (due 1</a:t>
                      </a:r>
                      <a:r>
                        <a:rPr lang="en-US" sz="2000" b="0" baseline="30000" dirty="0">
                          <a:solidFill>
                            <a:schemeClr val="tx1"/>
                          </a:solidFill>
                        </a:rPr>
                        <a:t>st</a:t>
                      </a:r>
                      <a:r>
                        <a:rPr lang="en-US" sz="2000" b="0" dirty="0">
                          <a:solidFill>
                            <a:schemeClr val="tx1"/>
                          </a:solidFill>
                        </a:rPr>
                        <a:t> of each month) for 60 months at 4%</a:t>
                      </a:r>
                    </a:p>
                  </a:txBody>
                  <a:tcPr marL="91449" marR="91449" marT="45730" marB="45730">
                    <a:noFill/>
                  </a:tcPr>
                </a:tc>
                <a:tc>
                  <a:txBody>
                    <a:bodyPr/>
                    <a:lstStyle/>
                    <a:p>
                      <a:endParaRPr lang="en-US" sz="2000" dirty="0">
                        <a:solidFill>
                          <a:schemeClr val="tx1"/>
                        </a:solidFill>
                      </a:endParaRPr>
                    </a:p>
                    <a:p>
                      <a:r>
                        <a:rPr lang="en-US" sz="2000" dirty="0">
                          <a:solidFill>
                            <a:schemeClr val="tx1"/>
                          </a:solidFill>
                        </a:rPr>
                        <a:t>$54,480</a:t>
                      </a:r>
                    </a:p>
                  </a:txBody>
                  <a:tcPr marL="91449" marR="91449" marT="45730" marB="45730">
                    <a:noFill/>
                  </a:tcPr>
                </a:tc>
                <a:extLst>
                  <a:ext uri="{0D108BD9-81ED-4DB2-BD59-A6C34878D82A}">
                    <a16:rowId xmlns:a16="http://schemas.microsoft.com/office/drawing/2014/main" val="10000"/>
                  </a:ext>
                </a:extLst>
              </a:tr>
              <a:tr h="0">
                <a:tc>
                  <a:txBody>
                    <a:bodyPr/>
                    <a:lstStyle/>
                    <a:p>
                      <a:r>
                        <a:rPr lang="en-US" sz="2000" dirty="0">
                          <a:solidFill>
                            <a:schemeClr val="tx1"/>
                          </a:solidFill>
                        </a:rPr>
                        <a:t>PV of customization payment</a:t>
                      </a:r>
                    </a:p>
                  </a:txBody>
                  <a:tcPr marL="91449" marR="91449" marT="45730" marB="45730">
                    <a:noFill/>
                  </a:tcPr>
                </a:tc>
                <a:tc>
                  <a:txBody>
                    <a:bodyPr/>
                    <a:lstStyle/>
                    <a:p>
                      <a:r>
                        <a:rPr lang="en-US" sz="2000" b="1" u="sng" dirty="0">
                          <a:solidFill>
                            <a:schemeClr val="tx1"/>
                          </a:solidFill>
                        </a:rPr>
                        <a:t>    1,500</a:t>
                      </a:r>
                    </a:p>
                  </a:txBody>
                  <a:tcPr marL="91449" marR="91449" marT="45730" marB="45730">
                    <a:noFill/>
                  </a:tcPr>
                </a:tc>
                <a:extLst>
                  <a:ext uri="{0D108BD9-81ED-4DB2-BD59-A6C34878D82A}">
                    <a16:rowId xmlns:a16="http://schemas.microsoft.com/office/drawing/2014/main" val="10001"/>
                  </a:ext>
                </a:extLst>
              </a:tr>
              <a:tr h="396324">
                <a:tc>
                  <a:txBody>
                    <a:bodyPr/>
                    <a:lstStyle/>
                    <a:p>
                      <a:r>
                        <a:rPr lang="en-US" sz="2000" dirty="0">
                          <a:solidFill>
                            <a:schemeClr val="tx1"/>
                          </a:solidFill>
                        </a:rPr>
                        <a:t>        Total PV</a:t>
                      </a:r>
                    </a:p>
                  </a:txBody>
                  <a:tcPr marL="91449" marR="91449" marT="45730" marB="45730">
                    <a:noFill/>
                  </a:tcPr>
                </a:tc>
                <a:tc>
                  <a:txBody>
                    <a:bodyPr/>
                    <a:lstStyle/>
                    <a:p>
                      <a:r>
                        <a:rPr lang="en-US" sz="2000" b="1" dirty="0">
                          <a:solidFill>
                            <a:schemeClr val="tx1"/>
                          </a:solidFill>
                        </a:rPr>
                        <a:t>$55,980</a:t>
                      </a:r>
                    </a:p>
                  </a:txBody>
                  <a:tcPr marL="91449" marR="91449" marT="45730" marB="45730">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51659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1760538" y="339725"/>
            <a:ext cx="8907462" cy="895350"/>
          </a:xfrm>
        </p:spPr>
        <p:txBody>
          <a:bodyPr/>
          <a:lstStyle/>
          <a:p>
            <a:pPr algn="ctr" eaLnBrk="1" hangingPunct="1"/>
            <a:r>
              <a:rPr lang="en-US" altLang="en-US" dirty="0">
                <a:solidFill>
                  <a:srgbClr val="FF0000"/>
                </a:solidFill>
                <a:latin typeface="Arial" panose="020B0604020202020204" pitchFamily="34" charset="0"/>
                <a:cs typeface="Arial" panose="020B0604020202020204" pitchFamily="34" charset="0"/>
              </a:rPr>
              <a:t>Example: </a:t>
            </a:r>
            <a:r>
              <a:rPr lang="en-US" altLang="en-US" dirty="0">
                <a:latin typeface="Arial" panose="020B0604020202020204" pitchFamily="34" charset="0"/>
                <a:cs typeface="Arial" panose="020B0604020202020204" pitchFamily="34" charset="0"/>
              </a:rPr>
              <a:t>SBITA (continued)</a:t>
            </a:r>
          </a:p>
        </p:txBody>
      </p:sp>
      <p:sp>
        <p:nvSpPr>
          <p:cNvPr id="74755" name="Content Placeholder 2"/>
          <p:cNvSpPr>
            <a:spLocks noGrp="1"/>
          </p:cNvSpPr>
          <p:nvPr>
            <p:ph idx="1"/>
          </p:nvPr>
        </p:nvSpPr>
        <p:spPr>
          <a:xfrm>
            <a:off x="1766889" y="1195388"/>
            <a:ext cx="8561387" cy="4462462"/>
          </a:xfrm>
        </p:spPr>
        <p:txBody>
          <a:bodyPr/>
          <a:lstStyle/>
          <a:p>
            <a:pPr marL="0" indent="0" eaLnBrk="1" hangingPunct="1">
              <a:buNone/>
            </a:pPr>
            <a:r>
              <a:rPr lang="en-US" altLang="en-US" sz="2400" dirty="0"/>
              <a:t>Create the first year’s payment schedule:</a:t>
            </a:r>
            <a:endParaRPr lang="en-US" altLang="en-US" i="1" dirty="0"/>
          </a:p>
        </p:txBody>
      </p:sp>
      <p:sp>
        <p:nvSpPr>
          <p:cNvPr id="7475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83D555-F50C-4A26-A92D-0F5A2A09B5F1}" type="slidenum">
              <a:rPr lang="en-US" altLang="en-US">
                <a:solidFill>
                  <a:srgbClr val="5F5F5F"/>
                </a:solidFill>
              </a:rPr>
              <a:pPr/>
              <a:t>51</a:t>
            </a:fld>
            <a:endParaRPr lang="en-US" altLang="en-US" dirty="0">
              <a:solidFill>
                <a:srgbClr val="5F5F5F"/>
              </a:solidFill>
            </a:endParaRPr>
          </a:p>
        </p:txBody>
      </p:sp>
      <p:graphicFrame>
        <p:nvGraphicFramePr>
          <p:cNvPr id="3" name="Table 2">
            <a:extLst>
              <a:ext uri="{FF2B5EF4-FFF2-40B4-BE49-F238E27FC236}">
                <a16:creationId xmlns:a16="http://schemas.microsoft.com/office/drawing/2014/main" id="{C39BBBEA-16A2-A749-AB96-0C6410E162C1}"/>
              </a:ext>
            </a:extLst>
          </p:cNvPr>
          <p:cNvGraphicFramePr>
            <a:graphicFrameLocks noGrp="1"/>
          </p:cNvGraphicFramePr>
          <p:nvPr>
            <p:extLst>
              <p:ext uri="{D42A27DB-BD31-4B8C-83A1-F6EECF244321}">
                <p14:modId xmlns:p14="http://schemas.microsoft.com/office/powerpoint/2010/main" val="2600687219"/>
              </p:ext>
            </p:extLst>
          </p:nvPr>
        </p:nvGraphicFramePr>
        <p:xfrm>
          <a:off x="1969222" y="1893254"/>
          <a:ext cx="9242569" cy="4267200"/>
        </p:xfrm>
        <a:graphic>
          <a:graphicData uri="http://schemas.openxmlformats.org/drawingml/2006/table">
            <a:tbl>
              <a:tblPr/>
              <a:tblGrid>
                <a:gridCol w="976857">
                  <a:extLst>
                    <a:ext uri="{9D8B030D-6E8A-4147-A177-3AD203B41FA5}">
                      <a16:colId xmlns:a16="http://schemas.microsoft.com/office/drawing/2014/main" val="1923162992"/>
                    </a:ext>
                  </a:extLst>
                </a:gridCol>
                <a:gridCol w="244214">
                  <a:extLst>
                    <a:ext uri="{9D8B030D-6E8A-4147-A177-3AD203B41FA5}">
                      <a16:colId xmlns:a16="http://schemas.microsoft.com/office/drawing/2014/main" val="1004085512"/>
                    </a:ext>
                  </a:extLst>
                </a:gridCol>
                <a:gridCol w="1465286">
                  <a:extLst>
                    <a:ext uri="{9D8B030D-6E8A-4147-A177-3AD203B41FA5}">
                      <a16:colId xmlns:a16="http://schemas.microsoft.com/office/drawing/2014/main" val="4223470330"/>
                    </a:ext>
                  </a:extLst>
                </a:gridCol>
                <a:gridCol w="244214">
                  <a:extLst>
                    <a:ext uri="{9D8B030D-6E8A-4147-A177-3AD203B41FA5}">
                      <a16:colId xmlns:a16="http://schemas.microsoft.com/office/drawing/2014/main" val="190696281"/>
                    </a:ext>
                  </a:extLst>
                </a:gridCol>
                <a:gridCol w="901714">
                  <a:extLst>
                    <a:ext uri="{9D8B030D-6E8A-4147-A177-3AD203B41FA5}">
                      <a16:colId xmlns:a16="http://schemas.microsoft.com/office/drawing/2014/main" val="2058475428"/>
                    </a:ext>
                  </a:extLst>
                </a:gridCol>
                <a:gridCol w="244214">
                  <a:extLst>
                    <a:ext uri="{9D8B030D-6E8A-4147-A177-3AD203B41FA5}">
                      <a16:colId xmlns:a16="http://schemas.microsoft.com/office/drawing/2014/main" val="1672902487"/>
                    </a:ext>
                  </a:extLst>
                </a:gridCol>
                <a:gridCol w="901714">
                  <a:extLst>
                    <a:ext uri="{9D8B030D-6E8A-4147-A177-3AD203B41FA5}">
                      <a16:colId xmlns:a16="http://schemas.microsoft.com/office/drawing/2014/main" val="4002867068"/>
                    </a:ext>
                  </a:extLst>
                </a:gridCol>
                <a:gridCol w="244214">
                  <a:extLst>
                    <a:ext uri="{9D8B030D-6E8A-4147-A177-3AD203B41FA5}">
                      <a16:colId xmlns:a16="http://schemas.microsoft.com/office/drawing/2014/main" val="3019235754"/>
                    </a:ext>
                  </a:extLst>
                </a:gridCol>
                <a:gridCol w="1014428">
                  <a:extLst>
                    <a:ext uri="{9D8B030D-6E8A-4147-A177-3AD203B41FA5}">
                      <a16:colId xmlns:a16="http://schemas.microsoft.com/office/drawing/2014/main" val="3017312313"/>
                    </a:ext>
                  </a:extLst>
                </a:gridCol>
                <a:gridCol w="244214">
                  <a:extLst>
                    <a:ext uri="{9D8B030D-6E8A-4147-A177-3AD203B41FA5}">
                      <a16:colId xmlns:a16="http://schemas.microsoft.com/office/drawing/2014/main" val="783612473"/>
                    </a:ext>
                  </a:extLst>
                </a:gridCol>
                <a:gridCol w="1052000">
                  <a:extLst>
                    <a:ext uri="{9D8B030D-6E8A-4147-A177-3AD203B41FA5}">
                      <a16:colId xmlns:a16="http://schemas.microsoft.com/office/drawing/2014/main" val="2969982815"/>
                    </a:ext>
                  </a:extLst>
                </a:gridCol>
                <a:gridCol w="244214">
                  <a:extLst>
                    <a:ext uri="{9D8B030D-6E8A-4147-A177-3AD203B41FA5}">
                      <a16:colId xmlns:a16="http://schemas.microsoft.com/office/drawing/2014/main" val="4226504013"/>
                    </a:ext>
                  </a:extLst>
                </a:gridCol>
                <a:gridCol w="1465286">
                  <a:extLst>
                    <a:ext uri="{9D8B030D-6E8A-4147-A177-3AD203B41FA5}">
                      <a16:colId xmlns:a16="http://schemas.microsoft.com/office/drawing/2014/main" val="4149835172"/>
                    </a:ext>
                  </a:extLst>
                </a:gridCol>
              </a:tblGrid>
              <a:tr h="434584">
                <a:tc>
                  <a:txBody>
                    <a:bodyPr/>
                    <a:lstStyle/>
                    <a:p>
                      <a:pPr algn="ctr" fontAlgn="b"/>
                      <a:r>
                        <a:rPr lang="en-US" sz="1600" b="0" i="0" u="none" strike="noStrike" baseline="0" dirty="0">
                          <a:solidFill>
                            <a:srgbClr val="000000"/>
                          </a:solidFill>
                          <a:effectLst/>
                          <a:latin typeface="Calibri" panose="020F0502020204030204" pitchFamily="34" charset="0"/>
                        </a:rPr>
                        <a:t>Date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Beginning Balance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Interest Accrued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Interest Paid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Principal Paid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Total Payment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Balance after Payment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6118460"/>
                  </a:ext>
                </a:extLst>
              </a:tr>
              <a:tr h="208238">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62415372"/>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7/1/2022</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$54,480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$53,480</a:t>
                      </a:r>
                    </a:p>
                  </a:txBody>
                  <a:tcPr marL="7620" marR="7620" marT="7620" marB="0" anchor="b">
                    <a:lnL>
                      <a:noFill/>
                    </a:lnL>
                    <a:lnR>
                      <a:noFill/>
                    </a:lnR>
                    <a:lnT>
                      <a:noFill/>
                    </a:lnT>
                    <a:lnB>
                      <a:noFill/>
                    </a:lnB>
                  </a:tcPr>
                </a:tc>
                <a:extLst>
                  <a:ext uri="{0D108BD9-81ED-4DB2-BD59-A6C34878D82A}">
                    <a16:rowId xmlns:a16="http://schemas.microsoft.com/office/drawing/2014/main" val="1466842413"/>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8/1/2022</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53,480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178</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822</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52,658</a:t>
                      </a:r>
                    </a:p>
                  </a:txBody>
                  <a:tcPr marL="7620" marR="7620" marT="7620" marB="0" anchor="b">
                    <a:lnL>
                      <a:noFill/>
                    </a:lnL>
                    <a:lnR>
                      <a:noFill/>
                    </a:lnR>
                    <a:lnT>
                      <a:noFill/>
                    </a:lnT>
                    <a:lnB>
                      <a:noFill/>
                    </a:lnB>
                  </a:tcPr>
                </a:tc>
                <a:extLst>
                  <a:ext uri="{0D108BD9-81ED-4DB2-BD59-A6C34878D82A}">
                    <a16:rowId xmlns:a16="http://schemas.microsoft.com/office/drawing/2014/main" val="3495867088"/>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9/1/2022</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52,658</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176</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824</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51,834</a:t>
                      </a:r>
                    </a:p>
                  </a:txBody>
                  <a:tcPr marL="7620" marR="7620" marT="7620" marB="0" anchor="b">
                    <a:lnL>
                      <a:noFill/>
                    </a:lnL>
                    <a:lnR>
                      <a:noFill/>
                    </a:lnR>
                    <a:lnT>
                      <a:noFill/>
                    </a:lnT>
                    <a:lnB>
                      <a:noFill/>
                    </a:lnB>
                  </a:tcPr>
                </a:tc>
                <a:extLst>
                  <a:ext uri="{0D108BD9-81ED-4DB2-BD59-A6C34878D82A}">
                    <a16:rowId xmlns:a16="http://schemas.microsoft.com/office/drawing/2014/main" val="90468398"/>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10/1/2022</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51,834</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173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827</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51,007</a:t>
                      </a:r>
                    </a:p>
                  </a:txBody>
                  <a:tcPr marL="7620" marR="7620" marT="7620" marB="0" anchor="b">
                    <a:lnL>
                      <a:noFill/>
                    </a:lnL>
                    <a:lnR>
                      <a:noFill/>
                    </a:lnR>
                    <a:lnT>
                      <a:noFill/>
                    </a:lnT>
                    <a:lnB>
                      <a:noFill/>
                    </a:lnB>
                  </a:tcPr>
                </a:tc>
                <a:extLst>
                  <a:ext uri="{0D108BD9-81ED-4DB2-BD59-A6C34878D82A}">
                    <a16:rowId xmlns:a16="http://schemas.microsoft.com/office/drawing/2014/main" val="2356507378"/>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11/1/2022</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51,007</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170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830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50,177</a:t>
                      </a:r>
                    </a:p>
                  </a:txBody>
                  <a:tcPr marL="7620" marR="7620" marT="7620" marB="0" anchor="b">
                    <a:lnL>
                      <a:noFill/>
                    </a:lnL>
                    <a:lnR>
                      <a:noFill/>
                    </a:lnR>
                    <a:lnT>
                      <a:noFill/>
                    </a:lnT>
                    <a:lnB>
                      <a:noFill/>
                    </a:lnB>
                  </a:tcPr>
                </a:tc>
                <a:extLst>
                  <a:ext uri="{0D108BD9-81ED-4DB2-BD59-A6C34878D82A}">
                    <a16:rowId xmlns:a16="http://schemas.microsoft.com/office/drawing/2014/main" val="3906056354"/>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12/1/2022</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50,177</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167</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833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49,344</a:t>
                      </a:r>
                    </a:p>
                  </a:txBody>
                  <a:tcPr marL="7620" marR="7620" marT="7620" marB="0" anchor="b">
                    <a:lnL>
                      <a:noFill/>
                    </a:lnL>
                    <a:lnR>
                      <a:noFill/>
                    </a:lnR>
                    <a:lnT>
                      <a:noFill/>
                    </a:lnT>
                    <a:lnB>
                      <a:noFill/>
                    </a:lnB>
                  </a:tcPr>
                </a:tc>
                <a:extLst>
                  <a:ext uri="{0D108BD9-81ED-4DB2-BD59-A6C34878D82A}">
                    <a16:rowId xmlns:a16="http://schemas.microsoft.com/office/drawing/2014/main" val="1472248359"/>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1/1/2023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49,344</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164</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836</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48,508</a:t>
                      </a:r>
                    </a:p>
                  </a:txBody>
                  <a:tcPr marL="7620" marR="7620" marT="7620" marB="0" anchor="b">
                    <a:lnL>
                      <a:noFill/>
                    </a:lnL>
                    <a:lnR>
                      <a:noFill/>
                    </a:lnR>
                    <a:lnT>
                      <a:noFill/>
                    </a:lnT>
                    <a:lnB>
                      <a:noFill/>
                    </a:lnB>
                  </a:tcPr>
                </a:tc>
                <a:extLst>
                  <a:ext uri="{0D108BD9-81ED-4DB2-BD59-A6C34878D82A}">
                    <a16:rowId xmlns:a16="http://schemas.microsoft.com/office/drawing/2014/main" val="3272680370"/>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2/1/2023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48,508</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162</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838</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47,670</a:t>
                      </a:r>
                    </a:p>
                  </a:txBody>
                  <a:tcPr marL="7620" marR="7620" marT="7620" marB="0" anchor="b">
                    <a:lnL>
                      <a:noFill/>
                    </a:lnL>
                    <a:lnR>
                      <a:noFill/>
                    </a:lnR>
                    <a:lnT>
                      <a:noFill/>
                    </a:lnT>
                    <a:lnB>
                      <a:noFill/>
                    </a:lnB>
                  </a:tcPr>
                </a:tc>
                <a:extLst>
                  <a:ext uri="{0D108BD9-81ED-4DB2-BD59-A6C34878D82A}">
                    <a16:rowId xmlns:a16="http://schemas.microsoft.com/office/drawing/2014/main" val="3515520734"/>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3/1/2023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47,670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159</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841</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46,829</a:t>
                      </a:r>
                    </a:p>
                  </a:txBody>
                  <a:tcPr marL="7620" marR="7620" marT="7620" marB="0" anchor="b">
                    <a:lnL>
                      <a:noFill/>
                    </a:lnL>
                    <a:lnR>
                      <a:noFill/>
                    </a:lnR>
                    <a:lnT>
                      <a:noFill/>
                    </a:lnT>
                    <a:lnB>
                      <a:noFill/>
                    </a:lnB>
                  </a:tcPr>
                </a:tc>
                <a:extLst>
                  <a:ext uri="{0D108BD9-81ED-4DB2-BD59-A6C34878D82A}">
                    <a16:rowId xmlns:a16="http://schemas.microsoft.com/office/drawing/2014/main" val="1620913089"/>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4/1/2023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46,829</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156</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844</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45,985</a:t>
                      </a:r>
                    </a:p>
                  </a:txBody>
                  <a:tcPr marL="7620" marR="7620" marT="7620" marB="0" anchor="b">
                    <a:lnL>
                      <a:noFill/>
                    </a:lnL>
                    <a:lnR>
                      <a:noFill/>
                    </a:lnR>
                    <a:lnT>
                      <a:noFill/>
                    </a:lnT>
                    <a:lnB>
                      <a:noFill/>
                    </a:lnB>
                  </a:tcPr>
                </a:tc>
                <a:extLst>
                  <a:ext uri="{0D108BD9-81ED-4DB2-BD59-A6C34878D82A}">
                    <a16:rowId xmlns:a16="http://schemas.microsoft.com/office/drawing/2014/main" val="3244910428"/>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5/1/2023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45,985</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153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847</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45,138</a:t>
                      </a:r>
                    </a:p>
                  </a:txBody>
                  <a:tcPr marL="7620" marR="7620" marT="7620" marB="0" anchor="b">
                    <a:lnL>
                      <a:noFill/>
                    </a:lnL>
                    <a:lnR>
                      <a:noFill/>
                    </a:lnR>
                    <a:lnT>
                      <a:noFill/>
                    </a:lnT>
                    <a:lnB>
                      <a:noFill/>
                    </a:lnB>
                  </a:tcPr>
                </a:tc>
                <a:extLst>
                  <a:ext uri="{0D108BD9-81ED-4DB2-BD59-A6C34878D82A}">
                    <a16:rowId xmlns:a16="http://schemas.microsoft.com/office/drawing/2014/main" val="3993883582"/>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6/1/2023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45,138</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150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850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1,000</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44,288</a:t>
                      </a:r>
                    </a:p>
                  </a:txBody>
                  <a:tcPr marL="7620" marR="7620" marT="7620" marB="0" anchor="b">
                    <a:lnL>
                      <a:noFill/>
                    </a:lnL>
                    <a:lnR>
                      <a:noFill/>
                    </a:lnR>
                    <a:lnT>
                      <a:noFill/>
                    </a:lnT>
                    <a:lnB>
                      <a:noFill/>
                    </a:lnB>
                  </a:tcPr>
                </a:tc>
                <a:extLst>
                  <a:ext uri="{0D108BD9-81ED-4DB2-BD59-A6C34878D82A}">
                    <a16:rowId xmlns:a16="http://schemas.microsoft.com/office/drawing/2014/main" val="3985908201"/>
                  </a:ext>
                </a:extLst>
              </a:tr>
              <a:tr h="217292">
                <a:tc>
                  <a:txBody>
                    <a:bodyPr/>
                    <a:lstStyle/>
                    <a:p>
                      <a:pPr algn="r" fontAlgn="b"/>
                      <a:r>
                        <a:rPr lang="en-US" sz="1600" b="0" i="0" u="none" strike="noStrike" baseline="0" dirty="0">
                          <a:solidFill>
                            <a:srgbClr val="000000"/>
                          </a:solidFill>
                          <a:effectLst/>
                          <a:latin typeface="Calibri" panose="020F0502020204030204" pitchFamily="34" charset="0"/>
                        </a:rPr>
                        <a:t>6/30/2023</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44,288</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148</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extLst>
                  <a:ext uri="{0D108BD9-81ED-4DB2-BD59-A6C34878D82A}">
                    <a16:rowId xmlns:a16="http://schemas.microsoft.com/office/drawing/2014/main" val="3743774376"/>
                  </a:ext>
                </a:extLst>
              </a:tr>
              <a:tr h="226346">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$1,808</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$10,192</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600" b="0" i="0" u="none" strike="noStrike" baseline="0" dirty="0">
                          <a:solidFill>
                            <a:srgbClr val="000000"/>
                          </a:solidFill>
                          <a:effectLst/>
                          <a:latin typeface="Calibri" panose="020F0502020204030204" pitchFamily="34" charset="0"/>
                        </a:rPr>
                        <a:t>$12,000</a:t>
                      </a:r>
                    </a:p>
                  </a:txBody>
                  <a:tcPr marL="7620" marR="7620" marT="762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220719840"/>
                  </a:ext>
                </a:extLst>
              </a:tr>
            </a:tbl>
          </a:graphicData>
        </a:graphic>
      </p:graphicFrame>
    </p:spTree>
    <p:extLst>
      <p:ext uri="{BB962C8B-B14F-4D97-AF65-F5344CB8AC3E}">
        <p14:creationId xmlns:p14="http://schemas.microsoft.com/office/powerpoint/2010/main" val="6043800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1760538" y="339725"/>
            <a:ext cx="8907462" cy="895350"/>
          </a:xfrm>
        </p:spPr>
        <p:txBody>
          <a:bodyPr/>
          <a:lstStyle/>
          <a:p>
            <a:pPr algn="ctr" eaLnBrk="1" hangingPunct="1"/>
            <a:r>
              <a:rPr lang="en-US" altLang="en-US" dirty="0">
                <a:solidFill>
                  <a:srgbClr val="FF0000"/>
                </a:solidFill>
                <a:latin typeface="Arial" panose="020B0604020202020204" pitchFamily="34" charset="0"/>
                <a:cs typeface="Arial" panose="020B0604020202020204" pitchFamily="34" charset="0"/>
              </a:rPr>
              <a:t>Example: </a:t>
            </a:r>
            <a:r>
              <a:rPr lang="en-US" altLang="en-US" dirty="0">
                <a:latin typeface="Arial" panose="020B0604020202020204" pitchFamily="34" charset="0"/>
                <a:cs typeface="Arial" panose="020B0604020202020204" pitchFamily="34" charset="0"/>
              </a:rPr>
              <a:t>SBITA (continued)</a:t>
            </a:r>
          </a:p>
        </p:txBody>
      </p:sp>
      <p:sp>
        <p:nvSpPr>
          <p:cNvPr id="74755" name="Content Placeholder 2"/>
          <p:cNvSpPr>
            <a:spLocks noGrp="1"/>
          </p:cNvSpPr>
          <p:nvPr>
            <p:ph idx="1"/>
          </p:nvPr>
        </p:nvSpPr>
        <p:spPr>
          <a:xfrm>
            <a:off x="1766889" y="1195388"/>
            <a:ext cx="8561387" cy="4462462"/>
          </a:xfrm>
        </p:spPr>
        <p:txBody>
          <a:bodyPr/>
          <a:lstStyle/>
          <a:p>
            <a:pPr eaLnBrk="1" hangingPunct="1"/>
            <a:r>
              <a:rPr lang="en-US" altLang="en-US" sz="2400" dirty="0"/>
              <a:t>Create an Annual SBITA Liability Amortization Schedule:</a:t>
            </a:r>
          </a:p>
          <a:p>
            <a:pPr lvl="1"/>
            <a:r>
              <a:rPr lang="en-US" altLang="en-US" sz="2000" dirty="0"/>
              <a:t>Y</a:t>
            </a:r>
            <a:r>
              <a:rPr lang="en-US" altLang="en-US" sz="2400" dirty="0"/>
              <a:t>ears 2 – 5 [assumes no re-measurements occur during that period]:</a:t>
            </a:r>
          </a:p>
          <a:p>
            <a:pPr eaLnBrk="1" hangingPunct="1"/>
            <a:endParaRPr lang="en-US" altLang="en-US" sz="2400" dirty="0"/>
          </a:p>
          <a:p>
            <a:pPr eaLnBrk="1" hangingPunct="1"/>
            <a:endParaRPr lang="en-US" altLang="en-US" sz="2400" dirty="0"/>
          </a:p>
          <a:p>
            <a:pPr eaLnBrk="1" hangingPunct="1"/>
            <a:endParaRPr lang="en-US" altLang="en-US" sz="2400" dirty="0"/>
          </a:p>
          <a:p>
            <a:pPr eaLnBrk="1" hangingPunct="1"/>
            <a:endParaRPr lang="en-US" altLang="en-US" dirty="0"/>
          </a:p>
        </p:txBody>
      </p:sp>
      <p:sp>
        <p:nvSpPr>
          <p:cNvPr id="7475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83D555-F50C-4A26-A92D-0F5A2A09B5F1}" type="slidenum">
              <a:rPr lang="en-US" altLang="en-US">
                <a:solidFill>
                  <a:srgbClr val="5F5F5F"/>
                </a:solidFill>
              </a:rPr>
              <a:pPr/>
              <a:t>52</a:t>
            </a:fld>
            <a:endParaRPr lang="en-US" altLang="en-US" dirty="0">
              <a:solidFill>
                <a:srgbClr val="5F5F5F"/>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792" y="8366037"/>
            <a:ext cx="9458975" cy="2315818"/>
          </a:xfrm>
          <a:prstGeom prst="rect">
            <a:avLst/>
          </a:prstGeom>
        </p:spPr>
      </p:pic>
      <p:graphicFrame>
        <p:nvGraphicFramePr>
          <p:cNvPr id="2" name="Table 1">
            <a:extLst>
              <a:ext uri="{FF2B5EF4-FFF2-40B4-BE49-F238E27FC236}">
                <a16:creationId xmlns:a16="http://schemas.microsoft.com/office/drawing/2014/main" id="{DA502211-6CC1-0BF2-1FF6-CC78D3B075FB}"/>
              </a:ext>
            </a:extLst>
          </p:cNvPr>
          <p:cNvGraphicFramePr>
            <a:graphicFrameLocks noGrp="1"/>
          </p:cNvGraphicFramePr>
          <p:nvPr>
            <p:extLst>
              <p:ext uri="{D42A27DB-BD31-4B8C-83A1-F6EECF244321}">
                <p14:modId xmlns:p14="http://schemas.microsoft.com/office/powerpoint/2010/main" val="2174938038"/>
              </p:ext>
            </p:extLst>
          </p:nvPr>
        </p:nvGraphicFramePr>
        <p:xfrm>
          <a:off x="1933575" y="2090738"/>
          <a:ext cx="8561388" cy="4246420"/>
        </p:xfrm>
        <a:graphic>
          <a:graphicData uri="http://schemas.openxmlformats.org/drawingml/2006/table">
            <a:tbl>
              <a:tblPr/>
              <a:tblGrid>
                <a:gridCol w="945207">
                  <a:extLst>
                    <a:ext uri="{9D8B030D-6E8A-4147-A177-3AD203B41FA5}">
                      <a16:colId xmlns:a16="http://schemas.microsoft.com/office/drawing/2014/main" val="3337760762"/>
                    </a:ext>
                  </a:extLst>
                </a:gridCol>
                <a:gridCol w="677314">
                  <a:extLst>
                    <a:ext uri="{9D8B030D-6E8A-4147-A177-3AD203B41FA5}">
                      <a16:colId xmlns:a16="http://schemas.microsoft.com/office/drawing/2014/main" val="389020235"/>
                    </a:ext>
                  </a:extLst>
                </a:gridCol>
                <a:gridCol w="976797">
                  <a:extLst>
                    <a:ext uri="{9D8B030D-6E8A-4147-A177-3AD203B41FA5}">
                      <a16:colId xmlns:a16="http://schemas.microsoft.com/office/drawing/2014/main" val="4053265209"/>
                    </a:ext>
                  </a:extLst>
                </a:gridCol>
                <a:gridCol w="236301">
                  <a:extLst>
                    <a:ext uri="{9D8B030D-6E8A-4147-A177-3AD203B41FA5}">
                      <a16:colId xmlns:a16="http://schemas.microsoft.com/office/drawing/2014/main" val="2902964734"/>
                    </a:ext>
                  </a:extLst>
                </a:gridCol>
                <a:gridCol w="872499">
                  <a:extLst>
                    <a:ext uri="{9D8B030D-6E8A-4147-A177-3AD203B41FA5}">
                      <a16:colId xmlns:a16="http://schemas.microsoft.com/office/drawing/2014/main" val="325124742"/>
                    </a:ext>
                  </a:extLst>
                </a:gridCol>
                <a:gridCol w="236301">
                  <a:extLst>
                    <a:ext uri="{9D8B030D-6E8A-4147-A177-3AD203B41FA5}">
                      <a16:colId xmlns:a16="http://schemas.microsoft.com/office/drawing/2014/main" val="3017141781"/>
                    </a:ext>
                  </a:extLst>
                </a:gridCol>
                <a:gridCol w="872499">
                  <a:extLst>
                    <a:ext uri="{9D8B030D-6E8A-4147-A177-3AD203B41FA5}">
                      <a16:colId xmlns:a16="http://schemas.microsoft.com/office/drawing/2014/main" val="3187269621"/>
                    </a:ext>
                  </a:extLst>
                </a:gridCol>
                <a:gridCol w="236301">
                  <a:extLst>
                    <a:ext uri="{9D8B030D-6E8A-4147-A177-3AD203B41FA5}">
                      <a16:colId xmlns:a16="http://schemas.microsoft.com/office/drawing/2014/main" val="3369321891"/>
                    </a:ext>
                  </a:extLst>
                </a:gridCol>
                <a:gridCol w="981560">
                  <a:extLst>
                    <a:ext uri="{9D8B030D-6E8A-4147-A177-3AD203B41FA5}">
                      <a16:colId xmlns:a16="http://schemas.microsoft.com/office/drawing/2014/main" val="2079208504"/>
                    </a:ext>
                  </a:extLst>
                </a:gridCol>
                <a:gridCol w="236301">
                  <a:extLst>
                    <a:ext uri="{9D8B030D-6E8A-4147-A177-3AD203B41FA5}">
                      <a16:colId xmlns:a16="http://schemas.microsoft.com/office/drawing/2014/main" val="529496128"/>
                    </a:ext>
                  </a:extLst>
                </a:gridCol>
                <a:gridCol w="1017915">
                  <a:extLst>
                    <a:ext uri="{9D8B030D-6E8A-4147-A177-3AD203B41FA5}">
                      <a16:colId xmlns:a16="http://schemas.microsoft.com/office/drawing/2014/main" val="2170595091"/>
                    </a:ext>
                  </a:extLst>
                </a:gridCol>
                <a:gridCol w="236301">
                  <a:extLst>
                    <a:ext uri="{9D8B030D-6E8A-4147-A177-3AD203B41FA5}">
                      <a16:colId xmlns:a16="http://schemas.microsoft.com/office/drawing/2014/main" val="2243321879"/>
                    </a:ext>
                  </a:extLst>
                </a:gridCol>
                <a:gridCol w="1036092">
                  <a:extLst>
                    <a:ext uri="{9D8B030D-6E8A-4147-A177-3AD203B41FA5}">
                      <a16:colId xmlns:a16="http://schemas.microsoft.com/office/drawing/2014/main" val="1126552092"/>
                    </a:ext>
                  </a:extLst>
                </a:gridCol>
              </a:tblGrid>
              <a:tr h="1372391">
                <a:tc>
                  <a:txBody>
                    <a:bodyPr/>
                    <a:lstStyle/>
                    <a:p>
                      <a:pPr algn="ctr" fontAlgn="b"/>
                      <a:r>
                        <a:rPr lang="en-US" sz="1600" b="0" i="0" u="none" strike="noStrike" baseline="0" dirty="0">
                          <a:solidFill>
                            <a:srgbClr val="000000"/>
                          </a:solidFill>
                          <a:effectLst/>
                          <a:latin typeface="Calibri" panose="020F0502020204030204" pitchFamily="34" charset="0"/>
                        </a:rPr>
                        <a:t>Date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Beginning Balance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Interest Paid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Principal Paid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Total Payment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Year-End Principal Balance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0" i="0" u="none" strike="noStrike" baseline="0" dirty="0">
                          <a:solidFill>
                            <a:srgbClr val="000000"/>
                          </a:solidFill>
                          <a:effectLst/>
                          <a:latin typeface="Calibri" panose="020F0502020204030204" pitchFamily="34" charset="0"/>
                        </a:rPr>
                        <a:t>Year-End Accrued Interest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942103"/>
                  </a:ext>
                </a:extLst>
              </a:tr>
              <a:tr h="531741">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953914"/>
                  </a:ext>
                </a:extLst>
              </a:tr>
              <a:tr h="585572">
                <a:tc>
                  <a:txBody>
                    <a:bodyPr/>
                    <a:lstStyle/>
                    <a:p>
                      <a:pPr algn="r" fontAlgn="b"/>
                      <a:r>
                        <a:rPr lang="en-US" sz="1600" b="0" i="0" u="none" strike="noStrike" baseline="0" dirty="0">
                          <a:solidFill>
                            <a:srgbClr val="000000"/>
                          </a:solidFill>
                          <a:effectLst/>
                          <a:latin typeface="Calibri" panose="020F0502020204030204" pitchFamily="34" charset="0"/>
                        </a:rPr>
                        <a:t>6/30/2024</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$44,288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1,582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$ 10,418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12,000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33,871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113 </a:t>
                      </a:r>
                    </a:p>
                  </a:txBody>
                  <a:tcPr marL="7620" marR="7620" marT="7620" marB="0" anchor="b">
                    <a:lnL>
                      <a:noFill/>
                    </a:lnL>
                    <a:lnR>
                      <a:noFill/>
                    </a:lnR>
                    <a:lnT>
                      <a:noFill/>
                    </a:lnT>
                    <a:lnB>
                      <a:noFill/>
                    </a:lnB>
                  </a:tcPr>
                </a:tc>
                <a:extLst>
                  <a:ext uri="{0D108BD9-81ED-4DB2-BD59-A6C34878D82A}">
                    <a16:rowId xmlns:a16="http://schemas.microsoft.com/office/drawing/2014/main" val="1405614517"/>
                  </a:ext>
                </a:extLst>
              </a:tr>
              <a:tr h="585572">
                <a:tc>
                  <a:txBody>
                    <a:bodyPr/>
                    <a:lstStyle/>
                    <a:p>
                      <a:pPr algn="r" fontAlgn="b"/>
                      <a:r>
                        <a:rPr lang="en-US" sz="1600" b="0" i="0" u="none" strike="noStrike" baseline="0" dirty="0">
                          <a:solidFill>
                            <a:srgbClr val="000000"/>
                          </a:solidFill>
                          <a:effectLst/>
                          <a:latin typeface="Calibri" panose="020F0502020204030204" pitchFamily="34" charset="0"/>
                        </a:rPr>
                        <a:t>6/30/2025</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$33,871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1,157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10,843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12,000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23,028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77 </a:t>
                      </a:r>
                    </a:p>
                  </a:txBody>
                  <a:tcPr marL="7620" marR="7620" marT="7620" marB="0" anchor="b">
                    <a:lnL>
                      <a:noFill/>
                    </a:lnL>
                    <a:lnR>
                      <a:noFill/>
                    </a:lnR>
                    <a:lnT>
                      <a:noFill/>
                    </a:lnT>
                    <a:lnB>
                      <a:noFill/>
                    </a:lnB>
                  </a:tcPr>
                </a:tc>
                <a:extLst>
                  <a:ext uri="{0D108BD9-81ED-4DB2-BD59-A6C34878D82A}">
                    <a16:rowId xmlns:a16="http://schemas.microsoft.com/office/drawing/2014/main" val="1561723198"/>
                  </a:ext>
                </a:extLst>
              </a:tr>
              <a:tr h="585572">
                <a:tc>
                  <a:txBody>
                    <a:bodyPr/>
                    <a:lstStyle/>
                    <a:p>
                      <a:pPr algn="r" fontAlgn="b"/>
                      <a:r>
                        <a:rPr lang="en-US" sz="1600" b="0" i="0" u="none" strike="noStrike" baseline="0" dirty="0">
                          <a:solidFill>
                            <a:srgbClr val="000000"/>
                          </a:solidFill>
                          <a:effectLst/>
                          <a:latin typeface="Calibri" panose="020F0502020204030204" pitchFamily="34" charset="0"/>
                        </a:rPr>
                        <a:t>6/30/2026</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$23,028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716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11,284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12,000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11,744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39 </a:t>
                      </a:r>
                    </a:p>
                  </a:txBody>
                  <a:tcPr marL="7620" marR="7620" marT="7620" marB="0" anchor="b">
                    <a:lnL>
                      <a:noFill/>
                    </a:lnL>
                    <a:lnR>
                      <a:noFill/>
                    </a:lnR>
                    <a:lnT>
                      <a:noFill/>
                    </a:lnT>
                    <a:lnB>
                      <a:noFill/>
                    </a:lnB>
                  </a:tcPr>
                </a:tc>
                <a:extLst>
                  <a:ext uri="{0D108BD9-81ED-4DB2-BD59-A6C34878D82A}">
                    <a16:rowId xmlns:a16="http://schemas.microsoft.com/office/drawing/2014/main" val="3616437502"/>
                  </a:ext>
                </a:extLst>
              </a:tr>
              <a:tr h="585572">
                <a:tc>
                  <a:txBody>
                    <a:bodyPr/>
                    <a:lstStyle/>
                    <a:p>
                      <a:pPr algn="r" fontAlgn="b"/>
                      <a:r>
                        <a:rPr lang="en-US" sz="1600" b="0" i="0" u="none" strike="noStrike" baseline="0" dirty="0">
                          <a:solidFill>
                            <a:srgbClr val="000000"/>
                          </a:solidFill>
                          <a:effectLst/>
                          <a:latin typeface="Calibri" panose="020F0502020204030204" pitchFamily="34" charset="0"/>
                        </a:rPr>
                        <a:t>6/30/2027</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$11,744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256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11,744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12,000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 </a:t>
                      </a:r>
                    </a:p>
                  </a:txBody>
                  <a:tcPr marL="7620" marR="7620" marT="7620" marB="0" anchor="b">
                    <a:lnL>
                      <a:noFill/>
                    </a:lnL>
                    <a:lnR>
                      <a:noFill/>
                    </a:lnR>
                    <a:lnT>
                      <a:noFill/>
                    </a:lnT>
                    <a:lnB>
                      <a:noFill/>
                    </a:lnB>
                  </a:tcPr>
                </a:tc>
                <a:tc>
                  <a:txBody>
                    <a:bodyPr/>
                    <a:lstStyle/>
                    <a:p>
                      <a:pPr algn="l" fontAlgn="b"/>
                      <a:endParaRPr lang="en-US" sz="1600" b="0" i="0" u="none" strike="noStrike" baseline="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600" b="0" i="0" u="none" strike="noStrike" baseline="0" dirty="0">
                          <a:solidFill>
                            <a:srgbClr val="000000"/>
                          </a:solidFill>
                          <a:effectLst/>
                          <a:latin typeface="Calibri" panose="020F0502020204030204" pitchFamily="34" charset="0"/>
                        </a:rPr>
                        <a:t>                   - </a:t>
                      </a:r>
                    </a:p>
                  </a:txBody>
                  <a:tcPr marL="7620" marR="7620" marT="7620" marB="0" anchor="b">
                    <a:lnL>
                      <a:noFill/>
                    </a:lnL>
                    <a:lnR>
                      <a:noFill/>
                    </a:lnR>
                    <a:lnT>
                      <a:noFill/>
                    </a:lnT>
                    <a:lnB>
                      <a:noFill/>
                    </a:lnB>
                  </a:tcPr>
                </a:tc>
                <a:extLst>
                  <a:ext uri="{0D108BD9-81ED-4DB2-BD59-A6C34878D82A}">
                    <a16:rowId xmlns:a16="http://schemas.microsoft.com/office/drawing/2014/main" val="607914303"/>
                  </a:ext>
                </a:extLst>
              </a:tr>
            </a:tbl>
          </a:graphicData>
        </a:graphic>
      </p:graphicFrame>
    </p:spTree>
    <p:extLst>
      <p:ext uri="{BB962C8B-B14F-4D97-AF65-F5344CB8AC3E}">
        <p14:creationId xmlns:p14="http://schemas.microsoft.com/office/powerpoint/2010/main" val="3765753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Year Journal Entries</a:t>
            </a:r>
          </a:p>
        </p:txBody>
      </p:sp>
      <p:sp>
        <p:nvSpPr>
          <p:cNvPr id="3" name="Content Placeholder 2"/>
          <p:cNvSpPr>
            <a:spLocks noGrp="1"/>
          </p:cNvSpPr>
          <p:nvPr>
            <p:ph idx="1"/>
          </p:nvPr>
        </p:nvSpPr>
        <p:spPr>
          <a:xfrm>
            <a:off x="3096108" y="1596886"/>
            <a:ext cx="8915400" cy="5161723"/>
          </a:xfrm>
        </p:spPr>
        <p:txBody>
          <a:bodyPr>
            <a:normAutofit fontScale="55000" lnSpcReduction="20000"/>
          </a:bodyPr>
          <a:lstStyle/>
          <a:p>
            <a:pPr marL="0" indent="0">
              <a:buNone/>
            </a:pPr>
            <a:r>
              <a:rPr lang="en-US" sz="3600" u="sng" dirty="0"/>
              <a:t>July 1, 2022</a:t>
            </a:r>
          </a:p>
          <a:p>
            <a:pPr marL="0" indent="0">
              <a:buNone/>
            </a:pPr>
            <a:r>
              <a:rPr lang="en-US" sz="3600" dirty="0"/>
              <a:t> DR SBITA Asset  $55,980</a:t>
            </a:r>
          </a:p>
          <a:p>
            <a:pPr marL="0" indent="0">
              <a:buNone/>
            </a:pPr>
            <a:r>
              <a:rPr lang="en-US" sz="3600" dirty="0"/>
              <a:t>	CR SBITA Liability  $53,480 </a:t>
            </a:r>
          </a:p>
          <a:p>
            <a:pPr marL="0" indent="0">
              <a:buNone/>
            </a:pPr>
            <a:r>
              <a:rPr lang="en-US" sz="3600" dirty="0"/>
              <a:t>	CR Cash	 		$2,500 [$1500 customization + $1,000 1</a:t>
            </a:r>
            <a:r>
              <a:rPr lang="en-US" sz="3600" baseline="30000" dirty="0"/>
              <a:t>st</a:t>
            </a:r>
            <a:r>
              <a:rPr lang="en-US" sz="3600" dirty="0"/>
              <a:t> month]</a:t>
            </a:r>
          </a:p>
          <a:p>
            <a:pPr marL="0" indent="0">
              <a:buNone/>
            </a:pPr>
            <a:endParaRPr lang="en-US" sz="3600" dirty="0"/>
          </a:p>
          <a:p>
            <a:pPr marL="0" indent="0">
              <a:buNone/>
            </a:pPr>
            <a:r>
              <a:rPr lang="en-US" sz="3600" u="sng" dirty="0"/>
              <a:t>August 1, 2022</a:t>
            </a:r>
          </a:p>
          <a:p>
            <a:pPr marL="0" indent="0">
              <a:buNone/>
            </a:pPr>
            <a:r>
              <a:rPr lang="en-US" sz="3600" dirty="0"/>
              <a:t> DR SBITA Liability        $822</a:t>
            </a:r>
          </a:p>
          <a:p>
            <a:pPr marL="0" indent="0">
              <a:buNone/>
            </a:pPr>
            <a:r>
              <a:rPr lang="en-US" sz="3600" dirty="0"/>
              <a:t> DR Interest Expense  $178</a:t>
            </a:r>
          </a:p>
          <a:p>
            <a:pPr marL="0" indent="0">
              <a:buNone/>
            </a:pPr>
            <a:r>
              <a:rPr lang="en-US" sz="3600" dirty="0"/>
              <a:t>	CR Cash			$1000</a:t>
            </a:r>
          </a:p>
          <a:p>
            <a:pPr marL="0" indent="0">
              <a:buNone/>
            </a:pPr>
            <a:endParaRPr lang="en-US" sz="3600" dirty="0"/>
          </a:p>
          <a:p>
            <a:pPr marL="0" indent="0">
              <a:buNone/>
            </a:pPr>
            <a:r>
              <a:rPr lang="en-US" sz="3600" u="sng" dirty="0"/>
              <a:t>Subsequent Months </a:t>
            </a:r>
            <a:r>
              <a:rPr lang="en-US" sz="3600" dirty="0"/>
              <a:t>– See Earlier Table</a:t>
            </a:r>
          </a:p>
          <a:p>
            <a:pPr marL="0" indent="0">
              <a:buNone/>
            </a:pPr>
            <a:endParaRPr lang="en-US" dirty="0"/>
          </a:p>
          <a:p>
            <a:pPr marL="0" indent="0">
              <a:buNone/>
            </a:pP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316413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6/30/2023 First Year Effective Cumulative Journal  Entries</a:t>
            </a:r>
          </a:p>
        </p:txBody>
      </p:sp>
      <p:sp>
        <p:nvSpPr>
          <p:cNvPr id="3" name="Content Placeholder 2"/>
          <p:cNvSpPr>
            <a:spLocks noGrp="1"/>
          </p:cNvSpPr>
          <p:nvPr>
            <p:ph idx="1"/>
          </p:nvPr>
        </p:nvSpPr>
        <p:spPr>
          <a:xfrm>
            <a:off x="2589212" y="2133599"/>
            <a:ext cx="8915400" cy="4485861"/>
          </a:xfrm>
        </p:spPr>
        <p:txBody>
          <a:bodyPr>
            <a:normAutofit fontScale="55000" lnSpcReduction="20000"/>
          </a:bodyPr>
          <a:lstStyle/>
          <a:p>
            <a:pPr marL="0" indent="0">
              <a:buNone/>
            </a:pPr>
            <a:r>
              <a:rPr lang="en-US" sz="3400" dirty="0"/>
              <a:t>1. DR SBITA Asset Amortization [</a:t>
            </a:r>
            <a:r>
              <a:rPr lang="en-US" sz="3400" i="1" dirty="0"/>
              <a:t>Expense</a:t>
            </a:r>
            <a:r>
              <a:rPr lang="en-US" sz="3400" dirty="0"/>
              <a:t>] $11, 196 </a:t>
            </a:r>
            <a:r>
              <a:rPr lang="en-US" sz="3400" i="1" dirty="0"/>
              <a:t>[$933 x 12</a:t>
            </a:r>
            <a:r>
              <a:rPr lang="en-US" sz="3400" dirty="0"/>
              <a:t>]</a:t>
            </a:r>
          </a:p>
          <a:p>
            <a:pPr marL="0" indent="0">
              <a:buNone/>
            </a:pPr>
            <a:r>
              <a:rPr lang="en-US" sz="3400" dirty="0"/>
              <a:t>		CR SBITA Asset Accumulated Amortization $11,196</a:t>
            </a:r>
          </a:p>
          <a:p>
            <a:pPr marL="0" indent="0">
              <a:buNone/>
            </a:pPr>
            <a:endParaRPr lang="en-US" sz="3400" dirty="0"/>
          </a:p>
          <a:p>
            <a:pPr marL="0" indent="0">
              <a:buNone/>
            </a:pPr>
            <a:r>
              <a:rPr lang="en-US" sz="3400" dirty="0"/>
              <a:t>2. DR SBITA Liability       $11, 691 </a:t>
            </a:r>
          </a:p>
          <a:p>
            <a:pPr marL="0" indent="0">
              <a:buNone/>
            </a:pPr>
            <a:r>
              <a:rPr lang="en-US" sz="3400" dirty="0"/>
              <a:t>    DR Interest Expense  $  1,809</a:t>
            </a:r>
          </a:p>
          <a:p>
            <a:pPr marL="0" indent="0">
              <a:buNone/>
            </a:pPr>
            <a:r>
              <a:rPr lang="en-US" sz="3400" dirty="0"/>
              <a:t>	CR Cash 				$13,500 [$1,000 * 12 + $1500]</a:t>
            </a:r>
          </a:p>
          <a:p>
            <a:pPr marL="0" indent="0">
              <a:buNone/>
            </a:pPr>
            <a:endParaRPr lang="en-US" sz="3400" dirty="0"/>
          </a:p>
          <a:p>
            <a:pPr marL="0" indent="0">
              <a:buNone/>
            </a:pPr>
            <a:r>
              <a:rPr lang="en-US" sz="3400" dirty="0"/>
              <a:t>3. DR Interest Expense  $148</a:t>
            </a:r>
          </a:p>
          <a:p>
            <a:pPr marL="0" indent="0">
              <a:buNone/>
            </a:pPr>
            <a:r>
              <a:rPr lang="en-US" sz="3400" dirty="0"/>
              <a:t>	CR Accrued Interest	$148</a:t>
            </a:r>
          </a:p>
          <a:p>
            <a:pPr marL="0" indent="0">
              <a:buNone/>
            </a:pPr>
            <a:endParaRPr lang="en-US" sz="3600" dirty="0"/>
          </a:p>
          <a:p>
            <a:pPr marL="0" indent="0">
              <a:buNone/>
            </a:pPr>
            <a:endParaRPr lang="en-US" dirty="0"/>
          </a:p>
          <a:p>
            <a:pPr marL="0" indent="0">
              <a:buNone/>
            </a:pP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7895210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SNP Items @ 06/30/2023</a:t>
            </a:r>
          </a:p>
        </p:txBody>
      </p:sp>
      <p:sp>
        <p:nvSpPr>
          <p:cNvPr id="3" name="Content Placeholder 2"/>
          <p:cNvSpPr>
            <a:spLocks noGrp="1"/>
          </p:cNvSpPr>
          <p:nvPr>
            <p:ph idx="1"/>
          </p:nvPr>
        </p:nvSpPr>
        <p:spPr/>
        <p:txBody>
          <a:bodyPr>
            <a:normAutofit lnSpcReduction="10000"/>
          </a:bodyPr>
          <a:lstStyle/>
          <a:p>
            <a:r>
              <a:rPr lang="en-US" sz="2000" dirty="0"/>
              <a:t>SBITA Asset	DR	$55,980</a:t>
            </a:r>
          </a:p>
          <a:p>
            <a:endParaRPr lang="en-US" sz="2000" dirty="0"/>
          </a:p>
          <a:p>
            <a:r>
              <a:rPr lang="en-US" sz="2000" dirty="0"/>
              <a:t>Accumulated Amortization  	CR $11, 196 [Straight Line Method]</a:t>
            </a:r>
          </a:p>
          <a:p>
            <a:endParaRPr lang="en-US" sz="2000" dirty="0"/>
          </a:p>
          <a:p>
            <a:pPr lvl="1"/>
            <a:r>
              <a:rPr lang="en-US" sz="1700" dirty="0"/>
              <a:t>(Net SBITA asset: $44,784)</a:t>
            </a:r>
          </a:p>
          <a:p>
            <a:endParaRPr lang="en-US" sz="2000" dirty="0"/>
          </a:p>
          <a:p>
            <a:r>
              <a:rPr lang="en-US" sz="2000" dirty="0"/>
              <a:t>SBITA Liability: </a:t>
            </a:r>
            <a:r>
              <a:rPr lang="en-US" sz="1800" dirty="0"/>
              <a:t>CR $44,288 [Effective </a:t>
            </a:r>
            <a:r>
              <a:rPr lang="en-US" sz="1900" dirty="0"/>
              <a:t>Interest</a:t>
            </a:r>
            <a:r>
              <a:rPr lang="en-US" sz="1800" dirty="0"/>
              <a:t> Method]</a:t>
            </a:r>
          </a:p>
          <a:p>
            <a:endParaRPr lang="en-US" sz="2000" dirty="0"/>
          </a:p>
          <a:p>
            <a:r>
              <a:rPr lang="en-US" sz="2000" dirty="0"/>
              <a:t>Accrued Interest Payable		CR $148   </a:t>
            </a:r>
            <a:r>
              <a:rPr lang="en-US" dirty="0"/>
              <a:t>		   </a:t>
            </a:r>
          </a:p>
        </p:txBody>
      </p:sp>
    </p:spTree>
    <p:extLst>
      <p:ext uri="{BB962C8B-B14F-4D97-AF65-F5344CB8AC3E}">
        <p14:creationId xmlns:p14="http://schemas.microsoft.com/office/powerpoint/2010/main" val="34606681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p:txBody>
          <a:bodyPr/>
          <a:lstStyle/>
          <a:p>
            <a:pPr algn="ctr" eaLnBrk="1" hangingPunct="1"/>
            <a:r>
              <a:rPr lang="en-US" altLang="en-US" dirty="0">
                <a:latin typeface="Arial" panose="020B0604020202020204" pitchFamily="34" charset="0"/>
                <a:cs typeface="Arial" panose="020B0604020202020204" pitchFamily="34" charset="0"/>
              </a:rPr>
              <a:t>Other provisions</a:t>
            </a:r>
          </a:p>
        </p:txBody>
      </p:sp>
      <p:sp>
        <p:nvSpPr>
          <p:cNvPr id="159747" name="Content Placeholder 2"/>
          <p:cNvSpPr>
            <a:spLocks noGrp="1"/>
          </p:cNvSpPr>
          <p:nvPr>
            <p:ph idx="1"/>
          </p:nvPr>
        </p:nvSpPr>
        <p:spPr>
          <a:xfrm>
            <a:off x="2376149" y="1815397"/>
            <a:ext cx="8915400" cy="3777622"/>
          </a:xfrm>
        </p:spPr>
        <p:txBody>
          <a:bodyPr/>
          <a:lstStyle/>
          <a:p>
            <a:pPr eaLnBrk="1" hangingPunct="1"/>
            <a:r>
              <a:rPr lang="en-US" altLang="en-US" sz="2400" dirty="0"/>
              <a:t>SBITA vendor incentives</a:t>
            </a:r>
          </a:p>
          <a:p>
            <a:pPr eaLnBrk="1" hangingPunct="1"/>
            <a:r>
              <a:rPr lang="en-US" altLang="en-US" sz="2400" dirty="0"/>
              <a:t>Contract with multiple components</a:t>
            </a:r>
          </a:p>
          <a:p>
            <a:pPr eaLnBrk="1" hangingPunct="1"/>
            <a:r>
              <a:rPr lang="en-US" altLang="en-US" sz="2400" dirty="0"/>
              <a:t>Contract combinations</a:t>
            </a:r>
          </a:p>
          <a:p>
            <a:pPr eaLnBrk="1" hangingPunct="1"/>
            <a:r>
              <a:rPr lang="en-US" altLang="en-US" sz="2400" dirty="0"/>
              <a:t>SBITA modifications and terminations</a:t>
            </a:r>
          </a:p>
          <a:p>
            <a:pPr eaLnBrk="1" hangingPunct="1"/>
            <a:r>
              <a:rPr lang="en-US" altLang="en-US" sz="2400" dirty="0"/>
              <a:t>SBITA note disclosures</a:t>
            </a:r>
          </a:p>
          <a:p>
            <a:pPr eaLnBrk="1" hangingPunct="1"/>
            <a:endParaRPr lang="en-US" altLang="en-US" sz="2400" dirty="0"/>
          </a:p>
          <a:p>
            <a:pPr eaLnBrk="1" hangingPunct="1"/>
            <a:endParaRPr lang="en-US" altLang="en-US" sz="2400" dirty="0"/>
          </a:p>
        </p:txBody>
      </p:sp>
      <p:sp>
        <p:nvSpPr>
          <p:cNvPr id="159748"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899CF8F8-73DB-43BA-A52D-8F4AE2567B13}" type="slidenum">
              <a:rPr lang="en-US" altLang="en-US" sz="1000">
                <a:solidFill>
                  <a:srgbClr val="5F5F5F"/>
                </a:solidFill>
              </a:rPr>
              <a:pPr algn="ctr" eaLnBrk="1" hangingPunct="1"/>
              <a:t>56</a:t>
            </a:fld>
            <a:endParaRPr lang="en-US" altLang="en-US" sz="1000" dirty="0">
              <a:solidFill>
                <a:srgbClr val="5F5F5F"/>
              </a:solidFill>
            </a:endParaRPr>
          </a:p>
        </p:txBody>
      </p:sp>
    </p:spTree>
    <p:extLst>
      <p:ext uri="{BB962C8B-B14F-4D97-AF65-F5344CB8AC3E}">
        <p14:creationId xmlns:p14="http://schemas.microsoft.com/office/powerpoint/2010/main" val="33242679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pPr algn="ctr" eaLnBrk="1" hangingPunct="1"/>
            <a:r>
              <a:rPr lang="en-US" altLang="en-US" dirty="0">
                <a:latin typeface="Arial" panose="020B0604020202020204" pitchFamily="34" charset="0"/>
                <a:cs typeface="Arial" panose="020B0604020202020204" pitchFamily="34" charset="0"/>
              </a:rPr>
              <a:t>SBITA Incentives</a:t>
            </a:r>
          </a:p>
        </p:txBody>
      </p:sp>
      <p:sp>
        <p:nvSpPr>
          <p:cNvPr id="3" name="Content Placeholder 2"/>
          <p:cNvSpPr>
            <a:spLocks noGrp="1"/>
          </p:cNvSpPr>
          <p:nvPr>
            <p:ph idx="1"/>
          </p:nvPr>
        </p:nvSpPr>
        <p:spPr>
          <a:xfrm>
            <a:off x="1766888" y="1652587"/>
            <a:ext cx="8901112" cy="4779385"/>
          </a:xfrm>
        </p:spPr>
        <p:txBody>
          <a:bodyPr>
            <a:normAutofit fontScale="92500" lnSpcReduction="10000"/>
          </a:bodyPr>
          <a:lstStyle/>
          <a:p>
            <a:pPr eaLnBrk="1" hangingPunct="1">
              <a:defRPr/>
            </a:pPr>
            <a:r>
              <a:rPr lang="en-US" sz="2400" dirty="0"/>
              <a:t>SBITA Incentives—reduce the amount Subscriber has to pay</a:t>
            </a:r>
          </a:p>
          <a:p>
            <a:pPr marL="744537" lvl="1" indent="-457200">
              <a:buFont typeface="+mj-lt"/>
              <a:buAutoNum type="alphaLcParenR"/>
              <a:defRPr/>
            </a:pPr>
            <a:r>
              <a:rPr lang="en-US" sz="2000" dirty="0"/>
              <a:t>Payments made to, or on behalf of, the Subscriber, for which there is a right of offset</a:t>
            </a:r>
          </a:p>
          <a:p>
            <a:pPr marL="744537" lvl="1" indent="-457200">
              <a:buFont typeface="+mj-lt"/>
              <a:buAutoNum type="alphaLcParenR"/>
              <a:defRPr/>
            </a:pPr>
            <a:r>
              <a:rPr lang="en-US" sz="2000" dirty="0"/>
              <a:t>Other concessions</a:t>
            </a:r>
          </a:p>
          <a:p>
            <a:pPr eaLnBrk="1" hangingPunct="1">
              <a:defRPr/>
            </a:pPr>
            <a:endParaRPr lang="en-US" sz="2400" dirty="0"/>
          </a:p>
          <a:p>
            <a:pPr eaLnBrk="1" hangingPunct="1">
              <a:defRPr/>
            </a:pPr>
            <a:r>
              <a:rPr lang="en-US" sz="2400" dirty="0"/>
              <a:t>Payments provided at or before inception of SBITA reported as</a:t>
            </a:r>
          </a:p>
          <a:p>
            <a:pPr lvl="1" eaLnBrk="1" hangingPunct="1">
              <a:defRPr/>
            </a:pPr>
            <a:r>
              <a:rPr lang="en-US" sz="2000" dirty="0"/>
              <a:t>Direct reductions of Subscriber’s SBITA asset</a:t>
            </a:r>
          </a:p>
          <a:p>
            <a:pPr eaLnBrk="1" hangingPunct="1">
              <a:defRPr/>
            </a:pPr>
            <a:endParaRPr lang="en-US" sz="2400" dirty="0"/>
          </a:p>
          <a:p>
            <a:pPr eaLnBrk="1" hangingPunct="1">
              <a:defRPr/>
            </a:pPr>
            <a:r>
              <a:rPr lang="en-US" sz="2400" dirty="0"/>
              <a:t>Payments provided after inception of SBITA reported as</a:t>
            </a:r>
          </a:p>
          <a:p>
            <a:pPr lvl="1" eaLnBrk="1" hangingPunct="1">
              <a:defRPr/>
            </a:pPr>
            <a:r>
              <a:rPr lang="en-US" sz="2000" dirty="0"/>
              <a:t>Reductions of payments for period provided</a:t>
            </a:r>
          </a:p>
          <a:p>
            <a:pPr lvl="1" eaLnBrk="1" hangingPunct="1">
              <a:defRPr/>
            </a:pPr>
            <a:r>
              <a:rPr lang="en-US" sz="2000" dirty="0"/>
              <a:t>Reduces PV of SBITA liability</a:t>
            </a:r>
          </a:p>
        </p:txBody>
      </p:sp>
      <p:sp>
        <p:nvSpPr>
          <p:cNvPr id="9728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FA090F-2E0D-41C7-B1EC-BCB5CAE53160}" type="slidenum">
              <a:rPr lang="en-US" altLang="en-US">
                <a:solidFill>
                  <a:srgbClr val="5F5F5F"/>
                </a:solidFill>
              </a:rPr>
              <a:pPr/>
              <a:t>57</a:t>
            </a:fld>
            <a:endParaRPr lang="en-US" altLang="en-US" dirty="0">
              <a:solidFill>
                <a:srgbClr val="5F5F5F"/>
              </a:solidFill>
            </a:endParaRPr>
          </a:p>
        </p:txBody>
      </p:sp>
    </p:spTree>
    <p:extLst>
      <p:ext uri="{BB962C8B-B14F-4D97-AF65-F5344CB8AC3E}">
        <p14:creationId xmlns:p14="http://schemas.microsoft.com/office/powerpoint/2010/main" val="2612971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1760538" y="17145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Contracts with Multiple Components</a:t>
            </a:r>
          </a:p>
        </p:txBody>
      </p:sp>
      <p:sp>
        <p:nvSpPr>
          <p:cNvPr id="98307" name="Content Placeholder 2"/>
          <p:cNvSpPr>
            <a:spLocks noGrp="1"/>
          </p:cNvSpPr>
          <p:nvPr>
            <p:ph idx="1"/>
          </p:nvPr>
        </p:nvSpPr>
        <p:spPr>
          <a:xfrm>
            <a:off x="1801814" y="990600"/>
            <a:ext cx="8561387" cy="5025736"/>
          </a:xfrm>
        </p:spPr>
        <p:txBody>
          <a:bodyPr>
            <a:normAutofit fontScale="92500" lnSpcReduction="20000"/>
          </a:bodyPr>
          <a:lstStyle/>
          <a:p>
            <a:pPr eaLnBrk="1" hangingPunct="1"/>
            <a:r>
              <a:rPr lang="en-US" altLang="en-US" sz="2400" dirty="0"/>
              <a:t>Separate contracts into SBITA and non-SBITA components [e.g., maintenance] or multiple SBITA components</a:t>
            </a:r>
          </a:p>
          <a:p>
            <a:pPr eaLnBrk="1" hangingPunct="1"/>
            <a:endParaRPr lang="en-US" altLang="en-US" sz="2400" dirty="0"/>
          </a:p>
          <a:p>
            <a:pPr eaLnBrk="1" hangingPunct="1"/>
            <a:r>
              <a:rPr lang="en-US" altLang="en-US" sz="2400" dirty="0"/>
              <a:t>Allocate consideration to multiple underlying assets if:</a:t>
            </a:r>
          </a:p>
          <a:p>
            <a:pPr lvl="1" eaLnBrk="1" hangingPunct="1"/>
            <a:r>
              <a:rPr lang="en-US" altLang="en-US" sz="2000" dirty="0"/>
              <a:t>Differing SBITA terms, or </a:t>
            </a:r>
          </a:p>
          <a:p>
            <a:pPr lvl="1" eaLnBrk="1" hangingPunct="1"/>
            <a:r>
              <a:rPr lang="en-US" altLang="en-US" sz="2000" dirty="0"/>
              <a:t>Are in differing major asset classes for disclosure</a:t>
            </a:r>
          </a:p>
          <a:p>
            <a:pPr eaLnBrk="1" hangingPunct="1"/>
            <a:endParaRPr lang="en-US" altLang="en-US" sz="2400" dirty="0"/>
          </a:p>
          <a:p>
            <a:pPr eaLnBrk="1" hangingPunct="1"/>
            <a:r>
              <a:rPr lang="en-US" altLang="en-US" sz="2400" dirty="0"/>
              <a:t>Allocation process:</a:t>
            </a:r>
          </a:p>
          <a:p>
            <a:pPr lvl="1" eaLnBrk="1" hangingPunct="1"/>
            <a:r>
              <a:rPr lang="en-US" altLang="en-US" sz="2000" dirty="0"/>
              <a:t>First — use any prices for individual components if price allocation not unreasonable based on contract terms and professional judgment (maximizing observable information)</a:t>
            </a:r>
          </a:p>
          <a:p>
            <a:pPr lvl="1" eaLnBrk="1" hangingPunct="1"/>
            <a:r>
              <a:rPr lang="en-US" altLang="en-US" sz="2000" dirty="0"/>
              <a:t>If no prices or if not reasonable, use best estimate based on professional judgment (maximizing observable information)</a:t>
            </a:r>
          </a:p>
          <a:p>
            <a:pPr lvl="1" eaLnBrk="1" hangingPunct="1"/>
            <a:r>
              <a:rPr lang="en-US" altLang="en-US" sz="2000" dirty="0"/>
              <a:t>If not practicable to determine best estimate, may account for components as single SBITA unit</a:t>
            </a:r>
          </a:p>
        </p:txBody>
      </p:sp>
      <p:sp>
        <p:nvSpPr>
          <p:cNvPr id="9830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B601F1-BE28-46FC-9069-11794CAAF099}" type="slidenum">
              <a:rPr lang="en-US" altLang="en-US">
                <a:solidFill>
                  <a:srgbClr val="5F5F5F"/>
                </a:solidFill>
              </a:rPr>
              <a:pPr/>
              <a:t>58</a:t>
            </a:fld>
            <a:endParaRPr lang="en-US" altLang="en-US" dirty="0">
              <a:solidFill>
                <a:srgbClr val="5F5F5F"/>
              </a:solidFill>
            </a:endParaRPr>
          </a:p>
        </p:txBody>
      </p:sp>
    </p:spTree>
    <p:extLst>
      <p:ext uri="{BB962C8B-B14F-4D97-AF65-F5344CB8AC3E}">
        <p14:creationId xmlns:p14="http://schemas.microsoft.com/office/powerpoint/2010/main" val="39953046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pPr algn="ctr" eaLnBrk="1" hangingPunct="1"/>
            <a:r>
              <a:rPr lang="en-US" altLang="en-US" dirty="0">
                <a:latin typeface="Arial" panose="020B0604020202020204" pitchFamily="34" charset="0"/>
                <a:cs typeface="Arial" panose="020B0604020202020204" pitchFamily="34" charset="0"/>
              </a:rPr>
              <a:t>Contract Combinations</a:t>
            </a:r>
          </a:p>
        </p:txBody>
      </p:sp>
      <p:sp>
        <p:nvSpPr>
          <p:cNvPr id="100355" name="Content Placeholder 2"/>
          <p:cNvSpPr>
            <a:spLocks noGrp="1"/>
          </p:cNvSpPr>
          <p:nvPr>
            <p:ph idx="1"/>
          </p:nvPr>
        </p:nvSpPr>
        <p:spPr>
          <a:xfrm>
            <a:off x="1752600" y="1501776"/>
            <a:ext cx="8561388" cy="4494213"/>
          </a:xfrm>
        </p:spPr>
        <p:txBody>
          <a:bodyPr/>
          <a:lstStyle/>
          <a:p>
            <a:pPr eaLnBrk="1" hangingPunct="1"/>
            <a:r>
              <a:rPr lang="en-US" altLang="en-US" sz="2400" dirty="0"/>
              <a:t>Contracts entered into at or near the same time with the same counterparty should be considered part of the same SBITA contract if either of the following criteria is met:</a:t>
            </a:r>
          </a:p>
          <a:p>
            <a:pPr marL="746125" lvl="1" indent="-457200">
              <a:buFont typeface="Candara" panose="020E0502030303020204" pitchFamily="34" charset="0"/>
              <a:buAutoNum type="alphaLcPeriod"/>
            </a:pPr>
            <a:r>
              <a:rPr lang="en-US" altLang="en-US" sz="2000" dirty="0"/>
              <a:t>The contracts are negotiated as a package with a single objective</a:t>
            </a:r>
          </a:p>
          <a:p>
            <a:pPr marL="746125" lvl="1" indent="-457200">
              <a:buFont typeface="Candara" panose="020E0502030303020204" pitchFamily="34" charset="0"/>
              <a:buAutoNum type="alphaLcPeriod"/>
            </a:pPr>
            <a:r>
              <a:rPr lang="en-US" altLang="en-US" sz="2000" dirty="0"/>
              <a:t>The amount of consideration to be paid in one contract depends on the price or performance of the other contract</a:t>
            </a:r>
          </a:p>
          <a:p>
            <a:pPr eaLnBrk="1" hangingPunct="1"/>
            <a:r>
              <a:rPr lang="en-US" altLang="en-US" sz="2400" dirty="0"/>
              <a:t>Combined contract then subject to multiple components guidance</a:t>
            </a:r>
          </a:p>
        </p:txBody>
      </p:sp>
      <p:sp>
        <p:nvSpPr>
          <p:cNvPr id="10035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45F6C4C-4259-499E-BEB2-B89F245B9D1A}" type="slidenum">
              <a:rPr lang="en-US" altLang="en-US">
                <a:solidFill>
                  <a:srgbClr val="5F5F5F"/>
                </a:solidFill>
              </a:rPr>
              <a:pPr/>
              <a:t>59</a:t>
            </a:fld>
            <a:endParaRPr lang="en-US" altLang="en-US" dirty="0">
              <a:solidFill>
                <a:srgbClr val="5F5F5F"/>
              </a:solidFill>
            </a:endParaRPr>
          </a:p>
        </p:txBody>
      </p:sp>
    </p:spTree>
    <p:extLst>
      <p:ext uri="{BB962C8B-B14F-4D97-AF65-F5344CB8AC3E}">
        <p14:creationId xmlns:p14="http://schemas.microsoft.com/office/powerpoint/2010/main" val="50921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60539" y="1361208"/>
            <a:ext cx="8561387" cy="4603173"/>
          </a:xfrm>
        </p:spPr>
        <p:txBody>
          <a:bodyPr>
            <a:normAutofit fontScale="92500" lnSpcReduction="10000"/>
          </a:bodyPr>
          <a:lstStyle/>
          <a:p>
            <a:pPr>
              <a:spcBef>
                <a:spcPts val="600"/>
              </a:spcBef>
              <a:spcAft>
                <a:spcPts val="1200"/>
              </a:spcAft>
              <a:buFont typeface="Wingdings" charset="2"/>
              <a:buChar char="§"/>
              <a:defRPr/>
            </a:pPr>
            <a:r>
              <a:rPr lang="en-US" sz="2400" b="1" dirty="0"/>
              <a:t>What:</a:t>
            </a:r>
            <a:r>
              <a:rPr lang="en-US" sz="2400" dirty="0"/>
              <a:t> </a:t>
            </a:r>
            <a:r>
              <a:rPr lang="en-US" sz="2000" dirty="0"/>
              <a:t>GASB Statement 96</a:t>
            </a:r>
            <a:r>
              <a:rPr lang="en-US" sz="2000" i="1" dirty="0"/>
              <a:t> </a:t>
            </a:r>
            <a:r>
              <a:rPr lang="en-US" sz="2000" dirty="0"/>
              <a:t>provides guidance on accounting and financial reporting for subscription-based information technology arrangements (SBITA) for government end users.</a:t>
            </a:r>
            <a:r>
              <a:rPr lang="en-US" sz="2400" dirty="0"/>
              <a:t> </a:t>
            </a:r>
          </a:p>
          <a:p>
            <a:pPr marL="342900" marR="0" lvl="0" indent="-342900" algn="l" defTabSz="457200" rtl="0" eaLnBrk="1" fontAlgn="auto" latinLnBrk="0" hangingPunct="1">
              <a:lnSpc>
                <a:spcPct val="100000"/>
              </a:lnSpc>
              <a:spcBef>
                <a:spcPts val="1000"/>
              </a:spcBef>
              <a:spcAft>
                <a:spcPts val="1200"/>
              </a:spcAft>
              <a:buClr>
                <a:srgbClr val="A53010"/>
              </a:buClr>
              <a:buSzTx/>
              <a:buFont typeface="Wingdings" charset="2"/>
              <a:buChar char="§"/>
              <a:tabLst/>
              <a:defRPr/>
            </a:pPr>
            <a:r>
              <a:rPr kumimoji="0" lang="en-US"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Why:</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endPar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742950" marR="0" lvl="1" indent="-285750" algn="l" defTabSz="457200" rtl="0" eaLnBrk="1" fontAlgn="auto" latinLnBrk="0" hangingPunct="1">
              <a:lnSpc>
                <a:spcPct val="100000"/>
              </a:lnSpc>
              <a:spcBef>
                <a:spcPts val="1000"/>
              </a:spcBef>
              <a:spcAft>
                <a:spcPts val="1200"/>
              </a:spcAft>
              <a:buClr>
                <a:srgbClr val="A53010"/>
              </a:buClr>
              <a:buSzTx/>
              <a:buFont typeface="Wingdings 3" charset="2"/>
              <a:buChar char=""/>
              <a:tabLst/>
              <a:defRPr/>
            </a:pPr>
            <a:r>
              <a:rPr kumimoji="0" lang="en-US" sz="2000" b="0" i="0" u="none" strike="noStrike" kern="1200" cap="none" spc="0" normalizeH="0" baseline="0" noProof="0" dirty="0">
                <a:ln>
                  <a:noFill/>
                </a:ln>
                <a:solidFill>
                  <a:srgbClr val="595959"/>
                </a:solidFill>
                <a:effectLst/>
                <a:uLnTx/>
                <a:uFillTx/>
                <a:latin typeface="Century Gothic" panose="020B0502020202020204"/>
                <a:ea typeface="+mn-ea"/>
                <a:cs typeface="+mn-cs"/>
              </a:rPr>
              <a:t>Stakeholders were concerned that those transactions may not be covered by the guidance in Statements 51 or 87; diversity existed in practice</a:t>
            </a:r>
          </a:p>
          <a:p>
            <a:pPr marL="342900" marR="0" lvl="0" indent="-342900" algn="l" defTabSz="457200" rtl="0" eaLnBrk="1" fontAlgn="auto" latinLnBrk="0" hangingPunct="1">
              <a:lnSpc>
                <a:spcPct val="100000"/>
              </a:lnSpc>
              <a:spcBef>
                <a:spcPts val="1000"/>
              </a:spcBef>
              <a:spcAft>
                <a:spcPts val="1200"/>
              </a:spcAft>
              <a:buClr>
                <a:srgbClr val="A53010"/>
              </a:buClr>
              <a:buSzTx/>
              <a:buFont typeface="Wingdings" charset="2"/>
              <a:buChar char="§"/>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rPr>
              <a:t>Relevant Guidance Considered:</a:t>
            </a:r>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 </a:t>
            </a:r>
          </a:p>
          <a:p>
            <a:pPr marL="742950" marR="0" lvl="1" indent="-285750" algn="l" defTabSz="457200" rtl="0" eaLnBrk="1" fontAlgn="auto" latinLnBrk="0" hangingPunct="1">
              <a:lnSpc>
                <a:spcPct val="100000"/>
              </a:lnSpc>
              <a:spcBef>
                <a:spcPts val="1000"/>
              </a:spcBef>
              <a:spcAft>
                <a:spcPts val="1200"/>
              </a:spcAft>
              <a:buClr>
                <a:srgbClr val="A53010"/>
              </a:buClr>
              <a:buSzTx/>
              <a:buFont typeface="Wingdings 3" charset="2"/>
              <a:buChar char=""/>
              <a:tabLst/>
              <a:defRPr/>
            </a:pPr>
            <a:r>
              <a:rPr kumimoji="0" lang="en-US" sz="2000" b="0" i="0" u="none" strike="noStrike" kern="1200" cap="none" spc="0" normalizeH="0" baseline="0" noProof="0" dirty="0">
                <a:ln>
                  <a:noFill/>
                </a:ln>
                <a:solidFill>
                  <a:srgbClr val="595959"/>
                </a:solidFill>
                <a:effectLst/>
                <a:uLnTx/>
                <a:uFillTx/>
                <a:latin typeface="Century Gothic" panose="020B0502020202020204"/>
                <a:ea typeface="+mn-ea"/>
                <a:cs typeface="+mn-cs"/>
              </a:rPr>
              <a:t>GASB Statement No. 51, </a:t>
            </a:r>
            <a:r>
              <a:rPr kumimoji="0" lang="en-US" sz="2000" b="0" i="1" u="none" strike="noStrike" kern="1200" cap="none" spc="0" normalizeH="0" baseline="0" noProof="0" dirty="0">
                <a:ln>
                  <a:noFill/>
                </a:ln>
                <a:solidFill>
                  <a:srgbClr val="595959"/>
                </a:solidFill>
                <a:effectLst/>
                <a:uLnTx/>
                <a:uFillTx/>
                <a:latin typeface="Century Gothic" panose="020B0502020202020204"/>
                <a:ea typeface="+mn-ea"/>
                <a:cs typeface="+mn-cs"/>
              </a:rPr>
              <a:t>Accounting and Financial Reporting for Intangible Assets</a:t>
            </a:r>
          </a:p>
          <a:p>
            <a:pPr marL="742950" marR="0" lvl="1" indent="-285750" algn="l" defTabSz="457200" rtl="0" eaLnBrk="1" fontAlgn="auto" latinLnBrk="0" hangingPunct="1">
              <a:lnSpc>
                <a:spcPct val="100000"/>
              </a:lnSpc>
              <a:spcBef>
                <a:spcPts val="1000"/>
              </a:spcBef>
              <a:spcAft>
                <a:spcPts val="1200"/>
              </a:spcAft>
              <a:buClr>
                <a:srgbClr val="A53010"/>
              </a:buClr>
              <a:buSzTx/>
              <a:buFont typeface="Wingdings 3" charset="2"/>
              <a:buChar char=""/>
              <a:tabLst/>
              <a:defRPr/>
            </a:pPr>
            <a:r>
              <a:rPr kumimoji="0" lang="en-US" sz="2000" b="0" i="0" u="none" strike="noStrike" kern="1200" cap="none" spc="0" normalizeH="0" baseline="0" noProof="0" dirty="0">
                <a:ln>
                  <a:noFill/>
                </a:ln>
                <a:solidFill>
                  <a:srgbClr val="595959"/>
                </a:solidFill>
                <a:effectLst/>
                <a:uLnTx/>
                <a:uFillTx/>
                <a:latin typeface="Century Gothic" panose="020B0502020202020204"/>
                <a:ea typeface="+mn-ea"/>
                <a:cs typeface="+mn-cs"/>
              </a:rPr>
              <a:t>GASB Statement No. 87,  </a:t>
            </a:r>
            <a:r>
              <a:rPr kumimoji="0" lang="en-US" sz="2000" b="0" i="1" u="none" strike="noStrike" kern="1200" cap="none" spc="0" normalizeH="0" baseline="0" noProof="0" dirty="0">
                <a:ln>
                  <a:noFill/>
                </a:ln>
                <a:solidFill>
                  <a:srgbClr val="595959"/>
                </a:solidFill>
                <a:effectLst/>
                <a:uLnTx/>
                <a:uFillTx/>
                <a:latin typeface="Century Gothic" panose="020B0502020202020204"/>
                <a:ea typeface="+mn-ea"/>
                <a:cs typeface="+mn-cs"/>
              </a:rPr>
              <a:t>Leases</a:t>
            </a:r>
            <a:endParaRPr kumimoji="0" lang="en-US" sz="2000" b="0" i="0" u="none" strike="noStrike" kern="1200" cap="none" spc="0" normalizeH="0" baseline="0" noProof="0" dirty="0">
              <a:ln>
                <a:noFill/>
              </a:ln>
              <a:solidFill>
                <a:srgbClr val="595959"/>
              </a:solidFill>
              <a:effectLst/>
              <a:uLnTx/>
              <a:uFillTx/>
              <a:latin typeface="Century Gothic" panose="020B0502020202020204"/>
              <a:ea typeface="+mn-ea"/>
              <a:cs typeface="+mn-cs"/>
            </a:endParaRPr>
          </a:p>
        </p:txBody>
      </p:sp>
      <p:sp>
        <p:nvSpPr>
          <p:cNvPr id="135171" name="Title 1"/>
          <p:cNvSpPr>
            <a:spLocks noGrp="1"/>
          </p:cNvSpPr>
          <p:nvPr>
            <p:ph type="title" idx="4294967295"/>
          </p:nvPr>
        </p:nvSpPr>
        <p:spPr>
          <a:xfrm>
            <a:off x="1760539" y="536576"/>
            <a:ext cx="8561387" cy="898525"/>
          </a:xfrm>
        </p:spPr>
        <p:txBody>
          <a:bodyPr/>
          <a:lstStyle/>
          <a:p>
            <a:pPr algn="ctr" eaLnBrk="1" hangingPunct="1"/>
            <a:r>
              <a:rPr lang="en-US" altLang="en-US" dirty="0">
                <a:latin typeface="Arial" panose="020B0604020202020204" pitchFamily="34" charset="0"/>
                <a:cs typeface="Arial" panose="020B0604020202020204" pitchFamily="34" charset="0"/>
              </a:rPr>
              <a:t>Background</a:t>
            </a:r>
          </a:p>
        </p:txBody>
      </p:sp>
      <p:sp>
        <p:nvSpPr>
          <p:cNvPr id="135172"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1A605563-2382-443F-958D-6C7C6AACC54C}" type="slidenum">
              <a:rPr lang="en-US" altLang="en-US" sz="1000">
                <a:solidFill>
                  <a:srgbClr val="5F5F5F"/>
                </a:solidFill>
              </a:rPr>
              <a:pPr algn="ctr" eaLnBrk="1" hangingPunct="1"/>
              <a:t>6</a:t>
            </a:fld>
            <a:endParaRPr lang="en-US" altLang="en-US" sz="1000" dirty="0">
              <a:solidFill>
                <a:srgbClr val="5F5F5F"/>
              </a:solidFill>
            </a:endParaRPr>
          </a:p>
        </p:txBody>
      </p:sp>
      <p:sp>
        <p:nvSpPr>
          <p:cNvPr id="135173" name="Rectangle 5"/>
          <p:cNvSpPr>
            <a:spLocks noChangeArrowheads="1"/>
          </p:cNvSpPr>
          <p:nvPr/>
        </p:nvSpPr>
        <p:spPr bwMode="auto">
          <a:xfrm>
            <a:off x="5972175"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t> </a:t>
            </a:r>
          </a:p>
        </p:txBody>
      </p:sp>
    </p:spTree>
    <p:extLst>
      <p:ext uri="{BB962C8B-B14F-4D97-AF65-F5344CB8AC3E}">
        <p14:creationId xmlns:p14="http://schemas.microsoft.com/office/powerpoint/2010/main" val="38420378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pPr algn="ctr" eaLnBrk="1" hangingPunct="1"/>
            <a:r>
              <a:rPr lang="en-US" altLang="en-US" dirty="0">
                <a:latin typeface="Arial" panose="020B0604020202020204" pitchFamily="34" charset="0"/>
                <a:cs typeface="Arial" panose="020B0604020202020204" pitchFamily="34" charset="0"/>
              </a:rPr>
              <a:t>SBITA Modifications</a:t>
            </a:r>
          </a:p>
        </p:txBody>
      </p:sp>
      <p:sp>
        <p:nvSpPr>
          <p:cNvPr id="104451" name="Content Placeholder 2"/>
          <p:cNvSpPr>
            <a:spLocks noGrp="1"/>
          </p:cNvSpPr>
          <p:nvPr>
            <p:ph idx="1"/>
          </p:nvPr>
        </p:nvSpPr>
        <p:spPr>
          <a:xfrm>
            <a:off x="1752600" y="1676400"/>
            <a:ext cx="8561388" cy="4624388"/>
          </a:xfrm>
        </p:spPr>
        <p:txBody>
          <a:bodyPr/>
          <a:lstStyle/>
          <a:p>
            <a:pPr eaLnBrk="1" hangingPunct="1"/>
            <a:r>
              <a:rPr lang="en-US" altLang="en-US" sz="2400" dirty="0"/>
              <a:t>Report as </a:t>
            </a:r>
            <a:r>
              <a:rPr lang="en-US" altLang="en-US" sz="2400" b="1" dirty="0"/>
              <a:t>new SBITA </a:t>
            </a:r>
            <a:r>
              <a:rPr lang="en-US" altLang="en-US" sz="2400" dirty="0"/>
              <a:t>by both Vendor and Subscriber </a:t>
            </a:r>
            <a:r>
              <a:rPr lang="en-US" altLang="en-US" sz="2400" i="1" dirty="0"/>
              <a:t>if </a:t>
            </a:r>
          </a:p>
          <a:p>
            <a:pPr lvl="1" eaLnBrk="1" hangingPunct="1"/>
            <a:r>
              <a:rPr lang="en-US" altLang="en-US" sz="2000" dirty="0"/>
              <a:t>New assets are added and </a:t>
            </a:r>
          </a:p>
          <a:p>
            <a:pPr lvl="1" eaLnBrk="1" hangingPunct="1"/>
            <a:r>
              <a:rPr lang="en-US" altLang="en-US" sz="2000" dirty="0"/>
              <a:t>Not unreasonably priced</a:t>
            </a:r>
          </a:p>
          <a:p>
            <a:pPr lvl="1" eaLnBrk="1" hangingPunct="1"/>
            <a:endParaRPr lang="en-US" altLang="en-US" sz="2000" dirty="0"/>
          </a:p>
          <a:p>
            <a:pPr eaLnBrk="1" hangingPunct="1"/>
            <a:r>
              <a:rPr lang="en-US" altLang="en-US" sz="2400" dirty="0"/>
              <a:t>Otherwise, </a:t>
            </a:r>
            <a:r>
              <a:rPr lang="en-US" altLang="en-US" sz="2400" b="1" dirty="0"/>
              <a:t>remeasure </a:t>
            </a:r>
            <a:r>
              <a:rPr lang="en-US" altLang="en-US" sz="2400" dirty="0"/>
              <a:t>as discussed on following slides</a:t>
            </a:r>
          </a:p>
          <a:p>
            <a:pPr lvl="1" eaLnBrk="1" hangingPunct="1"/>
            <a:endParaRPr lang="en-US" altLang="en-US" sz="2000" dirty="0"/>
          </a:p>
        </p:txBody>
      </p:sp>
      <p:sp>
        <p:nvSpPr>
          <p:cNvPr id="10445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D0AA5E-68B2-47A8-BB23-6E2B45575E2C}" type="slidenum">
              <a:rPr lang="en-US" altLang="en-US">
                <a:solidFill>
                  <a:srgbClr val="5F5F5F"/>
                </a:solidFill>
              </a:rPr>
              <a:pPr/>
              <a:t>60</a:t>
            </a:fld>
            <a:endParaRPr lang="en-US" altLang="en-US" dirty="0">
              <a:solidFill>
                <a:srgbClr val="5F5F5F"/>
              </a:solidFill>
            </a:endParaRPr>
          </a:p>
        </p:txBody>
      </p:sp>
    </p:spTree>
    <p:extLst>
      <p:ext uri="{BB962C8B-B14F-4D97-AF65-F5344CB8AC3E}">
        <p14:creationId xmlns:p14="http://schemas.microsoft.com/office/powerpoint/2010/main" val="23627711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algn="ctr" eaLnBrk="1" hangingPunct="1"/>
            <a:r>
              <a:rPr lang="en-US" altLang="en-US" dirty="0">
                <a:latin typeface="Arial" panose="020B0604020202020204" pitchFamily="34" charset="0"/>
                <a:cs typeface="Arial" panose="020B0604020202020204" pitchFamily="34" charset="0"/>
              </a:rPr>
              <a:t>SBITA Modifications &amp; Terminations</a:t>
            </a:r>
          </a:p>
        </p:txBody>
      </p:sp>
      <p:sp>
        <p:nvSpPr>
          <p:cNvPr id="3" name="Content Placeholder 2"/>
          <p:cNvSpPr>
            <a:spLocks noGrp="1"/>
          </p:cNvSpPr>
          <p:nvPr>
            <p:ph idx="1"/>
          </p:nvPr>
        </p:nvSpPr>
        <p:spPr>
          <a:xfrm>
            <a:off x="1752600" y="1676400"/>
            <a:ext cx="8561388" cy="4624388"/>
          </a:xfrm>
        </p:spPr>
        <p:txBody>
          <a:bodyPr>
            <a:normAutofit/>
          </a:bodyPr>
          <a:lstStyle/>
          <a:p>
            <a:pPr eaLnBrk="1" hangingPunct="1">
              <a:defRPr/>
            </a:pPr>
            <a:r>
              <a:rPr lang="en-US" sz="2400" dirty="0"/>
              <a:t>Result from </a:t>
            </a:r>
            <a:r>
              <a:rPr lang="en-US" sz="2400" b="1" i="1" dirty="0"/>
              <a:t>amendments</a:t>
            </a:r>
            <a:r>
              <a:rPr lang="en-US" sz="2400" dirty="0"/>
              <a:t> to SBITA contract, not from exercising options in that contract</a:t>
            </a:r>
          </a:p>
          <a:p>
            <a:pPr marL="0" indent="0" eaLnBrk="1" hangingPunct="1">
              <a:buNone/>
              <a:defRPr/>
            </a:pPr>
            <a:endParaRPr lang="en-US" sz="2400" dirty="0"/>
          </a:p>
          <a:p>
            <a:pPr marL="0" indent="0" algn="ctr">
              <a:buNone/>
              <a:defRPr/>
            </a:pPr>
            <a:r>
              <a:rPr lang="en-US" sz="2400" b="1" dirty="0"/>
              <a:t>   MODIFICATIONS</a:t>
            </a:r>
          </a:p>
          <a:p>
            <a:pPr eaLnBrk="1" hangingPunct="1">
              <a:defRPr/>
            </a:pPr>
            <a:r>
              <a:rPr lang="en-US" sz="2400" dirty="0"/>
              <a:t>Considered SBITA modification </a:t>
            </a:r>
            <a:r>
              <a:rPr lang="en-US" sz="2400" u="sng" dirty="0"/>
              <a:t>unless</a:t>
            </a:r>
            <a:r>
              <a:rPr lang="en-US" sz="2400" dirty="0"/>
              <a:t> Subscriber’s right to use underlying asset decreases [i.e., termination]</a:t>
            </a:r>
          </a:p>
          <a:p>
            <a:pPr lvl="1">
              <a:defRPr/>
            </a:pPr>
            <a:endParaRPr lang="en-US" sz="2200" dirty="0"/>
          </a:p>
          <a:p>
            <a:pPr marL="0" indent="0" algn="ctr">
              <a:buNone/>
              <a:defRPr/>
            </a:pPr>
            <a:r>
              <a:rPr lang="en-US" sz="2400" b="1" dirty="0"/>
              <a:t>   TERMINATIONS</a:t>
            </a:r>
          </a:p>
          <a:p>
            <a:pPr eaLnBrk="1" hangingPunct="1">
              <a:defRPr/>
            </a:pPr>
            <a:r>
              <a:rPr lang="en-US" sz="2400" dirty="0"/>
              <a:t>Considered partial or full SBITA termination if Subscriber’s right to use underlying asset </a:t>
            </a:r>
            <a:r>
              <a:rPr lang="en-US" sz="2400" i="1" dirty="0"/>
              <a:t>decreases </a:t>
            </a:r>
          </a:p>
        </p:txBody>
      </p:sp>
      <p:sp>
        <p:nvSpPr>
          <p:cNvPr id="10240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F9DA79-F9A6-4E7F-BA88-32B1A363B612}" type="slidenum">
              <a:rPr lang="en-US" altLang="en-US">
                <a:solidFill>
                  <a:srgbClr val="5F5F5F"/>
                </a:solidFill>
              </a:rPr>
              <a:pPr/>
              <a:t>61</a:t>
            </a:fld>
            <a:endParaRPr lang="en-US" altLang="en-US" dirty="0">
              <a:solidFill>
                <a:srgbClr val="5F5F5F"/>
              </a:solidFill>
            </a:endParaRPr>
          </a:p>
        </p:txBody>
      </p:sp>
    </p:spTree>
    <p:extLst>
      <p:ext uri="{BB962C8B-B14F-4D97-AF65-F5344CB8AC3E}">
        <p14:creationId xmlns:p14="http://schemas.microsoft.com/office/powerpoint/2010/main" val="32112959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pPr algn="ctr" eaLnBrk="1" hangingPunct="1"/>
            <a:r>
              <a:rPr lang="en-US" altLang="en-US" dirty="0">
                <a:latin typeface="Arial" panose="020B0604020202020204" pitchFamily="34" charset="0"/>
                <a:cs typeface="Arial" panose="020B0604020202020204" pitchFamily="34" charset="0"/>
              </a:rPr>
              <a:t>SBITA </a:t>
            </a:r>
            <a:r>
              <a:rPr lang="en-US" altLang="en-US" i="1" dirty="0">
                <a:latin typeface="Arial" panose="020B0604020202020204" pitchFamily="34" charset="0"/>
                <a:cs typeface="Arial" panose="020B0604020202020204" pitchFamily="34" charset="0"/>
              </a:rPr>
              <a:t>Modifications</a:t>
            </a:r>
            <a:r>
              <a:rPr lang="en-US" altLang="en-US" dirty="0">
                <a:latin typeface="Arial" panose="020B0604020202020204" pitchFamily="34" charset="0"/>
                <a:cs typeface="Arial" panose="020B0604020202020204" pitchFamily="34" charset="0"/>
              </a:rPr>
              <a:t> for Subscribers</a:t>
            </a:r>
          </a:p>
        </p:txBody>
      </p:sp>
      <p:sp>
        <p:nvSpPr>
          <p:cNvPr id="106499" name="Content Placeholder 2"/>
          <p:cNvSpPr>
            <a:spLocks noGrp="1"/>
          </p:cNvSpPr>
          <p:nvPr>
            <p:ph idx="1"/>
          </p:nvPr>
        </p:nvSpPr>
        <p:spPr>
          <a:xfrm>
            <a:off x="2273735" y="1724459"/>
            <a:ext cx="8561387" cy="4867275"/>
          </a:xfrm>
        </p:spPr>
        <p:txBody>
          <a:bodyPr>
            <a:normAutofit/>
          </a:bodyPr>
          <a:lstStyle/>
          <a:p>
            <a:pPr eaLnBrk="1" hangingPunct="1"/>
            <a:r>
              <a:rPr lang="en-US" altLang="en-US" sz="2400" dirty="0"/>
              <a:t>Remeasure the SBITA liability on the effective date of modification </a:t>
            </a:r>
          </a:p>
          <a:p>
            <a:pPr lvl="1" eaLnBrk="1" hangingPunct="1"/>
            <a:r>
              <a:rPr lang="en-US" altLang="en-US" sz="2000" dirty="0"/>
              <a:t>Assess the need for an updated discount rate</a:t>
            </a:r>
          </a:p>
          <a:p>
            <a:pPr marL="457200" lvl="1" indent="0" eaLnBrk="1" hangingPunct="1">
              <a:buNone/>
            </a:pPr>
            <a:endParaRPr lang="en-US" altLang="en-US" sz="2000" dirty="0"/>
          </a:p>
          <a:p>
            <a:pPr eaLnBrk="1" hangingPunct="1"/>
            <a:r>
              <a:rPr lang="en-US" altLang="en-US" sz="2400" dirty="0"/>
              <a:t>Adjust the right-of-use asset by the difference between the modified liability and the liability immediately before the modification</a:t>
            </a:r>
          </a:p>
          <a:p>
            <a:pPr lvl="1" eaLnBrk="1" hangingPunct="1"/>
            <a:r>
              <a:rPr lang="en-US" altLang="en-US" sz="2000" dirty="0"/>
              <a:t>If asset reduced to $0, any additional reduction is reported as a gain</a:t>
            </a:r>
          </a:p>
          <a:p>
            <a:pPr marL="457200" lvl="1" indent="0" eaLnBrk="1" hangingPunct="1">
              <a:buNone/>
            </a:pPr>
            <a:endParaRPr lang="en-US" altLang="en-US" sz="2000" dirty="0"/>
          </a:p>
          <a:p>
            <a:pPr marL="0" indent="0" eaLnBrk="1" hangingPunct="1">
              <a:buNone/>
            </a:pPr>
            <a:endParaRPr lang="en-US" altLang="en-US" sz="2400" dirty="0"/>
          </a:p>
        </p:txBody>
      </p:sp>
      <p:sp>
        <p:nvSpPr>
          <p:cNvPr id="10650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975B60-9A7D-4E73-A086-9F1B18CFBF2E}" type="slidenum">
              <a:rPr lang="en-US" altLang="en-US">
                <a:solidFill>
                  <a:srgbClr val="5F5F5F"/>
                </a:solidFill>
              </a:rPr>
              <a:pPr/>
              <a:t>62</a:t>
            </a:fld>
            <a:endParaRPr lang="en-US" altLang="en-US" dirty="0">
              <a:solidFill>
                <a:srgbClr val="5F5F5F"/>
              </a:solidFill>
            </a:endParaRPr>
          </a:p>
        </p:txBody>
      </p:sp>
    </p:spTree>
    <p:extLst>
      <p:ext uri="{BB962C8B-B14F-4D97-AF65-F5344CB8AC3E}">
        <p14:creationId xmlns:p14="http://schemas.microsoft.com/office/powerpoint/2010/main" val="26336049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pPr algn="ctr" eaLnBrk="1" hangingPunct="1"/>
            <a:r>
              <a:rPr lang="en-US" altLang="en-US" dirty="0">
                <a:latin typeface="Arial" panose="020B0604020202020204" pitchFamily="34" charset="0"/>
                <a:cs typeface="Arial" panose="020B0604020202020204" pitchFamily="34" charset="0"/>
              </a:rPr>
              <a:t>SBITA </a:t>
            </a:r>
            <a:r>
              <a:rPr lang="en-US" altLang="en-US" i="1" dirty="0">
                <a:latin typeface="Arial" panose="020B0604020202020204" pitchFamily="34" charset="0"/>
                <a:cs typeface="Arial" panose="020B0604020202020204" pitchFamily="34" charset="0"/>
              </a:rPr>
              <a:t>Terminations</a:t>
            </a:r>
            <a:r>
              <a:rPr lang="en-US" altLang="en-US" dirty="0">
                <a:latin typeface="Arial" panose="020B0604020202020204" pitchFamily="34" charset="0"/>
                <a:cs typeface="Arial" panose="020B0604020202020204" pitchFamily="34" charset="0"/>
              </a:rPr>
              <a:t> for Subscribers</a:t>
            </a:r>
          </a:p>
        </p:txBody>
      </p:sp>
      <p:sp>
        <p:nvSpPr>
          <p:cNvPr id="110595" name="Content Placeholder 2"/>
          <p:cNvSpPr>
            <a:spLocks noGrp="1"/>
          </p:cNvSpPr>
          <p:nvPr>
            <p:ph idx="1"/>
          </p:nvPr>
        </p:nvSpPr>
        <p:spPr>
          <a:xfrm>
            <a:off x="2953812" y="1905000"/>
            <a:ext cx="8189912" cy="4624388"/>
          </a:xfrm>
        </p:spPr>
        <p:txBody>
          <a:bodyPr/>
          <a:lstStyle/>
          <a:p>
            <a:pPr eaLnBrk="1" hangingPunct="1"/>
            <a:r>
              <a:rPr lang="en-US" altLang="en-US" sz="2400" dirty="0"/>
              <a:t>For partial/full SBITA terminations, Subscribers reduce/remove the SBITA asset and obligation</a:t>
            </a:r>
          </a:p>
          <a:p>
            <a:pPr marL="0" indent="0" eaLnBrk="1" hangingPunct="1">
              <a:buNone/>
            </a:pPr>
            <a:endParaRPr lang="en-US" altLang="en-US" sz="2400" dirty="0"/>
          </a:p>
          <a:p>
            <a:pPr eaLnBrk="1" hangingPunct="1"/>
            <a:r>
              <a:rPr lang="en-US" altLang="en-US" sz="2400" dirty="0"/>
              <a:t>Recognize the difference as a gain or loss</a:t>
            </a:r>
          </a:p>
          <a:p>
            <a:pPr marL="0" indent="0" eaLnBrk="1" hangingPunct="1">
              <a:buNone/>
            </a:pPr>
            <a:endParaRPr lang="en-US" altLang="en-US" sz="2400" dirty="0"/>
          </a:p>
          <a:p>
            <a:pPr marL="457200" lvl="1" indent="0" eaLnBrk="1" hangingPunct="1">
              <a:buNone/>
            </a:pPr>
            <a:endParaRPr lang="en-US" altLang="en-US" dirty="0"/>
          </a:p>
        </p:txBody>
      </p:sp>
      <p:sp>
        <p:nvSpPr>
          <p:cNvPr id="1105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0A4155-7BA9-477F-B19E-8D918CCA9D75}" type="slidenum">
              <a:rPr lang="en-US" altLang="en-US">
                <a:solidFill>
                  <a:srgbClr val="5F5F5F"/>
                </a:solidFill>
              </a:rPr>
              <a:pPr/>
              <a:t>63</a:t>
            </a:fld>
            <a:endParaRPr lang="en-US" altLang="en-US" dirty="0">
              <a:solidFill>
                <a:srgbClr val="5F5F5F"/>
              </a:solidFill>
            </a:endParaRPr>
          </a:p>
        </p:txBody>
      </p:sp>
    </p:spTree>
    <p:extLst>
      <p:ext uri="{BB962C8B-B14F-4D97-AF65-F5344CB8AC3E}">
        <p14:creationId xmlns:p14="http://schemas.microsoft.com/office/powerpoint/2010/main" val="8347598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1760538" y="7620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Subscriber—Disclosures 1/2</a:t>
            </a:r>
          </a:p>
        </p:txBody>
      </p:sp>
      <p:sp>
        <p:nvSpPr>
          <p:cNvPr id="3" name="Content Placeholder 2"/>
          <p:cNvSpPr>
            <a:spLocks noGrp="1"/>
          </p:cNvSpPr>
          <p:nvPr>
            <p:ph idx="1"/>
          </p:nvPr>
        </p:nvSpPr>
        <p:spPr>
          <a:xfrm>
            <a:off x="2279796" y="1485901"/>
            <a:ext cx="8561387" cy="4462463"/>
          </a:xfrm>
        </p:spPr>
        <p:txBody>
          <a:bodyPr>
            <a:normAutofit/>
          </a:bodyPr>
          <a:lstStyle/>
          <a:p>
            <a:pPr>
              <a:buFont typeface="Wingdings" panose="05000000000000000000" pitchFamily="2" charset="2"/>
              <a:buChar char="v"/>
              <a:defRPr/>
            </a:pPr>
            <a:r>
              <a:rPr lang="en-US" sz="2400" dirty="0"/>
              <a:t>A general description of SBITAs, including the Basis, terms, and conditions, on which variable SBITA payments are determined </a:t>
            </a:r>
          </a:p>
          <a:p>
            <a:pPr>
              <a:buFont typeface="Wingdings" panose="05000000000000000000" pitchFamily="2" charset="2"/>
              <a:buChar char="v"/>
              <a:defRPr/>
            </a:pPr>
            <a:endParaRPr lang="en-US" sz="2400" dirty="0"/>
          </a:p>
          <a:p>
            <a:pPr>
              <a:buFont typeface="Wingdings" panose="05000000000000000000" pitchFamily="2" charset="2"/>
              <a:buChar char="v"/>
              <a:defRPr/>
            </a:pPr>
            <a:r>
              <a:rPr lang="en-US" sz="2400" dirty="0"/>
              <a:t>Total amount of assets recorded under SBITAs, and the related accumulated amortization, disclosed separately from other capital assets</a:t>
            </a:r>
          </a:p>
          <a:p>
            <a:pPr>
              <a:buFont typeface="Wingdings" panose="05000000000000000000" pitchFamily="2" charset="2"/>
              <a:buChar char="v"/>
              <a:defRPr/>
            </a:pPr>
            <a:endParaRPr lang="en-US" sz="2400" dirty="0"/>
          </a:p>
          <a:p>
            <a:pPr>
              <a:buFont typeface="Wingdings" panose="05000000000000000000" pitchFamily="2" charset="2"/>
              <a:buChar char="v"/>
              <a:defRPr/>
            </a:pPr>
            <a:r>
              <a:rPr lang="en-US" sz="2400" dirty="0"/>
              <a:t>Variable SBITA payments recognized during the period but not previously included in the SBITA liability</a:t>
            </a:r>
          </a:p>
          <a:p>
            <a:pPr marL="457200" lvl="1" indent="0" eaLnBrk="1" hangingPunct="1">
              <a:buNone/>
              <a:defRPr/>
            </a:pPr>
            <a:endParaRPr lang="en-US" sz="2000" dirty="0"/>
          </a:p>
        </p:txBody>
      </p:sp>
      <p:sp>
        <p:nvSpPr>
          <p:cNvPr id="7578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30E1B1-D5E6-4C55-AAB1-2EED7E3E940D}" type="slidenum">
              <a:rPr lang="en-US" altLang="en-US">
                <a:solidFill>
                  <a:srgbClr val="5F5F5F"/>
                </a:solidFill>
              </a:rPr>
              <a:pPr/>
              <a:t>64</a:t>
            </a:fld>
            <a:endParaRPr lang="en-US" altLang="en-US" dirty="0">
              <a:solidFill>
                <a:srgbClr val="5F5F5F"/>
              </a:solidFill>
            </a:endParaRPr>
          </a:p>
        </p:txBody>
      </p:sp>
    </p:spTree>
    <p:extLst>
      <p:ext uri="{BB962C8B-B14F-4D97-AF65-F5344CB8AC3E}">
        <p14:creationId xmlns:p14="http://schemas.microsoft.com/office/powerpoint/2010/main" val="2625573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1760538" y="7620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Subscriber—Disclosures 2/2</a:t>
            </a:r>
          </a:p>
        </p:txBody>
      </p:sp>
      <p:sp>
        <p:nvSpPr>
          <p:cNvPr id="3" name="Content Placeholder 2"/>
          <p:cNvSpPr>
            <a:spLocks noGrp="1"/>
          </p:cNvSpPr>
          <p:nvPr>
            <p:ph idx="1"/>
          </p:nvPr>
        </p:nvSpPr>
        <p:spPr>
          <a:xfrm>
            <a:off x="2348780" y="1506683"/>
            <a:ext cx="8561387" cy="4462463"/>
          </a:xfrm>
        </p:spPr>
        <p:txBody>
          <a:bodyPr>
            <a:normAutofit fontScale="85000" lnSpcReduction="20000"/>
          </a:bodyPr>
          <a:lstStyle/>
          <a:p>
            <a:pPr>
              <a:buFont typeface="Wingdings" panose="05000000000000000000" pitchFamily="2" charset="2"/>
              <a:buChar char="v"/>
              <a:defRPr/>
            </a:pPr>
            <a:r>
              <a:rPr lang="en-US" sz="2400" dirty="0"/>
              <a:t>Other payments recognized during the period but not previously included in the SBITA liability (such as termination penalties)</a:t>
            </a:r>
          </a:p>
          <a:p>
            <a:pPr marL="0" indent="0">
              <a:buNone/>
              <a:defRPr/>
            </a:pPr>
            <a:endParaRPr lang="en-US" sz="2400" dirty="0"/>
          </a:p>
          <a:p>
            <a:pPr>
              <a:buFont typeface="Wingdings" panose="05000000000000000000" pitchFamily="2" charset="2"/>
              <a:buChar char="v"/>
              <a:defRPr/>
            </a:pPr>
            <a:r>
              <a:rPr lang="en-US" sz="2400" dirty="0"/>
              <a:t>A maturity analysis of all future SBITA payments </a:t>
            </a:r>
          </a:p>
          <a:p>
            <a:pPr lvl="1">
              <a:buFont typeface="Wingdings" panose="05000000000000000000" pitchFamily="2" charset="2"/>
              <a:buChar char="ü"/>
              <a:defRPr/>
            </a:pPr>
            <a:r>
              <a:rPr lang="en-US" sz="2000" dirty="0"/>
              <a:t>Principal and interest (separately) to maturity for each of the first five years</a:t>
            </a:r>
          </a:p>
          <a:p>
            <a:pPr lvl="1">
              <a:buFont typeface="Wingdings" panose="05000000000000000000" pitchFamily="2" charset="2"/>
              <a:buChar char="ü"/>
              <a:defRPr/>
            </a:pPr>
            <a:r>
              <a:rPr lang="en-US" sz="2000" dirty="0"/>
              <a:t>Principal and interest (separately) to maturity in five-year increments thereafter</a:t>
            </a:r>
          </a:p>
          <a:p>
            <a:pPr lvl="1">
              <a:buFont typeface="Wingdings" panose="05000000000000000000" pitchFamily="2" charset="2"/>
              <a:buChar char="v"/>
              <a:defRPr/>
            </a:pPr>
            <a:endParaRPr lang="en-US" sz="2000" dirty="0"/>
          </a:p>
          <a:p>
            <a:pPr>
              <a:buFont typeface="Wingdings" panose="05000000000000000000" pitchFamily="2" charset="2"/>
              <a:buChar char="v"/>
              <a:defRPr/>
            </a:pPr>
            <a:r>
              <a:rPr lang="en-US" sz="2400" dirty="0"/>
              <a:t>SBITA commitments, other than short-term SBITAs, for which the SBITA term has not yet begun</a:t>
            </a:r>
          </a:p>
          <a:p>
            <a:pPr>
              <a:buFont typeface="Wingdings" panose="05000000000000000000" pitchFamily="2" charset="2"/>
              <a:buChar char="v"/>
              <a:defRPr/>
            </a:pPr>
            <a:endParaRPr lang="en-US" sz="2400" dirty="0"/>
          </a:p>
          <a:p>
            <a:pPr>
              <a:buFont typeface="Wingdings" panose="05000000000000000000" pitchFamily="2" charset="2"/>
              <a:buChar char="v"/>
              <a:defRPr/>
            </a:pPr>
            <a:r>
              <a:rPr lang="en-US" sz="2400" dirty="0"/>
              <a:t>Components of any net impairment loss (gross impairment loss less change in SBITA liability)</a:t>
            </a:r>
          </a:p>
          <a:p>
            <a:pPr eaLnBrk="1" hangingPunct="1">
              <a:defRPr/>
            </a:pPr>
            <a:endParaRPr lang="en-US" sz="2000" dirty="0"/>
          </a:p>
        </p:txBody>
      </p:sp>
      <p:sp>
        <p:nvSpPr>
          <p:cNvPr id="7782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7749C6-4F7C-4D18-8882-D2338DAE8552}" type="slidenum">
              <a:rPr lang="en-US" altLang="en-US">
                <a:solidFill>
                  <a:srgbClr val="5F5F5F"/>
                </a:solidFill>
              </a:rPr>
              <a:pPr/>
              <a:t>65</a:t>
            </a:fld>
            <a:endParaRPr lang="en-US" altLang="en-US" dirty="0">
              <a:solidFill>
                <a:srgbClr val="5F5F5F"/>
              </a:solidFill>
            </a:endParaRPr>
          </a:p>
        </p:txBody>
      </p:sp>
    </p:spTree>
    <p:extLst>
      <p:ext uri="{BB962C8B-B14F-4D97-AF65-F5344CB8AC3E}">
        <p14:creationId xmlns:p14="http://schemas.microsoft.com/office/powerpoint/2010/main" val="31924219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659" y="290423"/>
            <a:ext cx="8596312" cy="2289048"/>
          </a:xfrm>
        </p:spPr>
        <p:txBody>
          <a:bodyPr/>
          <a:lstStyle/>
          <a:p>
            <a:pPr algn="ctr"/>
            <a:r>
              <a:rPr lang="en-US" dirty="0"/>
              <a:t>Questions and Contact Info</a:t>
            </a:r>
            <a:br>
              <a:rPr lang="en-US" dirty="0"/>
            </a:br>
            <a:endParaRPr lang="en-US" dirty="0"/>
          </a:p>
        </p:txBody>
      </p:sp>
      <p:sp>
        <p:nvSpPr>
          <p:cNvPr id="3" name="Content Placeholder 2"/>
          <p:cNvSpPr>
            <a:spLocks noGrp="1"/>
          </p:cNvSpPr>
          <p:nvPr>
            <p:ph idx="1"/>
          </p:nvPr>
        </p:nvSpPr>
        <p:spPr>
          <a:xfrm>
            <a:off x="2653568" y="3834703"/>
            <a:ext cx="8596312" cy="3881437"/>
          </a:xfrm>
        </p:spPr>
        <p:txBody>
          <a:bodyPr/>
          <a:lstStyle/>
          <a:p>
            <a:pPr lvl="1"/>
            <a:r>
              <a:rPr lang="en-US" sz="2400" dirty="0">
                <a:hlinkClick r:id="rId2"/>
              </a:rPr>
              <a:t>mhoward@jginc.biz</a:t>
            </a:r>
            <a:endParaRPr lang="en-US" sz="2400" dirty="0"/>
          </a:p>
          <a:p>
            <a:pPr lvl="1"/>
            <a:endParaRPr lang="en-US" sz="2400" dirty="0"/>
          </a:p>
          <a:p>
            <a:pPr lvl="1"/>
            <a:r>
              <a:rPr lang="en-US" sz="2400" dirty="0"/>
              <a:t>GASB Technical Inquiries</a:t>
            </a:r>
          </a:p>
          <a:p>
            <a:pPr marL="914400" lvl="2" indent="0">
              <a:buNone/>
            </a:pPr>
            <a:r>
              <a:rPr lang="en-US" sz="2200" dirty="0"/>
              <a:t> </a:t>
            </a:r>
            <a:r>
              <a:rPr lang="en-US" sz="2200" dirty="0">
                <a:solidFill>
                  <a:srgbClr val="FF0000"/>
                </a:solidFill>
              </a:rPr>
              <a:t>https://www.gasb.org/page/PageContent?pageId=/projects/inquiries.html       </a:t>
            </a:r>
          </a:p>
          <a:p>
            <a:endParaRPr lang="en-US" sz="2400"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A3FD882B-97C4-424E-9223-6FB177E6E810}" type="slidenum">
              <a:rPr lang="en-US" altLang="en-US" smtClean="0">
                <a:solidFill>
                  <a:srgbClr val="90C226"/>
                </a:solidFill>
              </a:rPr>
              <a:pPr/>
              <a:t>66</a:t>
            </a:fld>
            <a:endParaRPr lang="en-US" altLang="en-US" dirty="0">
              <a:solidFill>
                <a:srgbClr val="90C226"/>
              </a:solidFill>
            </a:endParaRPr>
          </a:p>
        </p:txBody>
      </p:sp>
      <p:pic>
        <p:nvPicPr>
          <p:cNvPr id="6" name="Picture 5"/>
          <p:cNvPicPr>
            <a:picLocks noChangeAspect="1"/>
          </p:cNvPicPr>
          <p:nvPr/>
        </p:nvPicPr>
        <p:blipFill>
          <a:blip r:embed="rId3"/>
          <a:stretch>
            <a:fillRect/>
          </a:stretch>
        </p:blipFill>
        <p:spPr>
          <a:xfrm>
            <a:off x="4355697" y="1152907"/>
            <a:ext cx="3086468" cy="2340572"/>
          </a:xfrm>
          <a:prstGeom prst="rect">
            <a:avLst/>
          </a:prstGeom>
        </p:spPr>
      </p:pic>
    </p:spTree>
    <p:extLst>
      <p:ext uri="{BB962C8B-B14F-4D97-AF65-F5344CB8AC3E}">
        <p14:creationId xmlns:p14="http://schemas.microsoft.com/office/powerpoint/2010/main" val="1229168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1760538" y="30480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Background: Effective Date &amp; Transition</a:t>
            </a:r>
          </a:p>
        </p:txBody>
      </p:sp>
      <p:sp>
        <p:nvSpPr>
          <p:cNvPr id="124931" name="Content Placeholder 2"/>
          <p:cNvSpPr>
            <a:spLocks noGrp="1"/>
          </p:cNvSpPr>
          <p:nvPr>
            <p:ph idx="1"/>
          </p:nvPr>
        </p:nvSpPr>
        <p:spPr>
          <a:xfrm>
            <a:off x="1801814" y="1389063"/>
            <a:ext cx="8866186" cy="5063691"/>
          </a:xfrm>
        </p:spPr>
        <p:txBody>
          <a:bodyPr>
            <a:normAutofit lnSpcReduction="10000"/>
          </a:bodyPr>
          <a:lstStyle/>
          <a:p>
            <a:pPr>
              <a:spcBef>
                <a:spcPts val="600"/>
              </a:spcBef>
              <a:spcAft>
                <a:spcPts val="1200"/>
              </a:spcAft>
              <a:buFont typeface="Wingdings" charset="2"/>
              <a:buChar char="§"/>
              <a:defRPr/>
            </a:pPr>
            <a:r>
              <a:rPr lang="en-US" sz="2400" b="1" dirty="0"/>
              <a:t>When:</a:t>
            </a:r>
            <a:r>
              <a:rPr lang="en-US" sz="2400" dirty="0"/>
              <a:t> </a:t>
            </a:r>
          </a:p>
          <a:p>
            <a:pPr lvl="1">
              <a:spcBef>
                <a:spcPts val="600"/>
              </a:spcBef>
              <a:defRPr/>
            </a:pPr>
            <a:r>
              <a:rPr lang="en-US" sz="2000" dirty="0">
                <a:solidFill>
                  <a:schemeClr val="tx1">
                    <a:lumMod val="95000"/>
                    <a:lumOff val="5000"/>
                  </a:schemeClr>
                </a:solidFill>
              </a:rPr>
              <a:t>96 Issued May 2020</a:t>
            </a:r>
          </a:p>
          <a:p>
            <a:pPr lvl="1">
              <a:spcBef>
                <a:spcPts val="600"/>
              </a:spcBef>
              <a:defRPr/>
            </a:pPr>
            <a:r>
              <a:rPr lang="en-US" sz="2000" dirty="0">
                <a:solidFill>
                  <a:schemeClr val="tx1">
                    <a:lumMod val="95000"/>
                    <a:lumOff val="5000"/>
                  </a:schemeClr>
                </a:solidFill>
              </a:rPr>
              <a:t>Effective for fiscal years beginning after June 15, 2022 , e.g., FYE:</a:t>
            </a:r>
          </a:p>
          <a:p>
            <a:pPr lvl="2">
              <a:spcBef>
                <a:spcPts val="600"/>
              </a:spcBef>
              <a:defRPr/>
            </a:pPr>
            <a:r>
              <a:rPr lang="en-US" sz="1800" dirty="0">
                <a:solidFill>
                  <a:schemeClr val="tx1">
                    <a:lumMod val="95000"/>
                    <a:lumOff val="5000"/>
                  </a:schemeClr>
                </a:solidFill>
              </a:rPr>
              <a:t>6/30/2023</a:t>
            </a:r>
          </a:p>
          <a:p>
            <a:pPr lvl="2">
              <a:spcBef>
                <a:spcPts val="600"/>
              </a:spcBef>
              <a:defRPr/>
            </a:pPr>
            <a:r>
              <a:rPr lang="en-US" sz="1800" dirty="0">
                <a:solidFill>
                  <a:schemeClr val="tx1">
                    <a:lumMod val="95000"/>
                    <a:lumOff val="5000"/>
                  </a:schemeClr>
                </a:solidFill>
              </a:rPr>
              <a:t>12/31/2023</a:t>
            </a:r>
          </a:p>
          <a:p>
            <a:pPr lvl="2">
              <a:spcBef>
                <a:spcPts val="600"/>
              </a:spcBef>
              <a:defRPr/>
            </a:pPr>
            <a:r>
              <a:rPr lang="en-US" sz="1800" dirty="0">
                <a:solidFill>
                  <a:schemeClr val="tx1">
                    <a:lumMod val="95000"/>
                    <a:lumOff val="5000"/>
                  </a:schemeClr>
                </a:solidFill>
              </a:rPr>
              <a:t>Earlier application is encouraged; except there now IS no “earlier”</a:t>
            </a:r>
          </a:p>
          <a:p>
            <a:pPr marL="914400" lvl="2" indent="0">
              <a:spcBef>
                <a:spcPts val="600"/>
              </a:spcBef>
              <a:buNone/>
              <a:defRPr/>
            </a:pPr>
            <a:endParaRPr lang="en-US" sz="1800" dirty="0">
              <a:solidFill>
                <a:schemeClr val="tx1">
                  <a:lumMod val="95000"/>
                  <a:lumOff val="5000"/>
                </a:schemeClr>
              </a:solidFill>
            </a:endParaRPr>
          </a:p>
          <a:p>
            <a:pPr eaLnBrk="1" hangingPunct="1"/>
            <a:r>
              <a:rPr lang="en-US" altLang="en-US" sz="2400" dirty="0"/>
              <a:t>Transition</a:t>
            </a:r>
          </a:p>
          <a:p>
            <a:pPr lvl="1" eaLnBrk="1" hangingPunct="1"/>
            <a:r>
              <a:rPr lang="en-US" altLang="en-US" sz="2000" dirty="0"/>
              <a:t>Apply retroactively</a:t>
            </a:r>
          </a:p>
          <a:p>
            <a:pPr lvl="2" eaLnBrk="1" hangingPunct="1"/>
            <a:r>
              <a:rPr lang="en-US" altLang="en-US" sz="1900" dirty="0"/>
              <a:t>Restate if practicable, cumulative effect if not</a:t>
            </a:r>
          </a:p>
          <a:p>
            <a:pPr lvl="1" eaLnBrk="1" hangingPunct="1"/>
            <a:r>
              <a:rPr lang="en-US" altLang="en-US" sz="2000" b="1" dirty="0"/>
              <a:t>SBITAs recognized and measured </a:t>
            </a:r>
            <a:r>
              <a:rPr lang="en-US" altLang="en-US" sz="2000" b="1" i="1" dirty="0"/>
              <a:t>using the facts and circumstances that exist at the beginning of the period of implementation</a:t>
            </a:r>
            <a:r>
              <a:rPr lang="en-US" altLang="en-US" sz="2000" b="1" dirty="0"/>
              <a:t> (hindsight) </a:t>
            </a:r>
          </a:p>
        </p:txBody>
      </p:sp>
      <p:sp>
        <p:nvSpPr>
          <p:cNvPr id="1249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5DD2B0-A663-4896-957F-AF8F4CDBC9BA}" type="slidenum">
              <a:rPr lang="en-US" altLang="en-US">
                <a:solidFill>
                  <a:srgbClr val="5F5F5F"/>
                </a:solidFill>
              </a:rPr>
              <a:pPr/>
              <a:t>7</a:t>
            </a:fld>
            <a:endParaRPr lang="en-US" altLang="en-US" dirty="0">
              <a:solidFill>
                <a:srgbClr val="5F5F5F"/>
              </a:solidFill>
            </a:endParaRPr>
          </a:p>
        </p:txBody>
      </p:sp>
    </p:spTree>
    <p:extLst>
      <p:ext uri="{BB962C8B-B14F-4D97-AF65-F5344CB8AC3E}">
        <p14:creationId xmlns:p14="http://schemas.microsoft.com/office/powerpoint/2010/main" val="4202399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2DB7DEBC-E436-B5B2-0278-F616745233DD}"/>
              </a:ext>
            </a:extLst>
          </p:cNvPr>
          <p:cNvGraphicFramePr>
            <a:graphicFrameLocks noChangeAspect="1"/>
          </p:cNvGraphicFramePr>
          <p:nvPr>
            <p:extLst>
              <p:ext uri="{D42A27DB-BD31-4B8C-83A1-F6EECF244321}">
                <p14:modId xmlns:p14="http://schemas.microsoft.com/office/powerpoint/2010/main" val="2433846212"/>
              </p:ext>
            </p:extLst>
          </p:nvPr>
        </p:nvGraphicFramePr>
        <p:xfrm>
          <a:off x="799975" y="0"/>
          <a:ext cx="10900188" cy="8970289"/>
        </p:xfrm>
        <a:graphic>
          <a:graphicData uri="http://schemas.openxmlformats.org/presentationml/2006/ole">
            <mc:AlternateContent xmlns:mc="http://schemas.openxmlformats.org/markup-compatibility/2006">
              <mc:Choice xmlns:v="urn:schemas-microsoft-com:vml" Requires="v">
                <p:oleObj name="Acrobat Document" r:id="rId2" imgW="4663379" imgH="6035040" progId="AcroExch.Document.DC">
                  <p:embed/>
                </p:oleObj>
              </mc:Choice>
              <mc:Fallback>
                <p:oleObj name="Acrobat Document" r:id="rId2" imgW="4663379" imgH="6035040" progId="AcroExch.Document.DC">
                  <p:embed/>
                  <p:pic>
                    <p:nvPicPr>
                      <p:cNvPr id="0" name=""/>
                      <p:cNvPicPr/>
                      <p:nvPr/>
                    </p:nvPicPr>
                    <p:blipFill>
                      <a:blip r:embed="rId3"/>
                      <a:stretch>
                        <a:fillRect/>
                      </a:stretch>
                    </p:blipFill>
                    <p:spPr>
                      <a:xfrm>
                        <a:off x="799975" y="0"/>
                        <a:ext cx="10900188" cy="8970289"/>
                      </a:xfrm>
                      <a:prstGeom prst="rect">
                        <a:avLst/>
                      </a:prstGeom>
                    </p:spPr>
                  </p:pic>
                </p:oleObj>
              </mc:Fallback>
            </mc:AlternateContent>
          </a:graphicData>
        </a:graphic>
      </p:graphicFrame>
    </p:spTree>
    <p:extLst>
      <p:ext uri="{BB962C8B-B14F-4D97-AF65-F5344CB8AC3E}">
        <p14:creationId xmlns:p14="http://schemas.microsoft.com/office/powerpoint/2010/main" val="4215651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idx="4294967295"/>
          </p:nvPr>
        </p:nvSpPr>
        <p:spPr>
          <a:xfrm>
            <a:off x="1760538" y="476250"/>
            <a:ext cx="8907462" cy="895350"/>
          </a:xfrm>
        </p:spPr>
        <p:txBody>
          <a:bodyPr/>
          <a:lstStyle/>
          <a:p>
            <a:pPr algn="ctr" eaLnBrk="1" hangingPunct="1"/>
            <a:r>
              <a:rPr lang="en-US" altLang="en-US" dirty="0">
                <a:latin typeface="Arial" panose="020B0604020202020204" pitchFamily="34" charset="0"/>
                <a:cs typeface="Arial" panose="020B0604020202020204" pitchFamily="34" charset="0"/>
              </a:rPr>
              <a:t>Definition of a SBITA</a:t>
            </a:r>
          </a:p>
        </p:txBody>
      </p:sp>
      <p:sp>
        <p:nvSpPr>
          <p:cNvPr id="137219" name="Content Placeholder 2"/>
          <p:cNvSpPr>
            <a:spLocks noGrp="1"/>
          </p:cNvSpPr>
          <p:nvPr>
            <p:ph idx="4294967295"/>
          </p:nvPr>
        </p:nvSpPr>
        <p:spPr>
          <a:xfrm>
            <a:off x="2372943" y="1371600"/>
            <a:ext cx="7897812" cy="5029200"/>
          </a:xfrm>
        </p:spPr>
        <p:txBody>
          <a:bodyPr>
            <a:normAutofit lnSpcReduction="10000"/>
          </a:bodyPr>
          <a:lstStyle/>
          <a:p>
            <a:pPr eaLnBrk="1" hangingPunct="1"/>
            <a:r>
              <a:rPr lang="en-US" altLang="en-US" sz="2400" dirty="0"/>
              <a:t>A </a:t>
            </a:r>
            <a:r>
              <a:rPr lang="en-US" altLang="en-US" sz="2400" b="1" i="1" dirty="0"/>
              <a:t>contract</a:t>
            </a:r>
            <a:r>
              <a:rPr lang="en-US" altLang="en-US" sz="2400" dirty="0"/>
              <a:t> that conveys control of the </a:t>
            </a:r>
            <a:r>
              <a:rPr lang="en-US" altLang="en-US" sz="2400" b="1" i="1" dirty="0"/>
              <a:t>right to use </a:t>
            </a:r>
            <a:r>
              <a:rPr lang="en-US" altLang="en-US" sz="2400" dirty="0"/>
              <a:t>another entity’s (a SBITA vendor’s) IT software, alone or in combination with tangible capital assets (the underlying IT assets), 1.</a:t>
            </a:r>
            <a:r>
              <a:rPr lang="en-US" altLang="en-US" sz="2400" b="1" i="1" dirty="0"/>
              <a:t>as specified in the contract</a:t>
            </a:r>
            <a:r>
              <a:rPr lang="en-US" altLang="en-US" sz="2400" i="1" dirty="0"/>
              <a:t> for 2. </a:t>
            </a:r>
            <a:r>
              <a:rPr lang="en-US" altLang="en-US" sz="2400" b="1" i="1" dirty="0"/>
              <a:t>a period of time </a:t>
            </a:r>
            <a:r>
              <a:rPr lang="en-US" altLang="en-US" sz="2400" i="1" dirty="0"/>
              <a:t>in a 3. </a:t>
            </a:r>
            <a:r>
              <a:rPr lang="en-US" altLang="en-US" sz="2400" b="1" i="1" dirty="0"/>
              <a:t>exchange or exchange-like transaction</a:t>
            </a:r>
            <a:r>
              <a:rPr lang="en-US" altLang="en-US" sz="2400" i="1" dirty="0"/>
              <a:t>.</a:t>
            </a:r>
          </a:p>
          <a:p>
            <a:pPr lvl="1"/>
            <a:r>
              <a:rPr lang="en-US" altLang="en-US" sz="2200" i="1" dirty="0"/>
              <a:t>Contract does not contain all 3? Not a SBITA…</a:t>
            </a:r>
          </a:p>
          <a:p>
            <a:pPr eaLnBrk="1" hangingPunct="1"/>
            <a:endParaRPr lang="en-US" altLang="en-US" sz="2400" dirty="0"/>
          </a:p>
          <a:p>
            <a:pPr eaLnBrk="1" hangingPunct="1"/>
            <a:r>
              <a:rPr lang="en-US" altLang="en-US" sz="2400" dirty="0"/>
              <a:t>This definition is similar to that of a SBITA in </a:t>
            </a:r>
            <a:r>
              <a:rPr lang="en-US" altLang="en-US" sz="2400" b="1" dirty="0"/>
              <a:t>Statement 87</a:t>
            </a:r>
            <a:r>
              <a:rPr lang="en-US" altLang="en-US" sz="2400" dirty="0"/>
              <a:t>:</a:t>
            </a:r>
          </a:p>
          <a:p>
            <a:pPr lvl="1"/>
            <a:r>
              <a:rPr lang="en-US" altLang="en-US" sz="2200" dirty="0"/>
              <a:t>“</a:t>
            </a:r>
            <a:r>
              <a:rPr lang="en-US" altLang="en-US" sz="2000" dirty="0"/>
              <a:t>A </a:t>
            </a:r>
            <a:r>
              <a:rPr lang="en-US" altLang="en-US" sz="2000" b="1" i="1" dirty="0"/>
              <a:t>contract</a:t>
            </a:r>
            <a:r>
              <a:rPr lang="en-US" altLang="en-US" sz="2000" dirty="0"/>
              <a:t> that conveys control of the </a:t>
            </a:r>
            <a:r>
              <a:rPr lang="en-US" altLang="en-US" sz="2000" i="1" dirty="0"/>
              <a:t>right to use</a:t>
            </a:r>
            <a:r>
              <a:rPr lang="en-US" altLang="en-US" sz="2000" dirty="0"/>
              <a:t> another entity’s nonfinancial asset (the underlying asset) </a:t>
            </a:r>
            <a:r>
              <a:rPr lang="en-US" altLang="en-US" sz="2000" b="1" i="1" dirty="0"/>
              <a:t>as specified in the contract </a:t>
            </a:r>
            <a:r>
              <a:rPr lang="en-US" altLang="en-US" sz="2000" i="1" dirty="0"/>
              <a:t>for a period of time in an exchange or exchange-like transaction.”</a:t>
            </a:r>
          </a:p>
          <a:p>
            <a:pPr lvl="1"/>
            <a:endParaRPr lang="en-US" altLang="en-US" sz="2200" dirty="0"/>
          </a:p>
          <a:p>
            <a:pPr eaLnBrk="1" hangingPunct="1"/>
            <a:endParaRPr lang="en-US" altLang="en-US" dirty="0"/>
          </a:p>
        </p:txBody>
      </p:sp>
      <p:sp>
        <p:nvSpPr>
          <p:cNvPr id="137220" name="Slide Number Placeholder 4"/>
          <p:cNvSpPr txBox="1">
            <a:spLocks noGrp="1"/>
          </p:cNvSpPr>
          <p:nvPr/>
        </p:nvSpPr>
        <p:spPr bwMode="auto">
          <a:xfrm>
            <a:off x="9728200" y="6354763"/>
            <a:ext cx="939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788C069A-C020-42AD-B004-CDCD2043ED7A}" type="slidenum">
              <a:rPr lang="en-US" altLang="en-US" sz="1000">
                <a:solidFill>
                  <a:srgbClr val="5F5F5F"/>
                </a:solidFill>
              </a:rPr>
              <a:pPr algn="ctr" eaLnBrk="1" hangingPunct="1"/>
              <a:t>9</a:t>
            </a:fld>
            <a:endParaRPr lang="en-US" altLang="en-US" sz="1000" dirty="0">
              <a:solidFill>
                <a:srgbClr val="5F5F5F"/>
              </a:solidFill>
            </a:endParaRPr>
          </a:p>
        </p:txBody>
      </p:sp>
    </p:spTree>
    <p:extLst>
      <p:ext uri="{BB962C8B-B14F-4D97-AF65-F5344CB8AC3E}">
        <p14:creationId xmlns:p14="http://schemas.microsoft.com/office/powerpoint/2010/main" val="405357933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1401</TotalTime>
  <Words>6584</Words>
  <Application>Microsoft Office PowerPoint</Application>
  <PresentationFormat>Widescreen</PresentationFormat>
  <Paragraphs>805</Paragraphs>
  <Slides>66</Slides>
  <Notes>36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7" baseType="lpstr">
      <vt:lpstr>Arial</vt:lpstr>
      <vt:lpstr>Calibri</vt:lpstr>
      <vt:lpstr>Candara</vt:lpstr>
      <vt:lpstr>Century Gothic</vt:lpstr>
      <vt:lpstr>georgia</vt:lpstr>
      <vt:lpstr>georgia</vt:lpstr>
      <vt:lpstr>ITC FRANKLIN GOTHIC STD BOOK</vt:lpstr>
      <vt:lpstr>Wingdings</vt:lpstr>
      <vt:lpstr>Wingdings 3</vt:lpstr>
      <vt:lpstr>Wisp</vt:lpstr>
      <vt:lpstr>Acrobat Document</vt:lpstr>
      <vt:lpstr>GASB Statement 96 Subscription-Based Information Technology Arrangements (SBITAs)</vt:lpstr>
      <vt:lpstr>Questions for Participants</vt:lpstr>
      <vt:lpstr>Presentation Overview</vt:lpstr>
      <vt:lpstr>Interlude: “Professional Judgment”</vt:lpstr>
      <vt:lpstr>GASB 96 References</vt:lpstr>
      <vt:lpstr>Background</vt:lpstr>
      <vt:lpstr>Background: Effective Date &amp; Transition</vt:lpstr>
      <vt:lpstr>PowerPoint Presentation</vt:lpstr>
      <vt:lpstr>Definition of a SBITA</vt:lpstr>
      <vt:lpstr>Definition of a SBITA (continued)</vt:lpstr>
      <vt:lpstr>Definition of a SBITA (continued)</vt:lpstr>
      <vt:lpstr>Actual Practical Question \ Tip</vt:lpstr>
      <vt:lpstr>Statement 96 Scope Exclusions</vt:lpstr>
      <vt:lpstr>Subscription Term</vt:lpstr>
      <vt:lpstr>Subscription Term</vt:lpstr>
      <vt:lpstr>SBITA Term — Example 1</vt:lpstr>
      <vt:lpstr>SBITA Term — Example 2</vt:lpstr>
      <vt:lpstr>Short-Term SBITA Exception</vt:lpstr>
      <vt:lpstr>Short-Term SBITA Exception (continued)</vt:lpstr>
      <vt:lpstr>Short Term SBITA – Example Actual Contract Provision</vt:lpstr>
      <vt:lpstr>TIP! [GASB 96, ¶64]</vt:lpstr>
      <vt:lpstr>Reassessment of SBITA Term</vt:lpstr>
      <vt:lpstr>The Potential Bad News</vt:lpstr>
      <vt:lpstr>TIP! : Finding \ Identifying SBITA  1/3</vt:lpstr>
      <vt:lpstr>TIP! : Finding \ Identifying SBITA 2/3</vt:lpstr>
      <vt:lpstr>TIP! : Finding \ Identifying SBITA  3/3 - Auditor</vt:lpstr>
      <vt:lpstr>TIP! [Maybe] : Setting a Minimum GASB IG 2019-3, Leases [not SBITAs]</vt:lpstr>
      <vt:lpstr>TIP! : Internal Control</vt:lpstr>
      <vt:lpstr>TIP! : Embedded-By- Reference Contract Provisions’  Actual Example</vt:lpstr>
      <vt:lpstr>TIP! : Documenting – Key Contract Provisions</vt:lpstr>
      <vt:lpstr>Government SBITA Subscriber Accounting &amp; Reporting  Recognition and Measurement    </vt:lpstr>
      <vt:lpstr>SBITA Overview—Initial Reporting</vt:lpstr>
      <vt:lpstr>SBITA Overview—Subsequent Reporting</vt:lpstr>
      <vt:lpstr>Recognition and Measurement</vt:lpstr>
      <vt:lpstr>Subscription Liability</vt:lpstr>
      <vt:lpstr>Subscription Liability (continued)</vt:lpstr>
      <vt:lpstr>Subscription Asset</vt:lpstr>
      <vt:lpstr>Implementation Stages</vt:lpstr>
      <vt:lpstr>Activities in Implementation Stages (continued)</vt:lpstr>
      <vt:lpstr>Activities in Implementation Stages</vt:lpstr>
      <vt:lpstr>Activities in Implementation Stages (continued)</vt:lpstr>
      <vt:lpstr>Subscriber—Subsequent [i.e., subsequent to initial reporting] Recognition &amp; Measurement</vt:lpstr>
      <vt:lpstr>Subscriber—Subsequent [i.e., subsequent to initial reporting] Recognition &amp; Measurement</vt:lpstr>
      <vt:lpstr>Subscriber—Subsequent Recognition &amp; Measurement (continued)</vt:lpstr>
      <vt:lpstr>Subscriber—Recognition &amp; Measurement- Governmental Funds</vt:lpstr>
      <vt:lpstr>Example: “Plain Vanilla” SBITA</vt:lpstr>
      <vt:lpstr>Example: SBITA (continued)</vt:lpstr>
      <vt:lpstr>Example: SBITA (continued)</vt:lpstr>
      <vt:lpstr>Example: SBITA (continued)</vt:lpstr>
      <vt:lpstr>Example: SBITA (continued)</vt:lpstr>
      <vt:lpstr>Example: SBITA (continued)</vt:lpstr>
      <vt:lpstr>Example: SBITA (continued)</vt:lpstr>
      <vt:lpstr>First Year Journal Entries</vt:lpstr>
      <vt:lpstr>6/30/2023 First Year Effective Cumulative Journal  Entries</vt:lpstr>
      <vt:lpstr>SNP Items @ 06/30/2023</vt:lpstr>
      <vt:lpstr>Other provisions</vt:lpstr>
      <vt:lpstr>SBITA Incentives</vt:lpstr>
      <vt:lpstr>Contracts with Multiple Components</vt:lpstr>
      <vt:lpstr>Contract Combinations</vt:lpstr>
      <vt:lpstr>SBITA Modifications</vt:lpstr>
      <vt:lpstr>SBITA Modifications &amp; Terminations</vt:lpstr>
      <vt:lpstr>SBITA Modifications for Subscribers</vt:lpstr>
      <vt:lpstr>SBITA Terminations for Subscribers</vt:lpstr>
      <vt:lpstr>Subscriber—Disclosures 1/2</vt:lpstr>
      <vt:lpstr>Subscriber—Disclosures 2/2</vt:lpstr>
      <vt:lpstr>Questions and Contact Info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GASB Statements 87 and 96</dc:title>
  <dc:creator>Michael Howard</dc:creator>
  <cp:lastModifiedBy>Kayla Marie</cp:lastModifiedBy>
  <cp:revision>86</cp:revision>
  <cp:lastPrinted>2023-04-24T14:15:36Z</cp:lastPrinted>
  <dcterms:created xsi:type="dcterms:W3CDTF">2022-02-26T16:21:21Z</dcterms:created>
  <dcterms:modified xsi:type="dcterms:W3CDTF">2023-06-15T12:00:04Z</dcterms:modified>
</cp:coreProperties>
</file>