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EE3ED0-9D5B-6B52-5E18-202E80F37B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E50BD-38DE-9B8C-0CDB-63B2FC4687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F8F5-68D1-47C8-A2DA-DC80FB19C41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43D9B-C5D4-B52F-F35F-0A94069C3A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8B049-D062-563C-E043-43116DEAD2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9A2DD-6BDB-46FD-9853-6A24132F7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8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79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qPB Logo - RGB.png">
            <a:extLst>
              <a:ext uri="{FF2B5EF4-FFF2-40B4-BE49-F238E27FC236}">
                <a16:creationId xmlns:a16="http://schemas.microsoft.com/office/drawing/2014/main" id="{0E930FCA-70B0-A14B-99BB-4E16CECF8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74B7D5-6288-AC40-8A44-764931241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5338-2489-BC4A-ABC5-390F52924C02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DF858A-7A32-ED46-A6DB-81904210C5BB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22795DC-829F-8746-A02C-C95A96AB3459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03253" y="1774809"/>
            <a:ext cx="10972799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32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3253" y="2471364"/>
            <a:ext cx="10972799" cy="29540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eaLnBrk="1" hangingPunct="1">
              <a:spcBef>
                <a:spcPct val="0"/>
              </a:spcBef>
              <a:buFontTx/>
              <a:buNone/>
              <a:defRPr sz="2133">
                <a:solidFill>
                  <a:srgbClr val="898D8D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317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qPB Logo - RGB.png">
            <a:extLst>
              <a:ext uri="{FF2B5EF4-FFF2-40B4-BE49-F238E27FC236}">
                <a16:creationId xmlns:a16="http://schemas.microsoft.com/office/drawing/2014/main" id="{B8E65FEF-F207-334D-B33A-7E092762C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462D1-4981-CC40-B560-74E74AAF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4E26F-7E8B-734E-AD76-B13EBFF87A5C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AD1AD5-EA3D-5349-B1E5-8106E4A4A83C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4421E0C-394B-014E-B764-E0C86691CA59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03253" y="1774809"/>
            <a:ext cx="10972799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32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3253" y="2471364"/>
            <a:ext cx="10972799" cy="29540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eaLnBrk="1" hangingPunct="1">
              <a:spcBef>
                <a:spcPct val="0"/>
              </a:spcBef>
              <a:buFontTx/>
              <a:buNone/>
              <a:defRPr sz="2133">
                <a:solidFill>
                  <a:srgbClr val="898D8D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48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qPB Logo - RGB.png">
            <a:extLst>
              <a:ext uri="{FF2B5EF4-FFF2-40B4-BE49-F238E27FC236}">
                <a16:creationId xmlns:a16="http://schemas.microsoft.com/office/drawing/2014/main" id="{93F32DAE-21D7-8846-B0F3-FDC48811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455DDB-F91F-7C43-AF08-7CBB5FE08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509E2F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FDE5B-92A1-CA48-9A6D-6C2CA613B44C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5F5AA6-CE39-F142-BDA3-0D61FF3CC523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9593807-CAFE-2845-B345-BB0C4DBDAC8B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03253" y="1774809"/>
            <a:ext cx="10972799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32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3253" y="2471364"/>
            <a:ext cx="10972799" cy="29540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eaLnBrk="1" hangingPunct="1">
              <a:spcBef>
                <a:spcPct val="0"/>
              </a:spcBef>
              <a:buFontTx/>
              <a:buNone/>
              <a:defRPr sz="2133">
                <a:solidFill>
                  <a:srgbClr val="898D8D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840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vi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qPB Logo - RGB.png">
            <a:extLst>
              <a:ext uri="{FF2B5EF4-FFF2-40B4-BE49-F238E27FC236}">
                <a16:creationId xmlns:a16="http://schemas.microsoft.com/office/drawing/2014/main" id="{79FE586B-D342-8944-AEEE-19BE0395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53EC63-F106-7646-9DEA-6B940C69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ACED9-3180-3A44-99D7-8074F56CFE24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185D21-048B-DA42-B24C-D99693C5F195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4C380CB-B8ED-1743-A5E6-DEC1EC1BDCA0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03253" y="1774809"/>
            <a:ext cx="10972799" cy="4431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32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3253" y="2471364"/>
            <a:ext cx="10972799" cy="29540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l" eaLnBrk="1" hangingPunct="1">
              <a:spcBef>
                <a:spcPct val="0"/>
              </a:spcBef>
              <a:buFontTx/>
              <a:buNone/>
              <a:defRPr sz="2133">
                <a:solidFill>
                  <a:srgbClr val="898D8D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05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_Title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3F1E60-40F5-A34F-845C-D5728309C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AE3384-2786-AC48-AA23-92ED880C2936}"/>
              </a:ext>
            </a:extLst>
          </p:cNvPr>
          <p:cNvCxnSpPr>
            <a:cxnSpLocks/>
          </p:cNvCxnSpPr>
          <p:nvPr/>
        </p:nvCxnSpPr>
        <p:spPr>
          <a:xfrm>
            <a:off x="609600" y="1143000"/>
            <a:ext cx="9171092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AE2401-85D3-A04F-B5BA-6B43FE11E138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3C0F841-B4D6-7E41-82A0-11277D376D4A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8" name="Picture 4" descr="SqPB Logo - RGB.png">
            <a:extLst>
              <a:ext uri="{FF2B5EF4-FFF2-40B4-BE49-F238E27FC236}">
                <a16:creationId xmlns:a16="http://schemas.microsoft.com/office/drawing/2014/main" id="{7E1A627B-8A6E-C041-955D-78CA0A08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530" y="180799"/>
            <a:ext cx="1176604" cy="3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371601"/>
            <a:ext cx="10966449" cy="4939915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04"/>
              </a:spcBef>
              <a:buClr>
                <a:srgbClr val="00A69D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defRPr sz="16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99A8B24D-F2E9-DB22-C683-9016996573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58" y="819377"/>
            <a:ext cx="1379276" cy="362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71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_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A4A8E0-E151-2745-83D2-4B593153C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074979-FE90-1B4B-9A42-623201159ADA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D533D2-548A-7E4B-A1C0-4D841E639996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A9AF82-10B6-5B4F-8B89-FDD25D519600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ABB3EA5F-3314-EB4A-A190-5E8C0DA8F061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8" name="Picture 4" descr="SqPB Logo - RGB.png">
            <a:extLst>
              <a:ext uri="{FF2B5EF4-FFF2-40B4-BE49-F238E27FC236}">
                <a16:creationId xmlns:a16="http://schemas.microsoft.com/office/drawing/2014/main" id="{6FD1726D-DE71-E147-88D6-EDB2AC03B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371601"/>
            <a:ext cx="10966449" cy="4939915"/>
          </a:xfrm>
          <a:prstGeom prst="rect">
            <a:avLst/>
          </a:prstGeom>
        </p:spPr>
        <p:txBody>
          <a:bodyPr lIns="0" tIns="0" rIns="0" bIns="0"/>
          <a:lstStyle>
            <a:lvl1pPr marL="457189" indent="-457189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+mj-lt"/>
              <a:buAutoNum type="arabicPeriod"/>
              <a:defRPr sz="2400">
                <a:solidFill>
                  <a:srgbClr val="54585A"/>
                </a:solidFill>
              </a:defRPr>
            </a:lvl1pPr>
            <a:lvl2pPr marL="761981" indent="-457189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+mj-lt"/>
              <a:buAutoNum type="arabicPeriod"/>
              <a:defRPr>
                <a:solidFill>
                  <a:srgbClr val="54585A"/>
                </a:solidFill>
              </a:defRPr>
            </a:lvl2pPr>
            <a:lvl3pPr marL="1371566" indent="-457189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+mj-lt"/>
              <a:buAutoNum type="arabicPeriod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buFont typeface="+mj-lt"/>
              <a:buAutoNum type="arabicPeriod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buFont typeface="+mj-lt"/>
              <a:buAutoNum type="arabicPeriod"/>
              <a:defRPr sz="16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8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_Title Subhead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915DB6-15D2-BF4C-AF7B-F65FBA18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09674-53D0-A04F-B27A-4F2BB1F0D1DD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540929-88B1-0849-AC1A-C20320ABF57F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221CF0-CBB7-4B4C-A845-4486F9861A5A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7E558C23-080A-584E-807C-B469A4F08C23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10" name="Picture 4" descr="SqPB Logo - RGB.png">
            <a:extLst>
              <a:ext uri="{FF2B5EF4-FFF2-40B4-BE49-F238E27FC236}">
                <a16:creationId xmlns:a16="http://schemas.microsoft.com/office/drawing/2014/main" id="{F970A21F-438A-9C48-9F13-77DB69717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972735"/>
            <a:ext cx="10966449" cy="4338781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896"/>
              </a:spcBef>
              <a:buClr>
                <a:schemeClr val="tx2"/>
              </a:buClr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448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1867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32"/>
              </a:spcBef>
              <a:buClr>
                <a:srgbClr val="FC4C02"/>
              </a:buClr>
              <a:buFont typeface="Arial"/>
              <a:buChar char="•"/>
              <a:defRPr sz="1600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2"/>
              </a:spcBef>
              <a:buClr>
                <a:srgbClr val="00A69D"/>
              </a:buClr>
              <a:buFont typeface="Lucida Grande"/>
              <a:buChar char="-"/>
              <a:defRPr sz="1333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rgbClr val="00A69D"/>
              </a:buClr>
              <a:defRPr sz="1333">
                <a:solidFill>
                  <a:srgbClr val="5458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371601"/>
            <a:ext cx="10972800" cy="442000"/>
          </a:xfrm>
          <a:prstGeom prst="rect">
            <a:avLst/>
          </a:prstGeom>
        </p:spPr>
        <p:txBody>
          <a:bodyPr lIns="0"/>
          <a:lstStyle>
            <a:lvl1pPr marL="0" indent="0" algn="l" defTabSz="609585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lang="en-US" sz="2400" b="1" dirty="0">
                <a:solidFill>
                  <a:srgbClr val="898D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837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L_Title Subhead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396E7F-920A-EE47-BE3C-C93F9DC30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033E-9711-2342-857C-43E43E795B91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D8C34B-84AE-5B4A-AF68-EBC01CE7F698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F64424-EEC1-DF4D-94FD-D90E476529FA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2F5E04CC-0358-4747-91C4-75EF1D1B24F3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10" name="Picture 4" descr="SqPB Logo - RGB.png">
            <a:extLst>
              <a:ext uri="{FF2B5EF4-FFF2-40B4-BE49-F238E27FC236}">
                <a16:creationId xmlns:a16="http://schemas.microsoft.com/office/drawing/2014/main" id="{1371DB65-5540-584E-A0E6-2AA52EF5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972735"/>
            <a:ext cx="10966449" cy="4338781"/>
          </a:xfrm>
          <a:prstGeom prst="rect">
            <a:avLst/>
          </a:prstGeom>
        </p:spPr>
        <p:txBody>
          <a:bodyPr lIns="0" tIns="0" rIns="0" bIns="0"/>
          <a:lstStyle>
            <a:lvl1pPr marL="457189" indent="-457189">
              <a:lnSpc>
                <a:spcPct val="100000"/>
              </a:lnSpc>
              <a:spcBef>
                <a:spcPts val="896"/>
              </a:spcBef>
              <a:buClr>
                <a:schemeClr val="tx2"/>
              </a:buClr>
              <a:buFont typeface="+mj-lt"/>
              <a:buAutoNum type="arabicPeriod"/>
              <a:defRPr sz="2133">
                <a:solidFill>
                  <a:srgbClr val="54585A"/>
                </a:solidFill>
              </a:defRPr>
            </a:lvl1pPr>
            <a:lvl2pPr marL="761981" indent="-457189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+mj-lt"/>
              <a:buAutoNum type="arabicPeriod"/>
              <a:defRPr sz="1867">
                <a:solidFill>
                  <a:srgbClr val="54585A"/>
                </a:solidFill>
              </a:defRPr>
            </a:lvl2pPr>
            <a:lvl3pPr marL="1219170" indent="-304792">
              <a:lnSpc>
                <a:spcPct val="100000"/>
              </a:lnSpc>
              <a:spcBef>
                <a:spcPts val="32"/>
              </a:spcBef>
              <a:buClr>
                <a:srgbClr val="FC4C02"/>
              </a:buClr>
              <a:buFont typeface="+mj-lt"/>
              <a:buAutoNum type="arabicPeriod"/>
              <a:defRPr sz="1600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20"/>
              </a:spcBef>
              <a:buClr>
                <a:srgbClr val="00A69D"/>
              </a:buClr>
              <a:buFont typeface="+mj-lt"/>
              <a:buAutoNum type="arabicPeriod"/>
              <a:defRPr sz="1333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"/>
              </a:spcBef>
              <a:buClr>
                <a:srgbClr val="00A69D"/>
              </a:buClr>
              <a:buFont typeface="+mj-lt"/>
              <a:buAutoNum type="arabicPeriod"/>
              <a:defRPr sz="1333">
                <a:solidFill>
                  <a:srgbClr val="5458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371601"/>
            <a:ext cx="10972800" cy="442000"/>
          </a:xfrm>
          <a:prstGeom prst="rect">
            <a:avLst/>
          </a:prstGeom>
        </p:spPr>
        <p:txBody>
          <a:bodyPr lIns="0"/>
          <a:lstStyle>
            <a:lvl1pPr marL="0" indent="0" algn="l" defTabSz="609585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lang="en-US" sz="2400" b="1" dirty="0">
                <a:solidFill>
                  <a:srgbClr val="898D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25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2BD985-66D9-4540-9EF1-E7792462D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EE9EE-F647-E348-BA48-87481CBFD6AF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37E09-03D7-C94F-96DA-D2D4DD34FF6D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90C1613-31A8-F34F-97FF-8923D9A939E5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7" name="Picture 4" descr="SqPB Logo - RGB.png">
            <a:extLst>
              <a:ext uri="{FF2B5EF4-FFF2-40B4-BE49-F238E27FC236}">
                <a16:creationId xmlns:a16="http://schemas.microsoft.com/office/drawing/2014/main" id="{77193DD7-DECF-C449-B44C-1884608D5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77836"/>
            <a:ext cx="12191999" cy="5292815"/>
          </a:xfrm>
          <a:prstGeom prst="rect">
            <a:avLst/>
          </a:prstGeom>
          <a:solidFill>
            <a:srgbClr val="00A69D"/>
          </a:solidFill>
        </p:spPr>
        <p:txBody>
          <a:bodyPr lIns="457200" tIns="108000" rIns="108000" bIns="10800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Tx/>
              <a:buFont typeface="Wingdings" charset="2"/>
              <a:buChar char="§"/>
              <a:defRPr sz="2400">
                <a:solidFill>
                  <a:schemeClr val="bg1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Tx/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Tx/>
              <a:buFont typeface="Arial"/>
              <a:buChar char="•"/>
              <a:defRPr sz="1867">
                <a:solidFill>
                  <a:schemeClr val="bg1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Tx/>
              <a:buFont typeface="Lucida Grande"/>
              <a:buChar char="-"/>
              <a:defRPr sz="1600">
                <a:solidFill>
                  <a:schemeClr val="bg1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84"/>
              </a:spcBef>
              <a:buClrTx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42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011904-684C-2040-A0FD-F3205354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4B8A6F-BE1C-6746-AD76-13DBB4F3280C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3BA58-CF16-104A-8BE7-ED98ADD41115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9622CDFA-30C7-2845-A96D-AACB60A460E3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7" name="Picture 4" descr="SqPB Logo - RGB.png">
            <a:extLst>
              <a:ext uri="{FF2B5EF4-FFF2-40B4-BE49-F238E27FC236}">
                <a16:creationId xmlns:a16="http://schemas.microsoft.com/office/drawing/2014/main" id="{895C3DFB-503C-9D46-BE59-06BCE0B6B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77837"/>
            <a:ext cx="12191999" cy="5292813"/>
          </a:xfrm>
          <a:prstGeom prst="rect">
            <a:avLst/>
          </a:prstGeom>
          <a:solidFill>
            <a:srgbClr val="1C1C1C"/>
          </a:solidFill>
        </p:spPr>
        <p:txBody>
          <a:bodyPr lIns="457200" tIns="108000" rIns="108000" bIns="108000"/>
          <a:lstStyle>
            <a:lvl1pPr marL="304792" indent="-304792">
              <a:lnSpc>
                <a:spcPct val="100000"/>
              </a:lnSpc>
              <a:spcBef>
                <a:spcPts val="56"/>
              </a:spcBef>
              <a:buClr>
                <a:srgbClr val="00A69D"/>
              </a:buClr>
              <a:buFont typeface="Wingdings" charset="2"/>
              <a:buChar char="§"/>
              <a:defRPr sz="2400">
                <a:solidFill>
                  <a:schemeClr val="bg1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00A69D"/>
              </a:buClr>
              <a:buSzPct val="80000"/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00A69D"/>
              </a:buClr>
              <a:buFont typeface="Arial"/>
              <a:buChar char="•"/>
              <a:defRPr sz="1867">
                <a:solidFill>
                  <a:schemeClr val="bg1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buFont typeface="Lucida Grande"/>
              <a:buChar char="-"/>
              <a:defRPr sz="1600">
                <a:solidFill>
                  <a:schemeClr val="bg1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"/>
              </a:spcBef>
              <a:buClr>
                <a:srgbClr val="00A69D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4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Ch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900BE54-25A0-0AB0-5BC9-82DA48B859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755648"/>
            <a:ext cx="10972800" cy="4876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505AFC-B930-CB97-C4FA-2F49CA562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50592"/>
            <a:ext cx="10972800" cy="329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0958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lang="en-US" sz="2133" b="0" kern="0" dirty="0">
                <a:solidFill>
                  <a:srgbClr val="898D8D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0056E-0378-2505-196F-C05CD051C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862" y="670641"/>
            <a:ext cx="2807189" cy="6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2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5B27D5-4A5F-A261-A272-6A434B53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7844CF-DA1A-751D-7016-B74EC121AD44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AA449-EA49-8FF6-89E5-A9EC643A8303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SqPB Logo - RGB.png">
            <a:extLst>
              <a:ext uri="{FF2B5EF4-FFF2-40B4-BE49-F238E27FC236}">
                <a16:creationId xmlns:a16="http://schemas.microsoft.com/office/drawing/2014/main" id="{BCA2D9CE-70EE-7136-EE2D-78A438FA8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F1EC483-063C-D1ED-7A9F-8D20C36BF79B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50565187-70D4-4943-855F-C48BFD4754A6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AADF7E-4FB8-35B2-3B07-9F2CA6078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1DD5047-06D5-6E01-EB8D-5281559238F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94644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E20BDE-7AEB-055C-F161-1412C593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3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741591-74CD-829B-B4B9-6EE52F17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4BA2F9A-34F4-3B91-195A-7D775372CC0A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9B53D17-0F35-1ABA-1092-0DE5285B03CB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SqPB Logo - RGB.png">
            <a:extLst>
              <a:ext uri="{FF2B5EF4-FFF2-40B4-BE49-F238E27FC236}">
                <a16:creationId xmlns:a16="http://schemas.microsoft.com/office/drawing/2014/main" id="{4D667FEC-FCCB-59F9-C205-6C1E88290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7AA795F-A302-C1AE-6B47-CF2D736DBE01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F39B357-8321-CB42-895B-57B7B550EA64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10CD29-7C8E-0270-B76B-687516C7D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72735"/>
            <a:ext cx="5181600" cy="4230784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896"/>
              </a:spcBef>
              <a:buClr>
                <a:schemeClr val="tx2"/>
              </a:buClr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1867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384"/>
              </a:spcBef>
              <a:buClr>
                <a:srgbClr val="FC4C02"/>
              </a:buClr>
              <a:buFont typeface="Arial"/>
              <a:buChar char="•"/>
              <a:defRPr sz="1600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buFont typeface="Lucida Grande"/>
              <a:buChar char="-"/>
              <a:defRPr sz="1333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BD30B50-B761-32F9-6B94-9658627A2B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94644" y="1972735"/>
            <a:ext cx="5181600" cy="4230784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896"/>
              </a:spcBef>
              <a:buClr>
                <a:schemeClr val="tx2"/>
              </a:buClr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1867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384"/>
              </a:spcBef>
              <a:buClr>
                <a:srgbClr val="FC4C02"/>
              </a:buClr>
              <a:buFont typeface="Arial"/>
              <a:buChar char="•"/>
              <a:defRPr sz="1600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buFont typeface="Lucida Grande"/>
              <a:buChar char="-"/>
              <a:defRPr sz="1333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8348EA6-D16B-457A-441C-950971B0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C8340C6-C293-D74B-043E-E98D3F3CB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371601"/>
            <a:ext cx="5181600" cy="442000"/>
          </a:xfrm>
          <a:prstGeom prst="rect">
            <a:avLst/>
          </a:prstGeom>
        </p:spPr>
        <p:txBody>
          <a:bodyPr lIns="0"/>
          <a:lstStyle>
            <a:lvl1pPr marL="0" indent="0" algn="l" defTabSz="609585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lang="en-US" sz="2400" b="1" dirty="0">
                <a:solidFill>
                  <a:srgbClr val="898D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72208FC-7764-957C-0B7F-3368480523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4451" y="1371601"/>
            <a:ext cx="5181600" cy="442000"/>
          </a:xfrm>
          <a:prstGeom prst="rect">
            <a:avLst/>
          </a:prstGeom>
        </p:spPr>
        <p:txBody>
          <a:bodyPr lIns="0"/>
          <a:lstStyle>
            <a:lvl1pPr marL="0" indent="0" algn="l" defTabSz="609585" rtl="0" eaLnBrk="1" fontAlgn="base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FontTx/>
              <a:buNone/>
              <a:defRPr lang="en-US" sz="2400" b="1" dirty="0">
                <a:solidFill>
                  <a:srgbClr val="898D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153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AC7DA-8FE9-2989-04B3-01D9A397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F4E81D-6F94-205F-A6AF-35CA4384E7A1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911D3D-0E68-5718-64CA-E70C0ABAAEC5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SqPB Logo - RGB.png">
            <a:extLst>
              <a:ext uri="{FF2B5EF4-FFF2-40B4-BE49-F238E27FC236}">
                <a16:creationId xmlns:a16="http://schemas.microsoft.com/office/drawing/2014/main" id="{8807A985-73FB-B426-7D06-772C433C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1A9E265-DCDC-E34F-6B6B-47835DBFD4FA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AA0B1FC6-0E31-8E4B-96E5-865CF07A3E52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544F02-1457-3FC0-B178-11D735B1D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6124136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16E7D0-B32F-B691-520A-D87467F6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51FC8D1-D4AB-7E00-49B6-EB095C4923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46611" y="1371601"/>
            <a:ext cx="3967024" cy="48323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the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44282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3AC7DA-8FE9-2989-04B3-01D9A397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F4E81D-6F94-205F-A6AF-35CA4384E7A1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911D3D-0E68-5718-64CA-E70C0ABAAEC5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SqPB Logo - RGB.png">
            <a:extLst>
              <a:ext uri="{FF2B5EF4-FFF2-40B4-BE49-F238E27FC236}">
                <a16:creationId xmlns:a16="http://schemas.microsoft.com/office/drawing/2014/main" id="{8807A985-73FB-B426-7D06-772C433C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1A9E265-DCDC-E34F-6B6B-47835DBFD4FA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AA0B1FC6-0E31-8E4B-96E5-865CF07A3E52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544F02-1457-3FC0-B178-11D735B1D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371599"/>
            <a:ext cx="7005712" cy="5034788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16E7D0-B32F-B691-520A-D87467F67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51FC8D1-D4AB-7E00-49B6-EB095C4923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55520" y="1371599"/>
            <a:ext cx="2523744" cy="3742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the icon to 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D4852-D29D-DC93-B78F-39DBC23DC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55517" y="5114542"/>
            <a:ext cx="2523744" cy="12918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6"/>
              </a:spcBef>
              <a:buFontTx/>
              <a:buNone/>
              <a:defRPr sz="2400" b="1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spcBef>
                <a:spcPts val="56"/>
              </a:spcBef>
              <a:buFontTx/>
              <a:buNone/>
              <a:defRPr sz="1600" i="1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1523962" indent="0">
              <a:buFontTx/>
              <a:buNone/>
              <a:defRPr/>
            </a:lvl4pPr>
            <a:lvl5pPr marL="2133547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30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9BF823-02E4-474F-8D58-7180E55B7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788E31-1469-4340-948E-F82835CEBDF5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AF4667-927A-F243-9B6D-79E3AB3D89EC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DA0D2B-3C23-B241-BC9F-C50B0C8BC70A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31CEF647-90AB-F34E-A1AB-6DCA5E476BC1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8" name="Picture 4" descr="SqPB Logo - RGB.png">
            <a:extLst>
              <a:ext uri="{FF2B5EF4-FFF2-40B4-BE49-F238E27FC236}">
                <a16:creationId xmlns:a16="http://schemas.microsoft.com/office/drawing/2014/main" id="{52A325A4-B6B5-5149-B5AB-555C78AE1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371601"/>
            <a:ext cx="10983383" cy="4939915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defRPr sz="16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05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E3E6C7-9DBD-3740-A2E6-DE968DDB5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6D2077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428DC-07A9-AC49-924E-264A267359ED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802834-1B59-584A-94A2-CB878DDF8284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qPB Logo - RGB.png">
            <a:extLst>
              <a:ext uri="{FF2B5EF4-FFF2-40B4-BE49-F238E27FC236}">
                <a16:creationId xmlns:a16="http://schemas.microsoft.com/office/drawing/2014/main" id="{E675D834-1071-7E4B-8E2B-9D6C439E3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66D929-7448-1146-935D-B6ECFC7D7E93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B9C673D8-A4C8-F146-A372-90E3739BED4A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32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6394644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32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06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4F16A4-C8D4-D14D-A931-839AB1D3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CF1C98D-8288-0B42-A346-7F63FA0E3832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311C53-A425-554E-A0DC-D2C2DB48EEFC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AF9E56-ACF7-C84D-8F4C-F048EAD864E0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B125CB3B-C786-7749-8CAE-86DE336C89D8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8" name="Picture 4" descr="SqPB Logo - RGB.png">
            <a:extLst>
              <a:ext uri="{FF2B5EF4-FFF2-40B4-BE49-F238E27FC236}">
                <a16:creationId xmlns:a16="http://schemas.microsoft.com/office/drawing/2014/main" id="{B2C63F35-B72A-EB4B-9DDF-8CD116DFB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371601"/>
            <a:ext cx="10966449" cy="4939915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"/>
              </a:spcBef>
              <a:buClr>
                <a:srgbClr val="00A69D"/>
              </a:buClr>
              <a:defRPr sz="16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GN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1CED01-F6DD-3B42-834C-08693040A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FC4C02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6C293-80F9-D747-861D-1D2AA5FA0C3F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1DF9D2-E9DF-4C4D-8938-A45A1910F435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qPB Logo - RGB.png">
            <a:extLst>
              <a:ext uri="{FF2B5EF4-FFF2-40B4-BE49-F238E27FC236}">
                <a16:creationId xmlns:a16="http://schemas.microsoft.com/office/drawing/2014/main" id="{FDB4505E-C60B-C843-B0EE-677CBB118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9A396F-DA2D-7E41-A990-687E11BB1280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E60D5FDF-A145-A748-AB14-4106A5C60EA8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32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6394644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32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05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390CFB-F5D1-7545-B19E-7485332EA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509E2F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FEB34B-A24F-8341-B961-9EB13366389A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BF6DCE-1A36-B74F-B62B-FD8FFA1E38ED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079191B-3EC1-484C-AD1F-6A9E330167D0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A4ECE6B2-C2EA-DF48-A838-60F935B1349A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8" name="Picture 4" descr="SqPB Logo - RGB.png">
            <a:extLst>
              <a:ext uri="{FF2B5EF4-FFF2-40B4-BE49-F238E27FC236}">
                <a16:creationId xmlns:a16="http://schemas.microsoft.com/office/drawing/2014/main" id="{5712FBDF-FBC2-924B-87F9-6B567E5DA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371601"/>
            <a:ext cx="10983383" cy="4939915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32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"/>
              </a:spcBef>
              <a:buClr>
                <a:srgbClr val="00A69D"/>
              </a:buClr>
              <a:defRPr sz="16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78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019CBB-B237-7C4E-B569-13C44179B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509E2F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98DBB-24DB-0C49-84B9-6AEB84186AD0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524B95-2C59-AB42-8263-5602AE08863F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qPB Logo - RGB.png">
            <a:extLst>
              <a:ext uri="{FF2B5EF4-FFF2-40B4-BE49-F238E27FC236}">
                <a16:creationId xmlns:a16="http://schemas.microsoft.com/office/drawing/2014/main" id="{61A21D46-E4FA-924D-9E42-FD39EF1D2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515666-7EC3-BD40-9F9E-32A69066B4BF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C4692CEB-F728-3247-821E-8C364956F55B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6394644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3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4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E54CB3-EC27-B9D2-AE22-D5B98924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8A90B9-6150-D0FB-26D1-F37474D1DAB5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BF85E1-D249-2DDF-4824-5646D3A13FEA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F6CEE05-013E-3D40-B511-FCAC6D778ACA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30B638-39DF-62B6-8EC3-34EC0ED3C74E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3252" y="1339676"/>
            <a:ext cx="10972799" cy="2492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32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Have Implemented TIFs, CRAs, or Other Economic Development Tools - Now What?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Picture 5" descr="Global Strip.jpg">
            <a:extLst>
              <a:ext uri="{FF2B5EF4-FFF2-40B4-BE49-F238E27FC236}">
                <a16:creationId xmlns:a16="http://schemas.microsoft.com/office/drawing/2014/main" id="{38641AE3-718B-FFA8-9F0F-D06EF0C86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35"/>
          <a:stretch>
            <a:fillRect/>
          </a:stretch>
        </p:blipFill>
        <p:spPr bwMode="auto">
          <a:xfrm>
            <a:off x="0" y="3581400"/>
            <a:ext cx="1219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SqPB Logo - RGB.png">
            <a:extLst>
              <a:ext uri="{FF2B5EF4-FFF2-40B4-BE49-F238E27FC236}">
                <a16:creationId xmlns:a16="http://schemas.microsoft.com/office/drawing/2014/main" id="{15E4DE60-326C-70A8-F1A5-D43A452D5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0" y="327672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ack and grey logo&#10;&#10;Description automatically generated">
            <a:extLst>
              <a:ext uri="{FF2B5EF4-FFF2-40B4-BE49-F238E27FC236}">
                <a16:creationId xmlns:a16="http://schemas.microsoft.com/office/drawing/2014/main" id="{B0652504-0EB2-6C66-797F-3A24300018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634" y="264545"/>
            <a:ext cx="1788088" cy="469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11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ELLOW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7465BF-75BD-5E4C-B2A2-468660AF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507B60-364F-B74F-B8AE-59292878E715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7D7A0-8561-D342-AAA8-36E090DAACD6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3B5204-5A90-2E45-B3AE-E9D868F17423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F07310C-88BF-A048-A0B8-BEE9F557CC2C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pic>
        <p:nvPicPr>
          <p:cNvPr id="8" name="Picture 4" descr="SqPB Logo - RGB.png">
            <a:extLst>
              <a:ext uri="{FF2B5EF4-FFF2-40B4-BE49-F238E27FC236}">
                <a16:creationId xmlns:a16="http://schemas.microsoft.com/office/drawing/2014/main" id="{80F6A3C8-C774-D94A-AD92-8430A411F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371601"/>
            <a:ext cx="10966449" cy="4939915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84"/>
              </a:spcBef>
              <a:buClr>
                <a:srgbClr val="00A69D"/>
              </a:buClr>
              <a:defRPr sz="1600">
                <a:solidFill>
                  <a:srgbClr val="5458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26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ELLOW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5BE519-347C-B74B-9056-3D5669AD2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0651"/>
            <a:ext cx="12192000" cy="397933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09746-4B90-D045-9F71-D9D306BE6464}"/>
              </a:ext>
            </a:extLst>
          </p:cNvPr>
          <p:cNvSpPr txBox="1">
            <a:spLocks/>
          </p:cNvSpPr>
          <p:nvPr/>
        </p:nvSpPr>
        <p:spPr bwMode="auto">
          <a:xfrm>
            <a:off x="609600" y="6544734"/>
            <a:ext cx="2914651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333" b="0" dirty="0">
                <a:solidFill>
                  <a:schemeClr val="bg1"/>
                </a:solidFill>
              </a:rPr>
              <a:t>squirepattonboggs.com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9885D6-24D3-054F-817B-069CAD7E9827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qPB Logo - RGB.png">
            <a:extLst>
              <a:ext uri="{FF2B5EF4-FFF2-40B4-BE49-F238E27FC236}">
                <a16:creationId xmlns:a16="http://schemas.microsoft.com/office/drawing/2014/main" id="{0074D936-5072-E14D-A777-E1542C234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5FDE63-4417-0D40-B388-8B106D812A8D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972574C-7C2E-5C48-89FD-CF8B64605692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6394644" y="1371600"/>
            <a:ext cx="5181600" cy="4831920"/>
          </a:xfrm>
          <a:prstGeom prst="rect">
            <a:avLst/>
          </a:prstGeom>
        </p:spPr>
        <p:txBody>
          <a:bodyPr lIns="0" tIns="0" rIns="0" bIns="0"/>
          <a:lstStyle>
            <a:lvl1pPr marL="304792" indent="-304792">
              <a:lnSpc>
                <a:spcPct val="100000"/>
              </a:lnSpc>
              <a:spcBef>
                <a:spcPts val="1008"/>
              </a:spcBef>
              <a:buClr>
                <a:schemeClr val="tx2"/>
              </a:buClr>
              <a:buFont typeface="Wingdings" charset="2"/>
              <a:buChar char="§"/>
              <a:defRPr sz="2400">
                <a:solidFill>
                  <a:srgbClr val="54585A"/>
                </a:solidFill>
              </a:defRPr>
            </a:lvl1pPr>
            <a:lvl2pPr marL="609585" indent="-304792">
              <a:lnSpc>
                <a:spcPct val="110000"/>
              </a:lnSpc>
              <a:spcBef>
                <a:spcPts val="512"/>
              </a:spcBef>
              <a:buClr>
                <a:srgbClr val="6D2077"/>
              </a:buClr>
              <a:buSzPct val="80000"/>
              <a:buFont typeface="Wingdings" charset="2"/>
              <a:buChar char="§"/>
              <a:defRPr sz="2133">
                <a:solidFill>
                  <a:srgbClr val="54585A"/>
                </a:solidFill>
              </a:defRPr>
            </a:lvl2pPr>
            <a:lvl3pPr marL="1147205" indent="-232828">
              <a:lnSpc>
                <a:spcPct val="100000"/>
              </a:lnSpc>
              <a:spcBef>
                <a:spcPts val="448"/>
              </a:spcBef>
              <a:buClr>
                <a:srgbClr val="FC4C02"/>
              </a:buClr>
              <a:buFont typeface="Arial"/>
              <a:buChar char="•"/>
              <a:defRPr sz="1867">
                <a:solidFill>
                  <a:srgbClr val="54585A"/>
                </a:solidFill>
              </a:defRPr>
            </a:lvl3pPr>
            <a:lvl4pPr marL="1828754" indent="-304792">
              <a:lnSpc>
                <a:spcPct val="100000"/>
              </a:lnSpc>
              <a:spcBef>
                <a:spcPts val="384"/>
              </a:spcBef>
              <a:buClr>
                <a:schemeClr val="tx2"/>
              </a:buClr>
              <a:buFont typeface="Lucida Grande"/>
              <a:buChar char="-"/>
              <a:defRPr sz="1600">
                <a:solidFill>
                  <a:srgbClr val="54585A"/>
                </a:solidFill>
              </a:defRPr>
            </a:lvl4pPr>
            <a:lvl5pPr marL="2438339" indent="-304792">
              <a:lnSpc>
                <a:spcPct val="100000"/>
              </a:lnSpc>
              <a:spcBef>
                <a:spcPts val="320"/>
              </a:spcBef>
              <a:buClr>
                <a:schemeClr val="tx2"/>
              </a:buClr>
              <a:defRPr sz="1333">
                <a:solidFill>
                  <a:srgbClr val="54585A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48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134DDE4-627E-B831-7DBF-C238C4EDD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8685"/>
            <a:ext cx="12192000" cy="46778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50416E-2341-FB32-A1E2-001BA418B72F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SqPB Logo - RGB.png">
            <a:extLst>
              <a:ext uri="{FF2B5EF4-FFF2-40B4-BE49-F238E27FC236}">
                <a16:creationId xmlns:a16="http://schemas.microsoft.com/office/drawing/2014/main" id="{7FC5CEC2-F71D-AD3F-69BE-DFAF17FB3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60678A-B13A-F7EE-9798-44A3D6143477}"/>
              </a:ext>
            </a:extLst>
          </p:cNvPr>
          <p:cNvSpPr txBox="1">
            <a:spLocks/>
          </p:cNvSpPr>
          <p:nvPr/>
        </p:nvSpPr>
        <p:spPr bwMode="auto">
          <a:xfrm>
            <a:off x="609600" y="6510867"/>
            <a:ext cx="29146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600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A54D473-3FB7-26B6-F381-57BDCC442498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598C7CD-502F-6441-9A77-97D884654558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7B3C314-237F-8DA3-C2F2-0847E48D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54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554056F-04A0-1D4D-7544-11842B52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8685"/>
            <a:ext cx="12192000" cy="46778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1101B-B07E-6FE2-D9B8-061698A6ABDB}"/>
              </a:ext>
            </a:extLst>
          </p:cNvPr>
          <p:cNvSpPr txBox="1">
            <a:spLocks/>
          </p:cNvSpPr>
          <p:nvPr/>
        </p:nvSpPr>
        <p:spPr bwMode="auto">
          <a:xfrm>
            <a:off x="609600" y="6510867"/>
            <a:ext cx="29146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600" b="0" dirty="0">
                <a:solidFill>
                  <a:schemeClr val="bg1"/>
                </a:solidFill>
              </a:rPr>
              <a:t>squirepattonboggs.com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7F4EFA-BE6C-5020-2621-33A58188D965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51085"/>
            <a:ext cx="1449917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05716E85-2168-7247-9F5E-D1484E0E3C55}" type="slidenum">
              <a:rPr lang="en-GB" altLang="en-US" sz="1333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altLang="en-US" sz="1333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9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596D996-7F73-D774-C751-914EF2FA456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8908" y="1744980"/>
            <a:ext cx="975784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dirty="0"/>
              <a:t>Click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EA0FFB-C1D0-44D0-0CED-9B603069AD75}"/>
              </a:ext>
            </a:extLst>
          </p:cNvPr>
          <p:cNvCxnSpPr/>
          <p:nvPr/>
        </p:nvCxnSpPr>
        <p:spPr>
          <a:xfrm>
            <a:off x="609600" y="1143000"/>
            <a:ext cx="10972800" cy="0"/>
          </a:xfrm>
          <a:prstGeom prst="line">
            <a:avLst/>
          </a:prstGeom>
          <a:ln w="3175" cmpd="sng">
            <a:solidFill>
              <a:srgbClr val="00A6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SqPB Logo - RGB.png">
            <a:extLst>
              <a:ext uri="{FF2B5EF4-FFF2-40B4-BE49-F238E27FC236}">
                <a16:creationId xmlns:a16="http://schemas.microsoft.com/office/drawing/2014/main" id="{AC72D3C6-F0E2-45EC-5BF5-BC016C0B5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133" y="340784"/>
            <a:ext cx="1466851" cy="48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5E25BA7-D3D9-7B12-6B9F-0C28E59B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5" y="-1"/>
            <a:ext cx="917108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rgbClr val="00A6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6D0C57F-DFCD-8287-B979-F14994FED1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85380" y="1750770"/>
            <a:ext cx="2699731" cy="1219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0" baseline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0" indent="0" algn="l" defTabSz="60958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b="0" kern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First A. Last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first.last@squirepb.com</a:t>
            </a:r>
          </a:p>
        </p:txBody>
      </p:sp>
      <p:sp>
        <p:nvSpPr>
          <p:cNvPr id="39" name="Picture Placeholder 16">
            <a:extLst>
              <a:ext uri="{FF2B5EF4-FFF2-40B4-BE49-F238E27FC236}">
                <a16:creationId xmlns:a16="http://schemas.microsoft.com/office/drawing/2014/main" id="{4B0B4118-28E7-C636-60A8-74C372D1F6B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510617" y="1739191"/>
            <a:ext cx="975784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0" name="Text Placeholder 32">
            <a:extLst>
              <a:ext uri="{FF2B5EF4-FFF2-40B4-BE49-F238E27FC236}">
                <a16:creationId xmlns:a16="http://schemas.microsoft.com/office/drawing/2014/main" id="{8E138852-B5F4-DBC4-C191-9126C2190AF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17089" y="1735602"/>
            <a:ext cx="2699731" cy="1219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0" baseline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0" indent="0" algn="l" defTabSz="60958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b="0" kern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First A. Last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first.last@squirepb.com</a:t>
            </a:r>
          </a:p>
        </p:txBody>
      </p:sp>
      <p:sp>
        <p:nvSpPr>
          <p:cNvPr id="41" name="Picture Placeholder 16">
            <a:extLst>
              <a:ext uri="{FF2B5EF4-FFF2-40B4-BE49-F238E27FC236}">
                <a16:creationId xmlns:a16="http://schemas.microsoft.com/office/drawing/2014/main" id="{A0D4FB54-4B1A-E16B-CB1D-B37D203B71F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398087" y="1751819"/>
            <a:ext cx="975784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id="{E3D2D8B2-B57B-097C-7C0C-04C64E30FF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404559" y="1748230"/>
            <a:ext cx="2699731" cy="1219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0" baseline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0" indent="0" algn="l" defTabSz="60958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b="0" kern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First A. Last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first.last@squirepb.com</a:t>
            </a:r>
          </a:p>
        </p:txBody>
      </p:sp>
      <p:sp>
        <p:nvSpPr>
          <p:cNvPr id="43" name="Picture Placeholder 16">
            <a:extLst>
              <a:ext uri="{FF2B5EF4-FFF2-40B4-BE49-F238E27FC236}">
                <a16:creationId xmlns:a16="http://schemas.microsoft.com/office/drawing/2014/main" id="{2CC3326C-33A4-B45D-E154-5F20171B87A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8908" y="3639957"/>
            <a:ext cx="975784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4" name="Text Placeholder 32">
            <a:extLst>
              <a:ext uri="{FF2B5EF4-FFF2-40B4-BE49-F238E27FC236}">
                <a16:creationId xmlns:a16="http://schemas.microsoft.com/office/drawing/2014/main" id="{45C1D157-A436-728F-89A3-F4DE59001E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85380" y="3645747"/>
            <a:ext cx="2699731" cy="1219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0" baseline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0" indent="0" algn="l" defTabSz="60958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b="0" kern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First A. Last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first.last@squirepb.com</a:t>
            </a:r>
          </a:p>
        </p:txBody>
      </p:sp>
      <p:sp>
        <p:nvSpPr>
          <p:cNvPr id="45" name="Picture Placeholder 16">
            <a:extLst>
              <a:ext uri="{FF2B5EF4-FFF2-40B4-BE49-F238E27FC236}">
                <a16:creationId xmlns:a16="http://schemas.microsoft.com/office/drawing/2014/main" id="{9B3FCFA8-E9E5-E2DD-8499-48069E1245B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510617" y="3634168"/>
            <a:ext cx="975784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6" name="Text Placeholder 32">
            <a:extLst>
              <a:ext uri="{FF2B5EF4-FFF2-40B4-BE49-F238E27FC236}">
                <a16:creationId xmlns:a16="http://schemas.microsoft.com/office/drawing/2014/main" id="{DBAE0EA4-7757-8AF2-D61D-DB0AD17EF4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17089" y="3630579"/>
            <a:ext cx="2699731" cy="1219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0" baseline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0" indent="0" algn="l" defTabSz="60958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b="0" kern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First A. Last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first.last@squirepb.com</a:t>
            </a:r>
          </a:p>
        </p:txBody>
      </p:sp>
      <p:sp>
        <p:nvSpPr>
          <p:cNvPr id="47" name="Picture Placeholder 16">
            <a:extLst>
              <a:ext uri="{FF2B5EF4-FFF2-40B4-BE49-F238E27FC236}">
                <a16:creationId xmlns:a16="http://schemas.microsoft.com/office/drawing/2014/main" id="{756D910C-3F12-615C-B55F-ED17D929513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398087" y="3646796"/>
            <a:ext cx="975784" cy="121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33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8" name="Text Placeholder 32">
            <a:extLst>
              <a:ext uri="{FF2B5EF4-FFF2-40B4-BE49-F238E27FC236}">
                <a16:creationId xmlns:a16="http://schemas.microsoft.com/office/drawing/2014/main" id="{E5D4D855-ACFF-1B9A-CA68-F87A59C8A6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06175" y="3642077"/>
            <a:ext cx="2699731" cy="12191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kern="0" baseline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0" indent="0" algn="l" defTabSz="60958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None/>
              <a:defRPr lang="en-US" sz="1600" b="0" kern="0" dirty="0" smtClean="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914377" indent="0">
              <a:buNone/>
              <a:defRPr/>
            </a:lvl3pPr>
          </a:lstStyle>
          <a:p>
            <a:pPr lvl="0"/>
            <a:r>
              <a:rPr lang="en-US" dirty="0"/>
              <a:t>First A. Last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first.last@squirepb.com</a:t>
            </a:r>
          </a:p>
        </p:txBody>
      </p:sp>
      <p:sp>
        <p:nvSpPr>
          <p:cNvPr id="49" name="Rectangle 1">
            <a:extLst>
              <a:ext uri="{FF2B5EF4-FFF2-40B4-BE49-F238E27FC236}">
                <a16:creationId xmlns:a16="http://schemas.microsoft.com/office/drawing/2014/main" id="{4D1AE1B1-4E05-3AA4-C67B-98D08B638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8685"/>
            <a:ext cx="12192000" cy="467783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defTabSz="6858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CF094104-38F4-4014-869B-B61E6B82F587}"/>
              </a:ext>
            </a:extLst>
          </p:cNvPr>
          <p:cNvSpPr txBox="1">
            <a:spLocks/>
          </p:cNvSpPr>
          <p:nvPr/>
        </p:nvSpPr>
        <p:spPr bwMode="auto">
          <a:xfrm>
            <a:off x="10126134" y="6563784"/>
            <a:ext cx="144991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680FBBA3-7711-D64A-A1D9-21F6B034049A}" type="slidenum">
              <a:rPr lang="en-GB" sz="1000" b="0" smtClean="0">
                <a:solidFill>
                  <a:srgbClr val="FFFFFF"/>
                </a:solidFill>
              </a:rPr>
              <a:pPr algn="r" eaLnBrk="1" hangingPunct="1">
                <a:defRPr/>
              </a:pPr>
              <a:t>‹#›</a:t>
            </a:fld>
            <a:endParaRPr lang="en-GB" sz="1000" b="0" dirty="0">
              <a:solidFill>
                <a:srgbClr val="FFFFFF"/>
              </a:solidFill>
            </a:endParaRPr>
          </a:p>
        </p:txBody>
      </p:sp>
      <p:sp>
        <p:nvSpPr>
          <p:cNvPr id="51" name="Slide Number Placeholder 5">
            <a:extLst>
              <a:ext uri="{FF2B5EF4-FFF2-40B4-BE49-F238E27FC236}">
                <a16:creationId xmlns:a16="http://schemas.microsoft.com/office/drawing/2014/main" id="{DB7579E5-6873-ED3C-E919-DDE68430B8EF}"/>
              </a:ext>
            </a:extLst>
          </p:cNvPr>
          <p:cNvSpPr txBox="1">
            <a:spLocks/>
          </p:cNvSpPr>
          <p:nvPr/>
        </p:nvSpPr>
        <p:spPr bwMode="auto">
          <a:xfrm>
            <a:off x="609600" y="6546851"/>
            <a:ext cx="291465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sz="1200" b="0" dirty="0" err="1">
                <a:solidFill>
                  <a:schemeClr val="bg1"/>
                </a:solidFill>
              </a:rPr>
              <a:t>squirepattonboggs.com</a:t>
            </a:r>
            <a:endParaRPr lang="en-GB" sz="1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459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the world&#10;&#10;Description automatically generated">
            <a:extLst>
              <a:ext uri="{FF2B5EF4-FFF2-40B4-BE49-F238E27FC236}">
                <a16:creationId xmlns:a16="http://schemas.microsoft.com/office/drawing/2014/main" id="{205DA40A-A0FA-6599-15D7-8BE685CE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63" y="2953425"/>
            <a:ext cx="6691927" cy="3656927"/>
          </a:xfrm>
          <a:prstGeom prst="rect">
            <a:avLst/>
          </a:prstGeom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B650F69A-CB0C-FE19-41F2-554A2EDE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7418" y="531285"/>
            <a:ext cx="726161" cy="25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Abu Dhabi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Atlanta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Beijing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Beirut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Berlin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Birmingham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Böblingen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Bratislava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Brussels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Cincinnati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Cleveland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Columbus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5519AF6-FB71-39D8-7D93-8678E328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8115" y="531285"/>
            <a:ext cx="1643079" cy="121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en-US" altLang="en-US" sz="1067" b="0" dirty="0">
                <a:solidFill>
                  <a:srgbClr val="464749"/>
                </a:solidFill>
              </a:rPr>
              <a:t>Africa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067" b="0" dirty="0">
                <a:solidFill>
                  <a:srgbClr val="464749"/>
                </a:solidFill>
              </a:rPr>
              <a:t>Brazil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067" b="0" dirty="0">
                <a:solidFill>
                  <a:srgbClr val="464749"/>
                </a:solidFill>
              </a:rPr>
              <a:t>Caribbean/Central America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067" b="0" dirty="0">
                <a:solidFill>
                  <a:srgbClr val="464749"/>
                </a:solidFill>
              </a:rPr>
              <a:t>India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067" b="0" dirty="0">
                <a:solidFill>
                  <a:srgbClr val="464749"/>
                </a:solidFill>
              </a:rPr>
              <a:t>Israel</a:t>
            </a:r>
          </a:p>
          <a:p>
            <a:pPr eaLnBrk="1" hangingPunct="1">
              <a:lnSpc>
                <a:spcPts val="1600"/>
              </a:lnSpc>
            </a:pPr>
            <a:r>
              <a:rPr lang="en-US" altLang="en-US" sz="1067" b="0" dirty="0">
                <a:solidFill>
                  <a:srgbClr val="464749"/>
                </a:solidFill>
              </a:rPr>
              <a:t>Mexico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99B56956-0747-A54D-01AA-964063AE8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1" y="531284"/>
            <a:ext cx="714939" cy="19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Miami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Milan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New Jersey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New York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Palo Alto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Paris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Perth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Phoenix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Prague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009FB6AA-1C9F-40C3-0689-71EDC8FE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433" y="531285"/>
            <a:ext cx="1100667" cy="25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Dallas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Denver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Dubai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Dublin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Frankfurt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Hong Kong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Houston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Leeds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London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Los Angeles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Madrid</a:t>
            </a:r>
          </a:p>
          <a:p>
            <a:pPr marL="0" marR="0" lvl="0" indent="0" algn="l" defTabSz="609585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67" b="0" dirty="0">
                <a:solidFill>
                  <a:srgbClr val="00A69D"/>
                </a:solidFill>
              </a:rPr>
              <a:t>Manchester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0F5AD086-A7E0-863F-4DE2-261C8DD91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467" y="531284"/>
            <a:ext cx="956993" cy="193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ts val="1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067" b="0" dirty="0">
                <a:solidFill>
                  <a:srgbClr val="00A69D"/>
                </a:solidFill>
              </a:rPr>
              <a:t>San Francisco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Santo Domingo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Shanghai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Singapore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Sydney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Tampa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Tokyo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Warsaw</a:t>
            </a:r>
          </a:p>
          <a:p>
            <a:pPr eaLnBrk="1" hangingPunct="1">
              <a:lnSpc>
                <a:spcPts val="1733"/>
              </a:lnSpc>
            </a:pPr>
            <a:r>
              <a:rPr lang="en-US" altLang="en-US" sz="1067" b="0" dirty="0">
                <a:solidFill>
                  <a:srgbClr val="00A69D"/>
                </a:solidFill>
              </a:rPr>
              <a:t>Washington DC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5FEFB36-F7D0-248E-5918-3F195712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618" y="6131984"/>
            <a:ext cx="934551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67" b="0">
                <a:solidFill>
                  <a:srgbClr val="00A69D"/>
                </a:solidFill>
              </a:rPr>
              <a:t>Office locations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B8F37498-FD99-23E2-440A-3FF3E3A2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617" y="6447367"/>
            <a:ext cx="2321148" cy="1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67" b="0" dirty="0">
                <a:solidFill>
                  <a:srgbClr val="333333"/>
                </a:solidFill>
              </a:rPr>
              <a:t>Regional desks and strategic alliances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6A46E8-3E16-A247-AD57-6FA100A766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2745317" cy="6858000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" name="Picture 2" descr="SqPB Logo - Reverse (white).png">
            <a:extLst>
              <a:ext uri="{FF2B5EF4-FFF2-40B4-BE49-F238E27FC236}">
                <a16:creationId xmlns:a16="http://schemas.microsoft.com/office/drawing/2014/main" id="{A5EFA09B-D148-88A4-883A-26E91DC5F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801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D41B7B78-06A7-5FC4-74EE-4536E33F57BD}"/>
              </a:ext>
            </a:extLst>
          </p:cNvPr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" y="1892148"/>
            <a:ext cx="2746117" cy="332399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Global Coverage</a:t>
            </a:r>
            <a:endParaRPr lang="en-GB" noProof="0" dirty="0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19734D21-A35B-1AE9-20C7-D0F928F81F1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" y="2575754"/>
            <a:ext cx="2746117" cy="5171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C6C4E9F-3A1B-DA44-D5AA-331F2F9BD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199" y="6161919"/>
            <a:ext cx="122767" cy="124884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70" eaLnBrk="1" hangingPunct="1"/>
            <a:endParaRPr lang="en-US" altLang="en-US" sz="1600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9AE4C73F-CAEC-213B-D146-8B47BC5F9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418" y="6468534"/>
            <a:ext cx="122767" cy="122767"/>
          </a:xfrm>
          <a:prstGeom prst="rect">
            <a:avLst/>
          </a:prstGeom>
          <a:solidFill>
            <a:srgbClr val="98A4AE"/>
          </a:solidFill>
          <a:ln>
            <a:noFill/>
          </a:ln>
        </p:spPr>
        <p:txBody>
          <a:bodyPr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1219170" eaLnBrk="1" hangingPunct="1"/>
            <a:endParaRPr lang="en-US" altLang="en-US" sz="1600"/>
          </a:p>
        </p:txBody>
      </p:sp>
    </p:spTree>
    <p:extLst>
      <p:ext uri="{BB962C8B-B14F-4D97-AF65-F5344CB8AC3E}">
        <p14:creationId xmlns:p14="http://schemas.microsoft.com/office/powerpoint/2010/main" val="23572385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39E6C-18BB-A869-FBF9-8843757770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231C4-F99C-C533-8F18-40E5C6594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9FB56-B618-B910-4EF2-68DAF1F3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6CD03-C8FA-8C47-A6F5-96B48DBF0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54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Left Whit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SqPB Logo - RGB.png">
            <a:extLst>
              <a:ext uri="{FF2B5EF4-FFF2-40B4-BE49-F238E27FC236}">
                <a16:creationId xmlns:a16="http://schemas.microsoft.com/office/drawing/2014/main" id="{E7FCC82F-8670-1841-8065-A390FE1E1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B0F9AA-CB26-624A-B57F-387F9A43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5317" y="0"/>
            <a:ext cx="9446683" cy="6858000"/>
          </a:xfrm>
          <a:prstGeom prst="rect">
            <a:avLst/>
          </a:prstGeom>
          <a:solidFill>
            <a:srgbClr val="E6E6E6">
              <a:alpha val="60000"/>
            </a:srgbClr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Connector 3">
            <a:extLst>
              <a:ext uri="{FF2B5EF4-FFF2-40B4-BE49-F238E27FC236}">
                <a16:creationId xmlns:a16="http://schemas.microsoft.com/office/drawing/2014/main" id="{59AC653B-7049-1A47-A4CD-005FB60509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5317" y="0"/>
            <a:ext cx="0" cy="6858000"/>
          </a:xfrm>
          <a:prstGeom prst="line">
            <a:avLst/>
          </a:prstGeom>
          <a:noFill/>
          <a:ln w="9525">
            <a:solidFill>
              <a:srgbClr val="00A6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" y="1725949"/>
            <a:ext cx="2746117" cy="6647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>
              <a:defRPr sz="24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" y="2575754"/>
            <a:ext cx="2746117" cy="5171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1867">
                <a:solidFill>
                  <a:srgbClr val="898D8D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6226-E57C-B9EF-4A5C-4D8A4F1D3F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85536" y="0"/>
            <a:ext cx="9406465" cy="6858000"/>
          </a:xfrm>
          <a:prstGeom prst="rect">
            <a:avLst/>
          </a:prstGeom>
        </p:spPr>
        <p:txBody>
          <a:bodyPr/>
          <a:lstStyle>
            <a:lvl2pPr marL="304792" indent="0">
              <a:buNone/>
              <a:defRPr/>
            </a:lvl2pPr>
            <a:lvl3pPr marL="914377" indent="0">
              <a:buNone/>
              <a:defRPr/>
            </a:lvl3pPr>
          </a:lstStyle>
          <a:p>
            <a:pPr lvl="1"/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77964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- Left Teal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31571-28B0-FF4E-98E4-AB6A59EB88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2745317" cy="6858000"/>
          </a:xfrm>
          <a:prstGeom prst="rect">
            <a:avLst/>
          </a:prstGeom>
          <a:solidFill>
            <a:srgbClr val="00A69D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SqPB Logo - Reverse (white).png">
            <a:extLst>
              <a:ext uri="{FF2B5EF4-FFF2-40B4-BE49-F238E27FC236}">
                <a16:creationId xmlns:a16="http://schemas.microsoft.com/office/drawing/2014/main" id="{FC8B7474-05F9-304D-A2CA-3D8F204F1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801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" y="1725949"/>
            <a:ext cx="2746117" cy="6647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" y="2575754"/>
            <a:ext cx="2746117" cy="5171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6C8529-015A-33B1-0093-1F156FF542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5317" y="0"/>
            <a:ext cx="944668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85314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- Left Grey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7C5746-64B5-7743-BFD8-4CABB0DCA9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2745317" cy="68580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1" descr="SqPB Logo - RGB.png">
            <a:extLst>
              <a:ext uri="{FF2B5EF4-FFF2-40B4-BE49-F238E27FC236}">
                <a16:creationId xmlns:a16="http://schemas.microsoft.com/office/drawing/2014/main" id="{5D440B4A-7C1A-7F49-AC3B-E2ECAEB35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7D8C0FF6-22EB-604A-838A-AC33B22A2F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5317" y="0"/>
            <a:ext cx="0" cy="6858000"/>
          </a:xfrm>
          <a:prstGeom prst="line">
            <a:avLst/>
          </a:prstGeom>
          <a:noFill/>
          <a:ln w="9525">
            <a:solidFill>
              <a:srgbClr val="00A6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" y="1725949"/>
            <a:ext cx="2746117" cy="6647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>
              <a:defRPr sz="24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" y="2575754"/>
            <a:ext cx="2746117" cy="5171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1867">
                <a:solidFill>
                  <a:srgbClr val="898D8D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A0F58-61D4-4340-8DE4-1A1C1E8C55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5317" y="0"/>
            <a:ext cx="944668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94712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- Left Grey Banner - Umbre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10643E-FDE1-581D-E488-4612EC3C015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0"/>
            <a:ext cx="2745317" cy="68580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1" descr="SqPB Logo - RGB.png">
            <a:extLst>
              <a:ext uri="{FF2B5EF4-FFF2-40B4-BE49-F238E27FC236}">
                <a16:creationId xmlns:a16="http://schemas.microsoft.com/office/drawing/2014/main" id="{FB235079-B04C-833E-FE9D-72B437274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AA447168-2A46-6F05-674C-D4D51AD2A7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5317" y="0"/>
            <a:ext cx="0" cy="6858000"/>
          </a:xfrm>
          <a:prstGeom prst="line">
            <a:avLst/>
          </a:prstGeom>
          <a:noFill/>
          <a:ln w="9525">
            <a:solidFill>
              <a:srgbClr val="00A69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9960C78C-CFF4-88A5-6097-89C1210FBEB7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" y="1725949"/>
            <a:ext cx="2746117" cy="6647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>
              <a:defRPr sz="24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AB27EA6-11E3-D78E-9C8C-CDD675F3ECB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" y="2575754"/>
            <a:ext cx="2746117" cy="5171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1867">
                <a:solidFill>
                  <a:srgbClr val="898D8D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4BDC1-82F2-68B1-759C-071627AA2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004" y="7528"/>
            <a:ext cx="9425993" cy="68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 - Left White Banner - Globe Scre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tock_000074476405_Medium.jpg">
            <a:extLst>
              <a:ext uri="{FF2B5EF4-FFF2-40B4-BE49-F238E27FC236}">
                <a16:creationId xmlns:a16="http://schemas.microsoft.com/office/drawing/2014/main" id="{0D1D5051-9843-C64E-8039-30E7BB90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2" r="2814" b="369"/>
          <a:stretch>
            <a:fillRect/>
          </a:stretch>
        </p:blipFill>
        <p:spPr bwMode="auto">
          <a:xfrm>
            <a:off x="2745317" y="0"/>
            <a:ext cx="94466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SqPB Logo - RGB.png">
            <a:extLst>
              <a:ext uri="{FF2B5EF4-FFF2-40B4-BE49-F238E27FC236}">
                <a16:creationId xmlns:a16="http://schemas.microsoft.com/office/drawing/2014/main" id="{E007497E-9391-8444-A9F8-D741E784E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5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" y="1725949"/>
            <a:ext cx="2746117" cy="6647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>
              <a:defRPr sz="24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" y="2575754"/>
            <a:ext cx="2746117" cy="5171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1867">
                <a:solidFill>
                  <a:srgbClr val="898D8D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81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- Left Black Banner - 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iStock_000009071575_Medium.jpg">
            <a:extLst>
              <a:ext uri="{FF2B5EF4-FFF2-40B4-BE49-F238E27FC236}">
                <a16:creationId xmlns:a16="http://schemas.microsoft.com/office/drawing/2014/main" id="{12F457E2-ECCC-8042-AC4A-029995108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/>
          <a:stretch>
            <a:fillRect/>
          </a:stretch>
        </p:blipFill>
        <p:spPr bwMode="auto">
          <a:xfrm>
            <a:off x="2734734" y="0"/>
            <a:ext cx="966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F8DEC-B4F7-8543-94E7-6CF354F33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745317" cy="6858000"/>
          </a:xfrm>
          <a:prstGeom prst="rect">
            <a:avLst/>
          </a:prstGeom>
          <a:solidFill>
            <a:srgbClr val="1C1C1C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1219170" eaLnBrk="1" hangingPunct="1">
              <a:defRPr/>
            </a:pPr>
            <a:endParaRPr lang="en-US" altLang="en-US" sz="160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SqPB Logo - Reverse (white).png">
            <a:extLst>
              <a:ext uri="{FF2B5EF4-FFF2-40B4-BE49-F238E27FC236}">
                <a16:creationId xmlns:a16="http://schemas.microsoft.com/office/drawing/2014/main" id="{893EC4E9-1A0E-9B4D-9FA1-6D587B01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1"/>
            <a:ext cx="148801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" y="1725949"/>
            <a:ext cx="2746117" cy="66479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ctr">
              <a:defRPr sz="2400">
                <a:solidFill>
                  <a:srgbClr val="00A69D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" y="2575754"/>
            <a:ext cx="2746117" cy="51719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 eaLnBrk="1" hangingPunct="1">
              <a:spcBef>
                <a:spcPct val="0"/>
              </a:spcBef>
              <a:buFontTx/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548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 descr="Powerpoint-cover.png">
            <a:extLst>
              <a:ext uri="{FF2B5EF4-FFF2-40B4-BE49-F238E27FC236}">
                <a16:creationId xmlns:a16="http://schemas.microsoft.com/office/drawing/2014/main" id="{BD9D5CA5-5138-24B2-4AFA-43AA46B5F8D8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8333"/>
            <a:ext cx="12192000" cy="325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20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</p:sldLayoutIdLst>
  <p:txStyles>
    <p:titleStyle>
      <a:lvl1pPr algn="l" defTabSz="609585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lang="en-US" sz="3200" kern="1200" dirty="0">
          <a:solidFill>
            <a:srgbClr val="00A69D"/>
          </a:solidFill>
          <a:latin typeface="Arial"/>
          <a:ea typeface="+mj-ea"/>
          <a:cs typeface="Arial"/>
        </a:defRPr>
      </a:lvl1pPr>
    </p:titleStyle>
    <p:bodyStyle>
      <a:lvl1pPr marL="228594" indent="-228594" algn="l" defTabSz="609585" rtl="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en-US" sz="2800" kern="1200" dirty="0" smtClean="0">
          <a:solidFill>
            <a:srgbClr val="54585A"/>
          </a:solidFill>
          <a:latin typeface="+mn-lt"/>
          <a:ea typeface="+mn-ea"/>
          <a:cs typeface="+mn-cs"/>
        </a:defRPr>
      </a:lvl1pPr>
      <a:lvl2pPr marL="685783" indent="-380990" algn="l" defTabSz="609585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2133" kern="1200" dirty="0" smtClean="0">
          <a:solidFill>
            <a:srgbClr val="54585A"/>
          </a:solidFill>
          <a:latin typeface="+mn-lt"/>
          <a:ea typeface="+mn-ea"/>
          <a:cs typeface="+mn-cs"/>
        </a:defRPr>
      </a:lvl2pPr>
      <a:lvl3pPr marL="1142971" indent="-228594" algn="l" defTabSz="609585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1867" kern="1200" dirty="0" smtClean="0">
          <a:solidFill>
            <a:srgbClr val="54585A"/>
          </a:solidFill>
          <a:latin typeface="+mn-lt"/>
          <a:ea typeface="+mn-ea"/>
          <a:cs typeface="+mn-cs"/>
        </a:defRPr>
      </a:lvl3pPr>
      <a:lvl4pPr marL="1904952" indent="-380990" algn="l" defTabSz="609585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1600" kern="1200" dirty="0" smtClean="0">
          <a:solidFill>
            <a:srgbClr val="54585A"/>
          </a:solidFill>
          <a:latin typeface="+mn-lt"/>
          <a:ea typeface="+mn-ea"/>
          <a:cs typeface="+mn-cs"/>
        </a:defRPr>
      </a:lvl4pPr>
      <a:lvl5pPr marL="2514537" indent="-380990" algn="l" defTabSz="609585" rtl="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en-US" sz="1600" kern="1200" dirty="0">
          <a:solidFill>
            <a:srgbClr val="54585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cooper@bakertilly.com" TargetMode="External"/><Relationship Id="rId2" Type="http://schemas.openxmlformats.org/officeDocument/2006/relationships/hyperlink" Target="mailto:Greg.Daniels@squirepb.co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D0D9D6B-424F-E2CC-6912-BA25DA104472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2" y="1444168"/>
            <a:ext cx="2746117" cy="1661993"/>
          </a:xfrm>
        </p:spPr>
        <p:txBody>
          <a:bodyPr/>
          <a:lstStyle/>
          <a:p>
            <a:r>
              <a:rPr lang="en-US" sz="1200" dirty="0"/>
              <a:t>Greg Daniels</a:t>
            </a:r>
            <a:br>
              <a:rPr lang="en-US" sz="1200" dirty="0"/>
            </a:br>
            <a:r>
              <a:rPr lang="en-US" sz="1200" dirty="0"/>
              <a:t>Partner</a:t>
            </a:r>
            <a:br>
              <a:rPr lang="en-US" sz="1200" dirty="0"/>
            </a:br>
            <a:r>
              <a:rPr lang="en-US" sz="1200" dirty="0"/>
              <a:t>Squire Patton Boggs (US) LLP</a:t>
            </a:r>
            <a:br>
              <a:rPr lang="en-US" sz="1200" dirty="0"/>
            </a:br>
            <a:r>
              <a:rPr lang="en-US" sz="1200" dirty="0"/>
              <a:t>2000 Huntington Center</a:t>
            </a:r>
            <a:br>
              <a:rPr lang="en-US" sz="1200" dirty="0"/>
            </a:br>
            <a:r>
              <a:rPr lang="en-US" sz="1200" dirty="0"/>
              <a:t>41 South High Street</a:t>
            </a:r>
            <a:br>
              <a:rPr lang="en-US" sz="1200" dirty="0"/>
            </a:br>
            <a:r>
              <a:rPr lang="en-US" sz="1200" dirty="0"/>
              <a:t>Columbus, OH  43215</a:t>
            </a:r>
            <a:br>
              <a:rPr lang="en-US" sz="1200" dirty="0"/>
            </a:br>
            <a:r>
              <a:rPr lang="en-US" sz="1200" dirty="0"/>
              <a:t>(614) 365-2789</a:t>
            </a:r>
            <a:br>
              <a:rPr lang="en-US" sz="1200" dirty="0"/>
            </a:b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Greg.Daniels@squirepb.com</a:t>
            </a:r>
            <a:r>
              <a:rPr lang="en-US" sz="1200" dirty="0"/>
              <a:t> </a:t>
            </a:r>
            <a:br>
              <a:rPr lang="en-US" sz="2400" dirty="0"/>
            </a:b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B5DF3628-EB30-B909-AA31-644BF7ACAC6E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0" y="4455986"/>
            <a:ext cx="2746117" cy="1329595"/>
          </a:xfrm>
        </p:spPr>
        <p:txBody>
          <a:bodyPr/>
          <a:lstStyle/>
          <a:p>
            <a:r>
              <a:rPr lang="en-US" sz="1200" dirty="0">
                <a:latin typeface="Arial"/>
                <a:ea typeface="+mj-ea"/>
                <a:cs typeface="Arial"/>
              </a:rPr>
              <a:t>Brian S. Cooper</a:t>
            </a:r>
          </a:p>
          <a:p>
            <a:r>
              <a:rPr lang="en-US" sz="1200" dirty="0">
                <a:latin typeface="Arial"/>
                <a:ea typeface="+mj-ea"/>
                <a:cs typeface="Arial"/>
              </a:rPr>
              <a:t>Principal</a:t>
            </a:r>
          </a:p>
          <a:p>
            <a:r>
              <a:rPr lang="en-US" sz="1200" dirty="0">
                <a:latin typeface="Arial"/>
                <a:ea typeface="+mj-ea"/>
                <a:cs typeface="Arial"/>
              </a:rPr>
              <a:t>Baker Tilly Municipal Advisors, LLC</a:t>
            </a:r>
          </a:p>
          <a:p>
            <a:r>
              <a:rPr lang="en-US" sz="1200" dirty="0">
                <a:latin typeface="Arial"/>
                <a:ea typeface="+mj-ea"/>
                <a:cs typeface="Arial"/>
              </a:rPr>
              <a:t>140 East Town Street</a:t>
            </a:r>
            <a:br>
              <a:rPr lang="en-US" sz="1200" dirty="0">
                <a:latin typeface="Arial"/>
                <a:ea typeface="+mj-ea"/>
                <a:cs typeface="Arial"/>
              </a:rPr>
            </a:br>
            <a:r>
              <a:rPr lang="en-US" sz="1200" dirty="0">
                <a:latin typeface="Arial"/>
                <a:ea typeface="+mj-ea"/>
                <a:cs typeface="Arial"/>
              </a:rPr>
              <a:t>Suite 1275</a:t>
            </a:r>
          </a:p>
          <a:p>
            <a:r>
              <a:rPr lang="en-US" sz="1200" dirty="0">
                <a:latin typeface="Arial"/>
                <a:ea typeface="+mj-ea"/>
                <a:cs typeface="Arial"/>
              </a:rPr>
              <a:t>Columbus, Ohio 43215</a:t>
            </a:r>
          </a:p>
          <a:p>
            <a:r>
              <a:rPr lang="en-US" sz="1200" dirty="0">
                <a:latin typeface="Arial"/>
                <a:ea typeface="+mj-ea"/>
                <a:cs typeface="Arial"/>
              </a:rPr>
              <a:t>614-987-1681</a:t>
            </a:r>
          </a:p>
          <a:p>
            <a:r>
              <a:rPr lang="en-US" sz="1200" dirty="0" err="1">
                <a:latin typeface="Arial"/>
                <a:ea typeface="+mj-ea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Brian.Cooper@bakertilly.com</a:t>
            </a:r>
            <a:r>
              <a:rPr lang="en-US" sz="1200" dirty="0">
                <a:latin typeface="Arial"/>
                <a:ea typeface="+mj-ea"/>
                <a:cs typeface="Arial"/>
              </a:rPr>
              <a:t> </a:t>
            </a:r>
          </a:p>
        </p:txBody>
      </p:sp>
      <p:pic>
        <p:nvPicPr>
          <p:cNvPr id="15" name="Picture 14" descr="A black and grey logo&#10;&#10;Description automatically generated">
            <a:extLst>
              <a:ext uri="{FF2B5EF4-FFF2-40B4-BE49-F238E27FC236}">
                <a16:creationId xmlns:a16="http://schemas.microsoft.com/office/drawing/2014/main" id="{5A743F9A-1FC9-F887-18F5-32F806AAA0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2" y="3748403"/>
            <a:ext cx="2041983" cy="5366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94D8F1F-F0A3-12B1-5DF6-B38FCC7931D0}"/>
              </a:ext>
            </a:extLst>
          </p:cNvPr>
          <p:cNvSpPr txBox="1"/>
          <p:nvPr/>
        </p:nvSpPr>
        <p:spPr>
          <a:xfrm>
            <a:off x="3667027" y="1778119"/>
            <a:ext cx="7598004" cy="3323987"/>
          </a:xfrm>
          <a:prstGeom prst="rect">
            <a:avLst/>
          </a:prstGeom>
          <a:solidFill>
            <a:srgbClr val="00A69D"/>
          </a:solidFill>
          <a:effectLst/>
        </p:spPr>
        <p:txBody>
          <a:bodyPr wrap="square" rtlCol="0">
            <a:spAutoFit/>
          </a:bodyPr>
          <a:lstStyle/>
          <a:p>
            <a:pPr marL="112713" algn="ctr"/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Implemented TIFs, CRAs, or Other Economic Development Tools – </a:t>
            </a:r>
          </a:p>
          <a:p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What?</a:t>
            </a:r>
            <a:endParaRPr lang="en-US" sz="4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5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7AB1D-B487-BAA4-A8DD-E206212E1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Parcel TIFs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$1.5 million threshold – can now project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Re-opener for older TIFs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must be a non-school TIF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 of Municipal Residential Incentive Districts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Pre-2006 Districts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years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District approval required for school TIFs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97B83-C6CE-E040-90FD-CF13B11C3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Changes</a:t>
            </a:r>
          </a:p>
        </p:txBody>
      </p:sp>
    </p:spTree>
    <p:extLst>
      <p:ext uri="{BB962C8B-B14F-4D97-AF65-F5344CB8AC3E}">
        <p14:creationId xmlns:p14="http://schemas.microsoft.com/office/powerpoint/2010/main" val="88805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9F45E-6E60-D605-9184-25652331A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Re-opener for new Residential Incentive Districts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Must be a “non-productive parcel”</a:t>
            </a:r>
          </a:p>
          <a:p>
            <a:pPr marR="0" lvl="0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CRA Overhaul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Income tax sharing threshold increased to $2 million and indexed to inflation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Limited Home-Rule Townships can now form CRAs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Abatements may be up to 75% without school district consent for non-residential properties (residential properties could already be up to 100% without school district consent)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Petitions to ODOD no longer required (just filing)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Form of CRA Agreement is no longer prescribed by statute (ODOD to prescribe a model agreement)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Application fee and annual fee requirements eliminated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36FF2A-D51B-749E-E705-22B64741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 dirty="0">
                <a:latin typeface="Times New Roman" panose="02020603050405020304" pitchFamily="18" charset="0"/>
              </a:rPr>
              <a:t>More Legislative Changes</a:t>
            </a:r>
          </a:p>
        </p:txBody>
      </p:sp>
    </p:spTree>
    <p:extLst>
      <p:ext uri="{BB962C8B-B14F-4D97-AF65-F5344CB8AC3E}">
        <p14:creationId xmlns:p14="http://schemas.microsoft.com/office/powerpoint/2010/main" val="111094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68BE0-7D16-9F02-E619-B32C1EBA9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Formed by subdivision granting the exemption</a:t>
            </a:r>
          </a:p>
          <a:p>
            <a:pPr marR="0" lvl="0" rtl="0"/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County Auditor or designee organizes and chairs meeting</a:t>
            </a:r>
          </a:p>
          <a:p>
            <a:pPr marR="0" lvl="1" rtl="0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Must meet before September 1 to review exemptions and provide recommendations</a:t>
            </a:r>
          </a:p>
          <a:p>
            <a:pPr marR="0" lvl="0" rtl="0"/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Legislative authority required to review recommendations and accept, reject or modify recommendations</a:t>
            </a:r>
          </a:p>
          <a:p>
            <a:pPr marR="0" lvl="0" rtl="0"/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Council has ability to require owners of exempt property to provide information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7AC076-BCA8-B2C7-7F7B-472454D7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>
                <a:latin typeface="Times New Roman" panose="02020603050405020304" pitchFamily="18" charset="0"/>
              </a:rPr>
              <a:t>Tax Incentive Review Councils</a:t>
            </a:r>
          </a:p>
        </p:txBody>
      </p:sp>
    </p:spTree>
    <p:extLst>
      <p:ext uri="{BB962C8B-B14F-4D97-AF65-F5344CB8AC3E}">
        <p14:creationId xmlns:p14="http://schemas.microsoft.com/office/powerpoint/2010/main" val="51475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1E643-BE4B-4230-A6A4-0C75A3DFD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Required by agreement or RC 5709.82</a:t>
            </a:r>
          </a:p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RC 5709.82 sharing required if school districts not fully compensated unless waived if: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For CRAs, payroll for new employees (including construction workers) exceeds $2 million, indexed to inflation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For all other exemptions, payroll for new employees (including construction workers) exceeds $1 million</a:t>
            </a:r>
          </a:p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RC 5709.82 sharing is 50% of income taxes on new employees (e.g. new to municipality or employer, except replacement employees)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May be reduced to 32.5% for infrastructure credit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Payments due by December 31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DA819-CA6E-87F0-C992-38AE0D5B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>
                <a:latin typeface="Times New Roman" panose="02020603050405020304" pitchFamily="18" charset="0"/>
              </a:rPr>
              <a:t>Revenue Sharing with School Districts</a:t>
            </a:r>
          </a:p>
        </p:txBody>
      </p:sp>
    </p:spTree>
    <p:extLst>
      <p:ext uri="{BB962C8B-B14F-4D97-AF65-F5344CB8AC3E}">
        <p14:creationId xmlns:p14="http://schemas.microsoft.com/office/powerpoint/2010/main" val="374951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EC9BF-3B20-7B80-EC01-2A5479252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Required reporting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State of Ohio Department of Development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Tax Incentive Review Council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Focus generally on abated taxes and jobs/payroll</a:t>
            </a:r>
          </a:p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Internal reporting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Review of parcels, tax rates, project revenue and expenses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With project TIFs some parcels may be “started, some may not”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DTE filing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School compensation payment may need to be calculated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Developer reimbursement payments may need to be calculated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Bond payments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0F167-5604-BCB3-8925-FA369ABA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>
                <a:latin typeface="Times New Roman" panose="02020603050405020304" pitchFamily="18" charset="0"/>
              </a:rPr>
              <a:t>Internal and External Reporting </a:t>
            </a:r>
          </a:p>
        </p:txBody>
      </p:sp>
    </p:spTree>
    <p:extLst>
      <p:ext uri="{BB962C8B-B14F-4D97-AF65-F5344CB8AC3E}">
        <p14:creationId xmlns:p14="http://schemas.microsoft.com/office/powerpoint/2010/main" val="378101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C0AD-FD95-9A1F-C830-D277C4F90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Four annual functions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State reporting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1</a:t>
            </a:r>
            <a:r>
              <a:rPr lang="en-US" b="0" i="0" u="none" strike="noStrike" baseline="30000">
                <a:latin typeface="Times New Roman" panose="02020603050405020304" pitchFamily="18" charset="0"/>
              </a:rPr>
              <a:t>st</a:t>
            </a:r>
            <a:r>
              <a:rPr lang="en-US" b="0" i="0" u="none" strike="noStrike" baseline="0">
                <a:latin typeface="Times New Roman" panose="02020603050405020304" pitchFamily="18" charset="0"/>
              </a:rPr>
              <a:t> half settlement review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2</a:t>
            </a:r>
            <a:r>
              <a:rPr lang="en-US" b="0" i="0" u="none" strike="noStrike" baseline="30000">
                <a:latin typeface="Times New Roman" panose="02020603050405020304" pitchFamily="18" charset="0"/>
              </a:rPr>
              <a:t>nd</a:t>
            </a:r>
            <a:r>
              <a:rPr lang="en-US" b="0" i="0" u="none" strike="noStrike" baseline="0">
                <a:latin typeface="Times New Roman" panose="02020603050405020304" pitchFamily="18" charset="0"/>
              </a:rPr>
              <a:t> half settlement review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Subsequent year calculation for budget purposes</a:t>
            </a:r>
          </a:p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Review properties in TIF area</a:t>
            </a:r>
          </a:p>
          <a:p>
            <a:pPr marR="0" lvl="1" rtl="0"/>
            <a:r>
              <a:rPr lang="en-US" b="0" i="0" u="none" strike="noStrike" baseline="0">
                <a:latin typeface="Times New Roman" panose="02020603050405020304" pitchFamily="18" charset="0"/>
              </a:rPr>
              <a:t>Sometimes properties may not be picked up by County</a:t>
            </a:r>
          </a:p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Review settlement amounts</a:t>
            </a:r>
          </a:p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Review delinquencies </a:t>
            </a:r>
          </a:p>
          <a:p>
            <a:pPr marR="0" lvl="0" rtl="0"/>
            <a:r>
              <a:rPr lang="en-US" b="0" i="0" u="none" strike="noStrike" baseline="0">
                <a:latin typeface="Times New Roman" panose="02020603050405020304" pitchFamily="18" charset="0"/>
              </a:rPr>
              <a:t>Calculate school compensation payment amounts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ED6BE-DBDF-8D3F-2E6E-4B05D97D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>
                <a:latin typeface="Times New Roman" panose="02020603050405020304" pitchFamily="18" charset="0"/>
              </a:rPr>
              <a:t>Reporting Case Study – City of Ontario</a:t>
            </a:r>
          </a:p>
        </p:txBody>
      </p:sp>
    </p:spTree>
    <p:extLst>
      <p:ext uri="{BB962C8B-B14F-4D97-AF65-F5344CB8AC3E}">
        <p14:creationId xmlns:p14="http://schemas.microsoft.com/office/powerpoint/2010/main" val="2842695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A9D2A-CE06-C75A-D602-877D6165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277331"/>
            <a:ext cx="10966449" cy="4939915"/>
          </a:xfrm>
        </p:spPr>
        <p:txBody>
          <a:bodyPr/>
          <a:lstStyle/>
          <a:p>
            <a:pPr marR="0" lvl="0" rtl="0"/>
            <a:r>
              <a:rPr lang="en-US" sz="2300" b="0" i="0" u="none" strike="noStrike" baseline="0" dirty="0">
                <a:latin typeface="Times New Roman" panose="02020603050405020304" pitchFamily="18" charset="0"/>
              </a:rPr>
              <a:t>Tax rates</a:t>
            </a:r>
          </a:p>
          <a:p>
            <a:pPr marR="0" lvl="0" rtl="0"/>
            <a:r>
              <a:rPr lang="en-US" sz="2300" b="0" i="0" u="none" strike="noStrike" baseline="0" dirty="0">
                <a:latin typeface="Times New Roman" panose="02020603050405020304" pitchFamily="18" charset="0"/>
              </a:rPr>
              <a:t>Summary of existing values and estimated TIF service payments</a:t>
            </a:r>
          </a:p>
          <a:p>
            <a:pPr marR="0" lvl="0" rtl="0"/>
            <a:r>
              <a:rPr lang="en-US" sz="2300" b="0" i="0" u="none" strike="noStrike" baseline="0" dirty="0">
                <a:latin typeface="Times New Roman" panose="02020603050405020304" pitchFamily="18" charset="0"/>
              </a:rPr>
              <a:t>School compensation payments</a:t>
            </a:r>
          </a:p>
          <a:p>
            <a:pPr marR="0" lvl="0" rtl="0"/>
            <a:r>
              <a:rPr lang="en-US" sz="2300" b="0" i="0" u="none" strike="noStrike" baseline="0" dirty="0">
                <a:latin typeface="Times New Roman" panose="02020603050405020304" pitchFamily="18" charset="0"/>
              </a:rPr>
              <a:t>Historical assessed values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Can help track estimated growth estimates.</a:t>
            </a:r>
          </a:p>
          <a:p>
            <a:pPr marR="0" lvl="0" rtl="0"/>
            <a:r>
              <a:rPr lang="en-US" sz="2300" b="0" i="0" u="none" strike="noStrike" baseline="0" dirty="0">
                <a:latin typeface="Times New Roman" panose="02020603050405020304" pitchFamily="18" charset="0"/>
              </a:rPr>
              <a:t>TIF service payment projections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Next budget year</a:t>
            </a:r>
          </a:p>
          <a:p>
            <a:pPr marR="0" lvl="1" rtl="0"/>
            <a:r>
              <a:rPr lang="en-US" b="0" i="0" u="none" strike="noStrike" baseline="0" dirty="0">
                <a:latin typeface="Times New Roman" panose="02020603050405020304" pitchFamily="18" charset="0"/>
              </a:rPr>
              <a:t>Multi-year projections</a:t>
            </a:r>
          </a:p>
          <a:p>
            <a:pPr marR="0" lvl="0" rtl="0"/>
            <a:r>
              <a:rPr lang="en-US" sz="2300" b="0" i="0" u="none" strike="noStrike" baseline="0" dirty="0">
                <a:latin typeface="Times New Roman" panose="02020603050405020304" pitchFamily="18" charset="0"/>
              </a:rPr>
              <a:t>Abatement tracking</a:t>
            </a:r>
          </a:p>
          <a:p>
            <a:pPr marR="0" lvl="0" rtl="0"/>
            <a:r>
              <a:rPr lang="en-US" sz="2300" b="0" i="0" u="none" strike="noStrike" baseline="0" dirty="0">
                <a:latin typeface="Times New Roman" panose="02020603050405020304" pitchFamily="18" charset="0"/>
              </a:rPr>
              <a:t>Post abatement value/revenue estimates </a:t>
            </a:r>
          </a:p>
          <a:p>
            <a:pPr marR="0" lvl="0" rtl="0"/>
            <a:r>
              <a:rPr lang="en-US" sz="2300" b="0" i="0" u="none" strike="noStrike" baseline="0" dirty="0">
                <a:latin typeface="Times New Roman" panose="02020603050405020304" pitchFamily="18" charset="0"/>
              </a:rPr>
              <a:t>Revenues by TIF district or by project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692C8E-DE0D-8325-BB32-AE24166DC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US" b="1" i="0" u="none" strike="noStrike" baseline="0">
                <a:latin typeface="Times New Roman" panose="02020603050405020304" pitchFamily="18" charset="0"/>
              </a:rPr>
              <a:t>Reporting Case Study – Grandview Heights City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81923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4DC22D-40FF-32EE-5EE1-CD433D015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28E541-A7E8-28FE-3B14-42718ABF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atin typeface="Arial Nova" panose="020B050402020202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568237514"/>
      </p:ext>
    </p:extLst>
  </p:cSld>
  <p:clrMapOvr>
    <a:masterClrMapping/>
  </p:clrMapOvr>
</p:sld>
</file>

<file path=ppt/theme/theme1.xml><?xml version="1.0" encoding="utf-8"?>
<a:theme xmlns:a="http://schemas.openxmlformats.org/drawingml/2006/main" name="_FirmBranding">
  <a:themeElements>
    <a:clrScheme name="Firm1">
      <a:dk1>
        <a:srgbClr val="1D252D"/>
      </a:dk1>
      <a:lt1>
        <a:srgbClr val="FFFFFF"/>
      </a:lt1>
      <a:dk2>
        <a:srgbClr val="00A69D"/>
      </a:dk2>
      <a:lt2>
        <a:srgbClr val="EEECE1"/>
      </a:lt2>
      <a:accent1>
        <a:srgbClr val="CF4520"/>
      </a:accent1>
      <a:accent2>
        <a:srgbClr val="67823A"/>
      </a:accent2>
      <a:accent3>
        <a:srgbClr val="FFFFFF"/>
      </a:accent3>
      <a:accent4>
        <a:srgbClr val="171E25"/>
      </a:accent4>
      <a:accent5>
        <a:srgbClr val="E4B0AB"/>
      </a:accent5>
      <a:accent6>
        <a:srgbClr val="5D7534"/>
      </a:accent6>
      <a:hlink>
        <a:srgbClr val="EAAA00"/>
      </a:hlink>
      <a:folHlink>
        <a:srgbClr val="722257"/>
      </a:folHlink>
    </a:clrScheme>
    <a:fontScheme name="Firm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FirmBranding" id="{F173DFEE-1FF2-4637-A440-A5510E884C9B}" vid="{2B202B7B-7CA6-4DD2-A5B2-A7DFCEE554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_FirmBranding</Template>
  <TotalTime>43</TotalTime>
  <Words>573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Nova</vt:lpstr>
      <vt:lpstr>Calibri</vt:lpstr>
      <vt:lpstr>Lucida Grande</vt:lpstr>
      <vt:lpstr>Times New Roman</vt:lpstr>
      <vt:lpstr>Wingdings</vt:lpstr>
      <vt:lpstr>_FirmBranding</vt:lpstr>
      <vt:lpstr>Greg Daniels Partner Squire Patton Boggs (US) LLP 2000 Huntington Center 41 South High Street Columbus, OH  43215 (614) 365-2789 Greg.Daniels@squirepb.com  </vt:lpstr>
      <vt:lpstr>Legislative Changes</vt:lpstr>
      <vt:lpstr>More Legislative Changes</vt:lpstr>
      <vt:lpstr>Tax Incentive Review Councils</vt:lpstr>
      <vt:lpstr>Revenue Sharing with School Districts</vt:lpstr>
      <vt:lpstr>Internal and External Reporting </vt:lpstr>
      <vt:lpstr>Reporting Case Study – City of Ontario</vt:lpstr>
      <vt:lpstr>Reporting Case Study – Grandview Heights City School District</vt:lpstr>
      <vt:lpstr>Q &amp; A</vt:lpstr>
    </vt:vector>
  </TitlesOfParts>
  <Company>Squire Patton Boggs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Gregory R. Daniels Partner Squire Patton Boggs (US) LLP 2000 Huntington Center 41 South High Street Columbus, OH  43215 (614) 365-2789 Greg.Daniels@squirepb.com</dc:title>
  <dc:creator>Squire Patton Boggs</dc:creator>
  <cp:lastModifiedBy>Squire Patton Boggs</cp:lastModifiedBy>
  <cp:revision>6</cp:revision>
  <dcterms:created xsi:type="dcterms:W3CDTF">2023-10-11T17:15:51Z</dcterms:created>
  <dcterms:modified xsi:type="dcterms:W3CDTF">2023-10-11T18:09:33Z</dcterms:modified>
</cp:coreProperties>
</file>