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84" r:id="rId2"/>
    <p:sldId id="269" r:id="rId3"/>
    <p:sldId id="271" r:id="rId4"/>
    <p:sldId id="272" r:id="rId5"/>
    <p:sldId id="279" r:id="rId6"/>
    <p:sldId id="285" r:id="rId7"/>
    <p:sldId id="291" r:id="rId8"/>
    <p:sldId id="287" r:id="rId9"/>
    <p:sldId id="286" r:id="rId10"/>
    <p:sldId id="290" r:id="rId11"/>
    <p:sldId id="292" r:id="rId12"/>
    <p:sldId id="293" r:id="rId13"/>
    <p:sldId id="295" r:id="rId14"/>
    <p:sldId id="296" r:id="rId15"/>
    <p:sldId id="297" r:id="rId16"/>
    <p:sldId id="281"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488A03-1BA9-40F5-B041-C0D74DF4696B}" v="103" dt="2023-12-07T15:54:44.939"/>
    <p1510:client id="{1A86D612-03E9-4BF2-9EBA-C394BF9ECCB2}" v="17" dt="2023-12-07T15:09:50.4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68523" autoAdjust="0"/>
  </p:normalViewPr>
  <p:slideViewPr>
    <p:cSldViewPr snapToGrid="0">
      <p:cViewPr varScale="1">
        <p:scale>
          <a:sx n="76" d="100"/>
          <a:sy n="76" d="100"/>
        </p:scale>
        <p:origin x="3504" y="78"/>
      </p:cViewPr>
      <p:guideLst/>
    </p:cSldViewPr>
  </p:slideViewPr>
  <p:notesTextViewPr>
    <p:cViewPr>
      <p:scale>
        <a:sx n="1" d="1"/>
        <a:sy n="1" d="1"/>
      </p:scale>
      <p:origin x="0" y="0"/>
    </p:cViewPr>
  </p:notesTextViewPr>
  <p:notesViewPr>
    <p:cSldViewPr snapToGrid="0">
      <p:cViewPr varScale="1">
        <p:scale>
          <a:sx n="96" d="100"/>
          <a:sy n="96" d="100"/>
        </p:scale>
        <p:origin x="55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ECFF419-4042-4BD6-9508-B317A33D9119}" type="datetimeFigureOut">
              <a:rPr lang="en-US" smtClean="0"/>
              <a:t>7/31/2025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AE03DD1-7E46-49C8-94CB-22D6A45EE6CA}" type="slidenum">
              <a:rPr lang="en-US" smtClean="0"/>
              <a:t>‹#›</a:t>
            </a:fld>
            <a:endParaRPr lang="en-US" dirty="0"/>
          </a:p>
        </p:txBody>
      </p:sp>
    </p:spTree>
    <p:extLst>
      <p:ext uri="{BB962C8B-B14F-4D97-AF65-F5344CB8AC3E}">
        <p14:creationId xmlns:p14="http://schemas.microsoft.com/office/powerpoint/2010/main" val="1565541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1</a:t>
            </a:fld>
            <a:endParaRPr lang="en-US" dirty="0"/>
          </a:p>
        </p:txBody>
      </p:sp>
    </p:spTree>
    <p:extLst>
      <p:ext uri="{BB962C8B-B14F-4D97-AF65-F5344CB8AC3E}">
        <p14:creationId xmlns:p14="http://schemas.microsoft.com/office/powerpoint/2010/main" val="2326288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10</a:t>
            </a:fld>
            <a:endParaRPr lang="en-US" dirty="0"/>
          </a:p>
        </p:txBody>
      </p:sp>
    </p:spTree>
    <p:extLst>
      <p:ext uri="{BB962C8B-B14F-4D97-AF65-F5344CB8AC3E}">
        <p14:creationId xmlns:p14="http://schemas.microsoft.com/office/powerpoint/2010/main" val="21894297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reporting units need to be assessed?		Primary Government and Airport Fund</a:t>
            </a:r>
          </a:p>
          <a:p>
            <a:endParaRPr lang="en-US" dirty="0"/>
          </a:p>
          <a:p>
            <a:r>
              <a:rPr lang="en-US" dirty="0"/>
              <a:t>Concentration or Constraint?			Yes. Concentration. 65 percent of charges for services. Charges for services is significant revenue</a:t>
            </a:r>
          </a:p>
          <a:p>
            <a:endParaRPr lang="en-US" dirty="0"/>
          </a:p>
          <a:p>
            <a:r>
              <a:rPr lang="en-US" dirty="0"/>
              <a:t>Vulnerable to risk of substantial impact?		Primary Government = No.   Airport Fund = Yes</a:t>
            </a:r>
          </a:p>
          <a:p>
            <a:endParaRPr lang="en-US" dirty="0"/>
          </a:p>
          <a:p>
            <a:r>
              <a:rPr lang="en-US" dirty="0"/>
              <a:t>Event occurred?			Yes. When airline notified the City during the calendar year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11</a:t>
            </a:fld>
            <a:endParaRPr lang="en-US" dirty="0"/>
          </a:p>
        </p:txBody>
      </p:sp>
    </p:spTree>
    <p:extLst>
      <p:ext uri="{BB962C8B-B14F-4D97-AF65-F5344CB8AC3E}">
        <p14:creationId xmlns:p14="http://schemas.microsoft.com/office/powerpoint/2010/main" val="4407841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E03DD1-7E46-49C8-94CB-22D6A45EE6CA}" type="slidenum">
              <a:rPr lang="en-US" smtClean="0"/>
              <a:t>12</a:t>
            </a:fld>
            <a:endParaRPr lang="en-US" dirty="0"/>
          </a:p>
        </p:txBody>
      </p:sp>
    </p:spTree>
    <p:extLst>
      <p:ext uri="{BB962C8B-B14F-4D97-AF65-F5344CB8AC3E}">
        <p14:creationId xmlns:p14="http://schemas.microsoft.com/office/powerpoint/2010/main" val="12059113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407AA-F0E1-5D13-4918-C06A6A2456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9553E8-0065-0C3D-A225-E658F9D5AB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2E3DB5-4347-E7BD-5E11-9D58EFF45C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EFEDEC-BB98-1BB4-4255-57EE796432FF}"/>
              </a:ext>
            </a:extLst>
          </p:cNvPr>
          <p:cNvSpPr>
            <a:spLocks noGrp="1"/>
          </p:cNvSpPr>
          <p:nvPr>
            <p:ph type="sldNum" sz="quarter" idx="5"/>
          </p:nvPr>
        </p:nvSpPr>
        <p:spPr/>
        <p:txBody>
          <a:bodyPr/>
          <a:lstStyle/>
          <a:p>
            <a:fld id="{FAE03DD1-7E46-49C8-94CB-22D6A45EE6CA}" type="slidenum">
              <a:rPr lang="en-US" smtClean="0"/>
              <a:t>13</a:t>
            </a:fld>
            <a:endParaRPr lang="en-US" dirty="0"/>
          </a:p>
        </p:txBody>
      </p:sp>
    </p:spTree>
    <p:extLst>
      <p:ext uri="{BB962C8B-B14F-4D97-AF65-F5344CB8AC3E}">
        <p14:creationId xmlns:p14="http://schemas.microsoft.com/office/powerpoint/2010/main" val="1740865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90778-CF58-9BEF-7406-0EB13D8FA4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FA4872-8DF3-F188-C62C-FCB557D53B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2AEF52-7EB0-1B21-2A39-27A3960D78EB}"/>
              </a:ext>
            </a:extLst>
          </p:cNvPr>
          <p:cNvSpPr>
            <a:spLocks noGrp="1"/>
          </p:cNvSpPr>
          <p:nvPr>
            <p:ph type="body" idx="1"/>
          </p:nvPr>
        </p:nvSpPr>
        <p:spPr/>
        <p:txBody>
          <a:bodyPr/>
          <a:lstStyle/>
          <a:p>
            <a:r>
              <a:rPr lang="en-US" dirty="0"/>
              <a:t>What reporting units need to be assessed?		Primary Government</a:t>
            </a:r>
          </a:p>
          <a:p>
            <a:endParaRPr lang="en-US" dirty="0"/>
          </a:p>
          <a:p>
            <a:r>
              <a:rPr lang="en-US" dirty="0"/>
              <a:t>Concentration or Constraint?			Yes. Concentration. 100 percent of transportation workers covered by CBA</a:t>
            </a:r>
          </a:p>
          <a:p>
            <a:endParaRPr lang="en-US" dirty="0"/>
          </a:p>
          <a:p>
            <a:r>
              <a:rPr lang="en-US" dirty="0"/>
              <a:t>Vulnerable to risk of substantial impact?		Yes. Interruption would cause a substantial financially disruptive effect on the City</a:t>
            </a:r>
          </a:p>
          <a:p>
            <a:endParaRPr lang="en-US" dirty="0"/>
          </a:p>
          <a:p>
            <a:r>
              <a:rPr lang="en-US" dirty="0"/>
              <a:t>Event occurred?			Yes. Based on contentious negotiations, City has determined that is more likely than not that the existing agreement will expire</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A1323D3A-767E-5632-BE91-CC8307AFFE39}"/>
              </a:ext>
            </a:extLst>
          </p:cNvPr>
          <p:cNvSpPr>
            <a:spLocks noGrp="1"/>
          </p:cNvSpPr>
          <p:nvPr>
            <p:ph type="sldNum" sz="quarter" idx="5"/>
          </p:nvPr>
        </p:nvSpPr>
        <p:spPr/>
        <p:txBody>
          <a:bodyPr/>
          <a:lstStyle/>
          <a:p>
            <a:fld id="{FAE03DD1-7E46-49C8-94CB-22D6A45EE6CA}" type="slidenum">
              <a:rPr lang="en-US" smtClean="0"/>
              <a:t>14</a:t>
            </a:fld>
            <a:endParaRPr lang="en-US" dirty="0"/>
          </a:p>
        </p:txBody>
      </p:sp>
    </p:spTree>
    <p:extLst>
      <p:ext uri="{BB962C8B-B14F-4D97-AF65-F5344CB8AC3E}">
        <p14:creationId xmlns:p14="http://schemas.microsoft.com/office/powerpoint/2010/main" val="2655899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E03DD1-7E46-49C8-94CB-22D6A45EE6CA}" type="slidenum">
              <a:rPr lang="en-US" smtClean="0"/>
              <a:t>15</a:t>
            </a:fld>
            <a:endParaRPr lang="en-US" dirty="0"/>
          </a:p>
        </p:txBody>
      </p:sp>
    </p:spTree>
    <p:extLst>
      <p:ext uri="{BB962C8B-B14F-4D97-AF65-F5344CB8AC3E}">
        <p14:creationId xmlns:p14="http://schemas.microsoft.com/office/powerpoint/2010/main" val="39481831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 Materiality</a:t>
            </a:r>
          </a:p>
          <a:p>
            <a:endParaRPr lang="en-US" dirty="0"/>
          </a:p>
          <a:p>
            <a:r>
              <a:rPr lang="en-US" dirty="0"/>
              <a:t>Discussion – Audit Evaluation/Reporting</a:t>
            </a:r>
          </a:p>
          <a:p>
            <a:endParaRPr lang="en-US" dirty="0"/>
          </a:p>
        </p:txBody>
      </p:sp>
      <p:sp>
        <p:nvSpPr>
          <p:cNvPr id="4" name="Slide Number Placeholder 3"/>
          <p:cNvSpPr>
            <a:spLocks noGrp="1"/>
          </p:cNvSpPr>
          <p:nvPr>
            <p:ph type="sldNum" sz="quarter" idx="10"/>
          </p:nvPr>
        </p:nvSpPr>
        <p:spPr/>
        <p:txBody>
          <a:bodyPr/>
          <a:lstStyle/>
          <a:p>
            <a:fld id="{FAE03DD1-7E46-49C8-94CB-22D6A45EE6CA}" type="slidenum">
              <a:rPr lang="en-US" smtClean="0"/>
              <a:t>16</a:t>
            </a:fld>
            <a:endParaRPr lang="en-US" dirty="0"/>
          </a:p>
        </p:txBody>
      </p:sp>
    </p:spTree>
    <p:extLst>
      <p:ext uri="{BB962C8B-B14F-4D97-AF65-F5344CB8AC3E}">
        <p14:creationId xmlns:p14="http://schemas.microsoft.com/office/powerpoint/2010/main" val="2612562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2</a:t>
            </a:fld>
            <a:endParaRPr lang="en-US" dirty="0"/>
          </a:p>
        </p:txBody>
      </p:sp>
    </p:spTree>
    <p:extLst>
      <p:ext uri="{BB962C8B-B14F-4D97-AF65-F5344CB8AC3E}">
        <p14:creationId xmlns:p14="http://schemas.microsoft.com/office/powerpoint/2010/main" val="866975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Various types of stakeholders have expressed concerns about risks that governments face…concerns that were amplified as a result of the COVID-19 pandemic</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Risks</a:t>
            </a:r>
            <a:r>
              <a:rPr lang="en-US" dirty="0"/>
              <a:t> refer to conditions that give rise to the potential for loss or harm to a government</a:t>
            </a:r>
          </a:p>
          <a:p>
            <a:endParaRPr lang="en-US" dirty="0"/>
          </a:p>
        </p:txBody>
      </p:sp>
      <p:sp>
        <p:nvSpPr>
          <p:cNvPr id="4" name="Slide Number Placeholder 3"/>
          <p:cNvSpPr>
            <a:spLocks noGrp="1"/>
          </p:cNvSpPr>
          <p:nvPr>
            <p:ph type="sldNum" sz="quarter" idx="10"/>
          </p:nvPr>
        </p:nvSpPr>
        <p:spPr/>
        <p:txBody>
          <a:bodyPr/>
          <a:lstStyle/>
          <a:p>
            <a:fld id="{FAE03DD1-7E46-49C8-94CB-22D6A45EE6CA}" type="slidenum">
              <a:rPr lang="en-US" smtClean="0"/>
              <a:t>3</a:t>
            </a:fld>
            <a:endParaRPr lang="en-US" dirty="0"/>
          </a:p>
        </p:txBody>
      </p:sp>
    </p:spTree>
    <p:extLst>
      <p:ext uri="{BB962C8B-B14F-4D97-AF65-F5344CB8AC3E}">
        <p14:creationId xmlns:p14="http://schemas.microsoft.com/office/powerpoint/2010/main" val="74828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B7. The Board noted that although information about certain concentrations can be obtained from supplementary information presented in the statistical section that may accompany a government’s basic financial statements, presentation as supporting information is not an adequate substitute for disclosure in notes to the financial statements.</a:t>
            </a:r>
          </a:p>
          <a:p>
            <a:endParaRPr lang="en-US" dirty="0"/>
          </a:p>
          <a:p>
            <a:r>
              <a:rPr lang="en-US" dirty="0"/>
              <a:t>B11. identification is a matter of professional judgment based on both qualitative and quantitative factors.</a:t>
            </a:r>
          </a:p>
        </p:txBody>
      </p:sp>
      <p:sp>
        <p:nvSpPr>
          <p:cNvPr id="4" name="Slide Number Placeholder 3"/>
          <p:cNvSpPr>
            <a:spLocks noGrp="1"/>
          </p:cNvSpPr>
          <p:nvPr>
            <p:ph type="sldNum" sz="quarter" idx="10"/>
          </p:nvPr>
        </p:nvSpPr>
        <p:spPr/>
        <p:txBody>
          <a:bodyPr/>
          <a:lstStyle/>
          <a:p>
            <a:fld id="{FAE03DD1-7E46-49C8-94CB-22D6A45EE6CA}" type="slidenum">
              <a:rPr lang="en-US" smtClean="0"/>
              <a:t>4</a:t>
            </a:fld>
            <a:endParaRPr lang="en-US" dirty="0"/>
          </a:p>
        </p:txBody>
      </p:sp>
    </p:spTree>
    <p:extLst>
      <p:ext uri="{BB962C8B-B14F-4D97-AF65-F5344CB8AC3E}">
        <p14:creationId xmlns:p14="http://schemas.microsoft.com/office/powerpoint/2010/main" val="2034763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Statutory or constitutional limitations such as caps on the imposition of property taxes or on the total amount of outstanding debt</a:t>
            </a:r>
          </a:p>
        </p:txBody>
      </p:sp>
      <p:sp>
        <p:nvSpPr>
          <p:cNvPr id="4" name="Slide Number Placeholder 3"/>
          <p:cNvSpPr>
            <a:spLocks noGrp="1"/>
          </p:cNvSpPr>
          <p:nvPr>
            <p:ph type="sldNum" sz="quarter" idx="10"/>
          </p:nvPr>
        </p:nvSpPr>
        <p:spPr/>
        <p:txBody>
          <a:bodyPr/>
          <a:lstStyle/>
          <a:p>
            <a:fld id="{FAE03DD1-7E46-49C8-94CB-22D6A45EE6CA}" type="slidenum">
              <a:rPr lang="en-US" smtClean="0"/>
              <a:t>5</a:t>
            </a:fld>
            <a:endParaRPr lang="en-US" dirty="0"/>
          </a:p>
        </p:txBody>
      </p:sp>
    </p:spTree>
    <p:extLst>
      <p:ext uri="{BB962C8B-B14F-4D97-AF65-F5344CB8AC3E}">
        <p14:creationId xmlns:p14="http://schemas.microsoft.com/office/powerpoint/2010/main" val="1168313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If mitigating actions taken by the government prior to the issuance of the financial statements cause any of the disclosure criteria not to be met, none of the note disclosures in paragraph 9 are required</a:t>
            </a:r>
          </a:p>
        </p:txBody>
      </p:sp>
      <p:sp>
        <p:nvSpPr>
          <p:cNvPr id="4" name="Slide Number Placeholder 3"/>
          <p:cNvSpPr>
            <a:spLocks noGrp="1"/>
          </p:cNvSpPr>
          <p:nvPr>
            <p:ph type="sldNum" sz="quarter" idx="5"/>
          </p:nvPr>
        </p:nvSpPr>
        <p:spPr/>
        <p:txBody>
          <a:bodyPr/>
          <a:lstStyle/>
          <a:p>
            <a:fld id="{FAE03DD1-7E46-49C8-94CB-22D6A45EE6CA}" type="slidenum">
              <a:rPr lang="en-US" smtClean="0"/>
              <a:t>6</a:t>
            </a:fld>
            <a:endParaRPr lang="en-US" dirty="0"/>
          </a:p>
        </p:txBody>
      </p:sp>
    </p:spTree>
    <p:extLst>
      <p:ext uri="{BB962C8B-B14F-4D97-AF65-F5344CB8AC3E}">
        <p14:creationId xmlns:p14="http://schemas.microsoft.com/office/powerpoint/2010/main" val="2667362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E03DD1-7E46-49C8-94CB-22D6A45EE6CA}" type="slidenum">
              <a:rPr lang="en-US" smtClean="0"/>
              <a:t>7</a:t>
            </a:fld>
            <a:endParaRPr lang="en-US" dirty="0"/>
          </a:p>
        </p:txBody>
      </p:sp>
    </p:spTree>
    <p:extLst>
      <p:ext uri="{BB962C8B-B14F-4D97-AF65-F5344CB8AC3E}">
        <p14:creationId xmlns:p14="http://schemas.microsoft.com/office/powerpoint/2010/main" val="3589703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GASB 14, para. 63, states to only include component unit info in primary government notes if essential/significant</a:t>
            </a:r>
          </a:p>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8</a:t>
            </a:fld>
            <a:endParaRPr lang="en-US" dirty="0"/>
          </a:p>
        </p:txBody>
      </p:sp>
    </p:spTree>
    <p:extLst>
      <p:ext uri="{BB962C8B-B14F-4D97-AF65-F5344CB8AC3E}">
        <p14:creationId xmlns:p14="http://schemas.microsoft.com/office/powerpoint/2010/main" val="3285543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government should provide information in sufficient detail to enable users of financial statements to understand the nature of the circumstances disclosed and the government’s vulnerability to the risk of a substantial impact associated with the concentration or constraint.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E03DD1-7E46-49C8-94CB-22D6A45EE6CA}" type="slidenum">
              <a:rPr lang="en-US" smtClean="0"/>
              <a:t>9</a:t>
            </a:fld>
            <a:endParaRPr lang="en-US" dirty="0"/>
          </a:p>
        </p:txBody>
      </p:sp>
    </p:spTree>
    <p:extLst>
      <p:ext uri="{BB962C8B-B14F-4D97-AF65-F5344CB8AC3E}">
        <p14:creationId xmlns:p14="http://schemas.microsoft.com/office/powerpoint/2010/main" val="1135179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88C51EAE-71F5-4E2C-A945-1C7581043DB9}"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0173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0763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4926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B58C7-1C9F-14B1-F35D-7D771FC190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A9BE19-A41D-5A20-4741-1FC79AD6A32B}"/>
              </a:ext>
            </a:extLst>
          </p:cNvPr>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4" name="Footer Placeholder 3">
            <a:extLst>
              <a:ext uri="{FF2B5EF4-FFF2-40B4-BE49-F238E27FC236}">
                <a16:creationId xmlns:a16="http://schemas.microsoft.com/office/drawing/2014/main" id="{A724444B-5F4C-9E9F-A408-CC439366E53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9F164CA-1D46-F0E5-1054-B29897D4E289}"/>
              </a:ext>
            </a:extLst>
          </p:cNvPr>
          <p:cNvSpPr>
            <a:spLocks noGrp="1"/>
          </p:cNvSpPr>
          <p:nvPr>
            <p:ph type="sldNum" sz="quarter" idx="12"/>
          </p:nvPr>
        </p:nvSpPr>
        <p:spPr/>
        <p:txBody>
          <a:bodyPr/>
          <a:lstStyle/>
          <a:p>
            <a:fld id="{88C51EAE-71F5-4E2C-A945-1C7581043DB9}" type="slidenum">
              <a:rPr lang="en-US" smtClean="0"/>
              <a:t>‹#›</a:t>
            </a:fld>
            <a:endParaRPr lang="en-US" dirty="0"/>
          </a:p>
        </p:txBody>
      </p:sp>
    </p:spTree>
    <p:extLst>
      <p:ext uri="{BB962C8B-B14F-4D97-AF65-F5344CB8AC3E}">
        <p14:creationId xmlns:p14="http://schemas.microsoft.com/office/powerpoint/2010/main" val="1265150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652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C51EAE-71F5-4E2C-A945-1C7581043DB9}"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0391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C51EAE-71F5-4E2C-A945-1C7581043DB9}"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02571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C51EAE-71F5-4E2C-A945-1C7581043DB9}"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604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C51EAE-71F5-4E2C-A945-1C7581043DB9}"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6714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C51EAE-71F5-4E2C-A945-1C7581043DB9}" type="slidenum">
              <a:rPr lang="en-US" smtClean="0"/>
              <a:t>‹#›</a:t>
            </a:fld>
            <a:endParaRPr lang="en-US" dirty="0"/>
          </a:p>
        </p:txBody>
      </p:sp>
    </p:spTree>
    <p:extLst>
      <p:ext uri="{BB962C8B-B14F-4D97-AF65-F5344CB8AC3E}">
        <p14:creationId xmlns:p14="http://schemas.microsoft.com/office/powerpoint/2010/main" val="4064329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EDD8B0-9A95-4716-9468-28955265C3E5}" type="datetimeFigureOut">
              <a:rPr lang="en-US" smtClean="0"/>
              <a:t>7/31/2025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C51EAE-71F5-4E2C-A945-1C7581043DB9}"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3917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0EDD8B0-9A95-4716-9468-28955265C3E5}" type="datetimeFigureOut">
              <a:rPr lang="en-US" smtClean="0"/>
              <a:t>7/31/2025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88C51EAE-71F5-4E2C-A945-1C7581043DB9}"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2160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0EDD8B0-9A95-4716-9468-28955265C3E5}" type="datetimeFigureOut">
              <a:rPr lang="en-US" smtClean="0"/>
              <a:t>7/31/2025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8C51EAE-71F5-4E2C-A945-1C7581043DB9}"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4" name="Picture 13" descr="A blue and orange logo&#10;&#10;Description automatically generated">
            <a:extLst>
              <a:ext uri="{FF2B5EF4-FFF2-40B4-BE49-F238E27FC236}">
                <a16:creationId xmlns:a16="http://schemas.microsoft.com/office/drawing/2014/main" id="{FEF90A92-71B0-6A49-AD2F-2706EEE840A8}"/>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245724" y="4990602"/>
            <a:ext cx="1618257" cy="945796"/>
          </a:xfrm>
          <a:prstGeom prst="rect">
            <a:avLst/>
          </a:prstGeom>
        </p:spPr>
      </p:pic>
    </p:spTree>
    <p:extLst>
      <p:ext uri="{BB962C8B-B14F-4D97-AF65-F5344CB8AC3E}">
        <p14:creationId xmlns:p14="http://schemas.microsoft.com/office/powerpoint/2010/main" val="2935138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Barlow Semi Condensed SemiBold" panose="00000706000000000000" pitchFamily="2" charset="0"/>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Barlow Semi Condensed" panose="00000506000000000000" pitchFamily="2" charset="0"/>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Barlow Semi Condensed" panose="00000506000000000000" pitchFamily="2" charset="0"/>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Barlow Semi Condensed" panose="00000506000000000000" pitchFamily="2" charset="0"/>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Barlow Semi Condensed" panose="00000506000000000000" pitchFamily="2" charset="0"/>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Barlow Semi Condensed" panose="00000506000000000000" pitchFamily="2" charset="0"/>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A6F97-0D6B-E0F9-1BED-ED8A19AA3C35}"/>
              </a:ext>
            </a:extLst>
          </p:cNvPr>
          <p:cNvSpPr>
            <a:spLocks noGrp="1"/>
          </p:cNvSpPr>
          <p:nvPr>
            <p:ph type="ctrTitle"/>
          </p:nvPr>
        </p:nvSpPr>
        <p:spPr/>
        <p:txBody>
          <a:bodyPr/>
          <a:lstStyle/>
          <a:p>
            <a:r>
              <a:rPr lang="en-US" dirty="0"/>
              <a:t>Gasb 102</a:t>
            </a:r>
          </a:p>
        </p:txBody>
      </p:sp>
      <p:sp>
        <p:nvSpPr>
          <p:cNvPr id="5" name="Subtitle 4">
            <a:extLst>
              <a:ext uri="{FF2B5EF4-FFF2-40B4-BE49-F238E27FC236}">
                <a16:creationId xmlns:a16="http://schemas.microsoft.com/office/drawing/2014/main" id="{AEE77605-3395-2CF2-EC92-87EE256E48A9}"/>
              </a:ext>
            </a:extLst>
          </p:cNvPr>
          <p:cNvSpPr>
            <a:spLocks noGrp="1"/>
          </p:cNvSpPr>
          <p:nvPr>
            <p:ph type="subTitle" idx="1"/>
          </p:nvPr>
        </p:nvSpPr>
        <p:spPr/>
        <p:txBody>
          <a:bodyPr/>
          <a:lstStyle/>
          <a:p>
            <a:r>
              <a:rPr lang="en-US" dirty="0"/>
              <a:t>Certain risk disclosures</a:t>
            </a:r>
          </a:p>
          <a:p>
            <a:endParaRPr lang="en-US" dirty="0"/>
          </a:p>
        </p:txBody>
      </p:sp>
    </p:spTree>
    <p:extLst>
      <p:ext uri="{BB962C8B-B14F-4D97-AF65-F5344CB8AC3E}">
        <p14:creationId xmlns:p14="http://schemas.microsoft.com/office/powerpoint/2010/main" val="779587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1D927-DE15-085B-5B3E-DC82356A29BB}"/>
              </a:ext>
            </a:extLst>
          </p:cNvPr>
          <p:cNvSpPr>
            <a:spLocks noGrp="1"/>
          </p:cNvSpPr>
          <p:nvPr>
            <p:ph type="title"/>
          </p:nvPr>
        </p:nvSpPr>
        <p:spPr/>
        <p:txBody>
          <a:bodyPr/>
          <a:lstStyle/>
          <a:p>
            <a:r>
              <a:rPr lang="en-US" dirty="0"/>
              <a:t>Illustration 1</a:t>
            </a:r>
          </a:p>
        </p:txBody>
      </p:sp>
      <p:sp>
        <p:nvSpPr>
          <p:cNvPr id="3" name="Content Placeholder 2">
            <a:extLst>
              <a:ext uri="{FF2B5EF4-FFF2-40B4-BE49-F238E27FC236}">
                <a16:creationId xmlns:a16="http://schemas.microsoft.com/office/drawing/2014/main" id="{B05BF778-CF5E-2404-218C-98253D4FA8BF}"/>
              </a:ext>
            </a:extLst>
          </p:cNvPr>
          <p:cNvSpPr>
            <a:spLocks noGrp="1"/>
          </p:cNvSpPr>
          <p:nvPr>
            <p:ph idx="1"/>
          </p:nvPr>
        </p:nvSpPr>
        <p:spPr/>
        <p:txBody>
          <a:bodyPr>
            <a:normAutofit fontScale="85000" lnSpcReduction="20000"/>
          </a:bodyPr>
          <a:lstStyle/>
          <a:p>
            <a:pPr marL="0" indent="0">
              <a:buNone/>
            </a:pPr>
            <a:r>
              <a:rPr lang="en-US" b="1" dirty="0"/>
              <a:t>Facts and Assumptions:</a:t>
            </a:r>
          </a:p>
          <a:p>
            <a:r>
              <a:rPr lang="en-US" dirty="0"/>
              <a:t>City’s airport fund reports a liability for revenue debt outstanding</a:t>
            </a:r>
          </a:p>
          <a:p>
            <a:r>
              <a:rPr lang="en-US" dirty="0"/>
              <a:t>Charges for services are a significant revenue of the airport fund</a:t>
            </a:r>
          </a:p>
          <a:p>
            <a:r>
              <a:rPr lang="en-US" dirty="0"/>
              <a:t>Charges for services are not a significant revenue for the City as a whole</a:t>
            </a:r>
          </a:p>
          <a:p>
            <a:r>
              <a:rPr lang="en-US" dirty="0"/>
              <a:t>Charges for services are identified as the sole source of repayment of the airport bonds</a:t>
            </a:r>
          </a:p>
          <a:p>
            <a:r>
              <a:rPr lang="en-US" dirty="0"/>
              <a:t>The airport’s largest airline customer accounts for 65 percent of the airport’s charges for services</a:t>
            </a:r>
          </a:p>
          <a:p>
            <a:r>
              <a:rPr lang="en-US" dirty="0"/>
              <a:t>During the calendar year ended December 31, 2024, the airport’s largest airline notified the City that it will terminate its lease and discontinue service by June 30, 2025.</a:t>
            </a:r>
          </a:p>
          <a:p>
            <a:r>
              <a:rPr lang="en-US" dirty="0"/>
              <a:t>The City’s financial statements as of December 31, 2024 were issued on April 30, 2025.</a:t>
            </a:r>
          </a:p>
          <a:p>
            <a:endParaRPr lang="en-US" dirty="0"/>
          </a:p>
          <a:p>
            <a:endParaRPr lang="en-US" dirty="0"/>
          </a:p>
        </p:txBody>
      </p:sp>
    </p:spTree>
    <p:extLst>
      <p:ext uri="{BB962C8B-B14F-4D97-AF65-F5344CB8AC3E}">
        <p14:creationId xmlns:p14="http://schemas.microsoft.com/office/powerpoint/2010/main" val="1104797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DCE7B-41F7-A789-886B-E99121AE9986}"/>
              </a:ext>
            </a:extLst>
          </p:cNvPr>
          <p:cNvSpPr>
            <a:spLocks noGrp="1"/>
          </p:cNvSpPr>
          <p:nvPr>
            <p:ph type="title"/>
          </p:nvPr>
        </p:nvSpPr>
        <p:spPr/>
        <p:txBody>
          <a:bodyPr/>
          <a:lstStyle/>
          <a:p>
            <a:r>
              <a:rPr lang="en-US" dirty="0"/>
              <a:t>Illustration 1 (continued)</a:t>
            </a:r>
          </a:p>
        </p:txBody>
      </p:sp>
      <p:sp>
        <p:nvSpPr>
          <p:cNvPr id="3" name="Content Placeholder 2">
            <a:extLst>
              <a:ext uri="{FF2B5EF4-FFF2-40B4-BE49-F238E27FC236}">
                <a16:creationId xmlns:a16="http://schemas.microsoft.com/office/drawing/2014/main" id="{1AAB5716-179B-95A1-CDA3-53A74DAE1720}"/>
              </a:ext>
            </a:extLst>
          </p:cNvPr>
          <p:cNvSpPr>
            <a:spLocks noGrp="1"/>
          </p:cNvSpPr>
          <p:nvPr>
            <p:ph idx="1"/>
          </p:nvPr>
        </p:nvSpPr>
        <p:spPr/>
        <p:txBody>
          <a:bodyPr>
            <a:normAutofit lnSpcReduction="10000"/>
          </a:bodyPr>
          <a:lstStyle/>
          <a:p>
            <a:pPr marL="0" indent="0">
              <a:buNone/>
            </a:pPr>
            <a:r>
              <a:rPr lang="en-US" b="1" dirty="0"/>
              <a:t>Conclusions</a:t>
            </a:r>
          </a:p>
          <a:p>
            <a:r>
              <a:rPr lang="en-US" dirty="0"/>
              <a:t>What reporting units need to be assessed?</a:t>
            </a:r>
          </a:p>
          <a:p>
            <a:r>
              <a:rPr lang="en-US" dirty="0"/>
              <a:t>Do we have a concentration or constraint?</a:t>
            </a:r>
          </a:p>
          <a:p>
            <a:r>
              <a:rPr lang="en-US" dirty="0"/>
              <a:t>Does the concentration or constraint make the reporting unit(s) vulnerable to the risk of substantial impact?</a:t>
            </a:r>
          </a:p>
          <a:p>
            <a:r>
              <a:rPr lang="en-US" dirty="0"/>
              <a:t>Has an event associated with the concentration or constraint that could cause a substantial impact occurred, started to occur, or is more likely than not to begin to occur within 12 months of the date the financial statements are issued?</a:t>
            </a:r>
          </a:p>
          <a:p>
            <a:endParaRPr lang="en-US" dirty="0"/>
          </a:p>
        </p:txBody>
      </p:sp>
    </p:spTree>
    <p:extLst>
      <p:ext uri="{BB962C8B-B14F-4D97-AF65-F5344CB8AC3E}">
        <p14:creationId xmlns:p14="http://schemas.microsoft.com/office/powerpoint/2010/main" val="4263644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F582-F957-4A70-2BFF-F634FC0D6F88}"/>
              </a:ext>
            </a:extLst>
          </p:cNvPr>
          <p:cNvSpPr>
            <a:spLocks noGrp="1"/>
          </p:cNvSpPr>
          <p:nvPr>
            <p:ph type="title"/>
          </p:nvPr>
        </p:nvSpPr>
        <p:spPr/>
        <p:txBody>
          <a:bodyPr/>
          <a:lstStyle/>
          <a:p>
            <a:r>
              <a:rPr lang="en-US" dirty="0"/>
              <a:t>Illustration 1 (continued)</a:t>
            </a:r>
          </a:p>
        </p:txBody>
      </p:sp>
      <p:sp>
        <p:nvSpPr>
          <p:cNvPr id="3" name="Content Placeholder 2">
            <a:extLst>
              <a:ext uri="{FF2B5EF4-FFF2-40B4-BE49-F238E27FC236}">
                <a16:creationId xmlns:a16="http://schemas.microsoft.com/office/drawing/2014/main" id="{2D5F9D92-6185-C587-1F55-D66667A58BF8}"/>
              </a:ext>
            </a:extLst>
          </p:cNvPr>
          <p:cNvSpPr>
            <a:spLocks noGrp="1"/>
          </p:cNvSpPr>
          <p:nvPr>
            <p:ph idx="1"/>
          </p:nvPr>
        </p:nvSpPr>
        <p:spPr/>
        <p:txBody>
          <a:bodyPr/>
          <a:lstStyle/>
          <a:p>
            <a:pPr marL="0" indent="0">
              <a:buNone/>
            </a:pPr>
            <a:r>
              <a:rPr lang="en-US" b="1" dirty="0"/>
              <a:t>Disclosure – Concentration of Financial Resource Provider</a:t>
            </a:r>
          </a:p>
          <a:p>
            <a:pPr marL="0" indent="0">
              <a:buNone/>
            </a:pPr>
            <a:r>
              <a:rPr lang="en-US" dirty="0"/>
              <a:t>The Airport Fund accounts for the City’s airport operations and reports $X million of revenue bonds outstanding on December 31, 2024. The bond indentures state that the revenue generated by airport operations is pledged as the sole source of repayment for the bonds. 65 percent of the Airport Fund’s revenues are associated with a single airline customer who has notified the City that it plans to terminate its lease and discontinue service to the City’s airport by June 30, 2025. A loss of revenue from that airline could adversely affect the Airport Fund.</a:t>
            </a:r>
          </a:p>
        </p:txBody>
      </p:sp>
    </p:spTree>
    <p:extLst>
      <p:ext uri="{BB962C8B-B14F-4D97-AF65-F5344CB8AC3E}">
        <p14:creationId xmlns:p14="http://schemas.microsoft.com/office/powerpoint/2010/main" val="2785807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19102-1779-396D-656D-61FAA1266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67638-0D65-13C1-E1D6-8502B57734D4}"/>
              </a:ext>
            </a:extLst>
          </p:cNvPr>
          <p:cNvSpPr>
            <a:spLocks noGrp="1"/>
          </p:cNvSpPr>
          <p:nvPr>
            <p:ph type="title"/>
          </p:nvPr>
        </p:nvSpPr>
        <p:spPr/>
        <p:txBody>
          <a:bodyPr/>
          <a:lstStyle/>
          <a:p>
            <a:r>
              <a:rPr lang="en-US" dirty="0"/>
              <a:t>Illustration 2</a:t>
            </a:r>
          </a:p>
        </p:txBody>
      </p:sp>
      <p:sp>
        <p:nvSpPr>
          <p:cNvPr id="3" name="Content Placeholder 2">
            <a:extLst>
              <a:ext uri="{FF2B5EF4-FFF2-40B4-BE49-F238E27FC236}">
                <a16:creationId xmlns:a16="http://schemas.microsoft.com/office/drawing/2014/main" id="{C8F13D69-C4D6-CFA5-9AC8-7818732D1DC7}"/>
              </a:ext>
            </a:extLst>
          </p:cNvPr>
          <p:cNvSpPr>
            <a:spLocks noGrp="1"/>
          </p:cNvSpPr>
          <p:nvPr>
            <p:ph idx="1"/>
          </p:nvPr>
        </p:nvSpPr>
        <p:spPr/>
        <p:txBody>
          <a:bodyPr>
            <a:normAutofit fontScale="85000" lnSpcReduction="10000"/>
          </a:bodyPr>
          <a:lstStyle/>
          <a:p>
            <a:pPr marL="0" indent="0">
              <a:buNone/>
            </a:pPr>
            <a:r>
              <a:rPr lang="en-US" b="1" dirty="0"/>
              <a:t>Facts and Assumptions:</a:t>
            </a:r>
          </a:p>
          <a:p>
            <a:r>
              <a:rPr lang="en-US" dirty="0"/>
              <a:t>As of December 31, 2024, all transportation workers employed by the City are members of the State Association of Transport Workers, a public employee union that collectively bargains with the City on behalf of those employees.</a:t>
            </a:r>
          </a:p>
          <a:p>
            <a:r>
              <a:rPr lang="en-US" dirty="0"/>
              <a:t>The existing five-year labor contract expires on June 30, 2025, and negotiations on a new contract have been contentious and ongoing since September 1, 2024.</a:t>
            </a:r>
          </a:p>
          <a:p>
            <a:r>
              <a:rPr lang="en-US" dirty="0"/>
              <a:t>The transportation workers are responsible for the day-to-day operations the transit system, which provides bus, train, and subway services</a:t>
            </a:r>
          </a:p>
          <a:p>
            <a:r>
              <a:rPr lang="en-US" dirty="0"/>
              <a:t>The City’s financial statements for the year ended December 31, 2024 were issued on March 31, 2025.</a:t>
            </a:r>
          </a:p>
          <a:p>
            <a:endParaRPr lang="en-US" dirty="0"/>
          </a:p>
        </p:txBody>
      </p:sp>
    </p:spTree>
    <p:extLst>
      <p:ext uri="{BB962C8B-B14F-4D97-AF65-F5344CB8AC3E}">
        <p14:creationId xmlns:p14="http://schemas.microsoft.com/office/powerpoint/2010/main" val="3460667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1BD7E-3765-2EAF-3F25-D1BBE65ED8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37B9B-9E67-2DAC-B8B3-98DE28D470F0}"/>
              </a:ext>
            </a:extLst>
          </p:cNvPr>
          <p:cNvSpPr>
            <a:spLocks noGrp="1"/>
          </p:cNvSpPr>
          <p:nvPr>
            <p:ph type="title"/>
          </p:nvPr>
        </p:nvSpPr>
        <p:spPr/>
        <p:txBody>
          <a:bodyPr/>
          <a:lstStyle/>
          <a:p>
            <a:r>
              <a:rPr lang="en-US" dirty="0"/>
              <a:t>Illustration 2 (continued)</a:t>
            </a:r>
          </a:p>
        </p:txBody>
      </p:sp>
      <p:sp>
        <p:nvSpPr>
          <p:cNvPr id="3" name="Content Placeholder 2">
            <a:extLst>
              <a:ext uri="{FF2B5EF4-FFF2-40B4-BE49-F238E27FC236}">
                <a16:creationId xmlns:a16="http://schemas.microsoft.com/office/drawing/2014/main" id="{67B72F2F-AA28-69B0-A743-E189A46F9998}"/>
              </a:ext>
            </a:extLst>
          </p:cNvPr>
          <p:cNvSpPr>
            <a:spLocks noGrp="1"/>
          </p:cNvSpPr>
          <p:nvPr>
            <p:ph idx="1"/>
          </p:nvPr>
        </p:nvSpPr>
        <p:spPr/>
        <p:txBody>
          <a:bodyPr>
            <a:normAutofit lnSpcReduction="10000"/>
          </a:bodyPr>
          <a:lstStyle/>
          <a:p>
            <a:pPr marL="0" indent="0">
              <a:buNone/>
            </a:pPr>
            <a:r>
              <a:rPr lang="en-US" b="1" dirty="0"/>
              <a:t>Conclusions</a:t>
            </a:r>
          </a:p>
          <a:p>
            <a:r>
              <a:rPr lang="en-US" dirty="0"/>
              <a:t>What reporting units need to be assessed?</a:t>
            </a:r>
          </a:p>
          <a:p>
            <a:r>
              <a:rPr lang="en-US" dirty="0"/>
              <a:t>Do we have a concentration or constraint?</a:t>
            </a:r>
          </a:p>
          <a:p>
            <a:r>
              <a:rPr lang="en-US" dirty="0"/>
              <a:t>Does the concentration or constraint make the reporting unit(s) vulnerable to the risk of substantial impact?</a:t>
            </a:r>
          </a:p>
          <a:p>
            <a:r>
              <a:rPr lang="en-US" dirty="0"/>
              <a:t>Has an event associated with the concentration or constraint that could cause a substantial impact occurred, started to occur, or is more likely than not to begin to occur within 12 months of the date the financial statements are issued?</a:t>
            </a:r>
          </a:p>
          <a:p>
            <a:endParaRPr lang="en-US" dirty="0"/>
          </a:p>
        </p:txBody>
      </p:sp>
    </p:spTree>
    <p:extLst>
      <p:ext uri="{BB962C8B-B14F-4D97-AF65-F5344CB8AC3E}">
        <p14:creationId xmlns:p14="http://schemas.microsoft.com/office/powerpoint/2010/main" val="2861042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A0780-A556-E145-22AD-1B3909FE5E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002084-C2DF-F7A2-9892-E7A42979438C}"/>
              </a:ext>
            </a:extLst>
          </p:cNvPr>
          <p:cNvSpPr>
            <a:spLocks noGrp="1"/>
          </p:cNvSpPr>
          <p:nvPr>
            <p:ph type="title"/>
          </p:nvPr>
        </p:nvSpPr>
        <p:spPr/>
        <p:txBody>
          <a:bodyPr/>
          <a:lstStyle/>
          <a:p>
            <a:r>
              <a:rPr lang="en-US" dirty="0"/>
              <a:t>Illustration 2 (continued)</a:t>
            </a:r>
          </a:p>
        </p:txBody>
      </p:sp>
      <p:sp>
        <p:nvSpPr>
          <p:cNvPr id="3" name="Content Placeholder 2">
            <a:extLst>
              <a:ext uri="{FF2B5EF4-FFF2-40B4-BE49-F238E27FC236}">
                <a16:creationId xmlns:a16="http://schemas.microsoft.com/office/drawing/2014/main" id="{773C7CD3-0EE2-260B-30FC-ABB97B95041A}"/>
              </a:ext>
            </a:extLst>
          </p:cNvPr>
          <p:cNvSpPr>
            <a:spLocks noGrp="1"/>
          </p:cNvSpPr>
          <p:nvPr>
            <p:ph idx="1"/>
          </p:nvPr>
        </p:nvSpPr>
        <p:spPr/>
        <p:txBody>
          <a:bodyPr/>
          <a:lstStyle/>
          <a:p>
            <a:pPr marL="0" indent="0">
              <a:buNone/>
            </a:pPr>
            <a:r>
              <a:rPr lang="en-US" b="1" dirty="0"/>
              <a:t>Disclosure – Concentration of Workforce Covered by Collective Bargaining Agreement</a:t>
            </a:r>
          </a:p>
          <a:p>
            <a:pPr marL="0" indent="0">
              <a:buNone/>
            </a:pPr>
            <a:r>
              <a:rPr lang="en-US" dirty="0"/>
              <a:t>The City depends on its workforce to deliver transportation services. All of the City’s transportation workers are covered by a collective bargaining agreement with the State Association of Transport Workers that expires on June 30, 2025, and a labor disruption that decreases bus, train, and subway services could disrupt the normal functioning of the City’s operations.</a:t>
            </a:r>
          </a:p>
        </p:txBody>
      </p:sp>
    </p:spTree>
    <p:extLst>
      <p:ext uri="{BB962C8B-B14F-4D97-AF65-F5344CB8AC3E}">
        <p14:creationId xmlns:p14="http://schemas.microsoft.com/office/powerpoint/2010/main" val="4051435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Questions</a:t>
            </a:r>
          </a:p>
        </p:txBody>
      </p:sp>
      <p:sp>
        <p:nvSpPr>
          <p:cNvPr id="3" name="Content Placeholder 2"/>
          <p:cNvSpPr>
            <a:spLocks noGrp="1"/>
          </p:cNvSpPr>
          <p:nvPr>
            <p:ph idx="1"/>
          </p:nvPr>
        </p:nvSpPr>
        <p:spPr/>
        <p:txBody>
          <a:bodyPr>
            <a:normAutofit/>
          </a:bodyPr>
          <a:lstStyle/>
          <a:p>
            <a:pPr marL="0" indent="0">
              <a:buNone/>
            </a:pPr>
            <a:endParaRPr lang="en-US" dirty="0"/>
          </a:p>
          <a:p>
            <a:endParaRPr lang="en-US" dirty="0"/>
          </a:p>
        </p:txBody>
      </p:sp>
      <p:sp>
        <p:nvSpPr>
          <p:cNvPr id="5" name="TextBox 4">
            <a:extLst>
              <a:ext uri="{FF2B5EF4-FFF2-40B4-BE49-F238E27FC236}">
                <a16:creationId xmlns:a16="http://schemas.microsoft.com/office/drawing/2014/main" id="{9A788094-DFD7-2055-11FB-D1F3ED3810CF}"/>
              </a:ext>
            </a:extLst>
          </p:cNvPr>
          <p:cNvSpPr txBox="1"/>
          <p:nvPr/>
        </p:nvSpPr>
        <p:spPr>
          <a:xfrm>
            <a:off x="1451579" y="2679209"/>
            <a:ext cx="7719853" cy="21236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dirty="0"/>
              <a:t>Jared Cottrell, CPA</a:t>
            </a:r>
          </a:p>
          <a:p>
            <a:r>
              <a:rPr lang="en-US" sz="4400" dirty="0"/>
              <a:t>Principal – Government Services</a:t>
            </a:r>
          </a:p>
          <a:p>
            <a:r>
              <a:rPr lang="en-US" sz="4400" dirty="0"/>
              <a:t>jared.cottrell@reaadvisory.com</a:t>
            </a:r>
          </a:p>
        </p:txBody>
      </p:sp>
    </p:spTree>
    <p:extLst>
      <p:ext uri="{BB962C8B-B14F-4D97-AF65-F5344CB8AC3E}">
        <p14:creationId xmlns:p14="http://schemas.microsoft.com/office/powerpoint/2010/main" val="4230068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8" y="614396"/>
            <a:ext cx="9603275" cy="1049235"/>
          </a:xfrm>
        </p:spPr>
        <p:txBody>
          <a:bodyPr/>
          <a:lstStyle/>
          <a:p>
            <a:r>
              <a:rPr lang="en-US" dirty="0"/>
              <a:t>Effective date and transition</a:t>
            </a:r>
          </a:p>
        </p:txBody>
      </p:sp>
      <p:sp>
        <p:nvSpPr>
          <p:cNvPr id="3" name="Content Placeholder 2"/>
          <p:cNvSpPr>
            <a:spLocks noGrp="1"/>
          </p:cNvSpPr>
          <p:nvPr>
            <p:ph idx="1"/>
          </p:nvPr>
        </p:nvSpPr>
        <p:spPr/>
        <p:txBody>
          <a:bodyPr/>
          <a:lstStyle/>
          <a:p>
            <a:r>
              <a:rPr lang="en-US" dirty="0"/>
              <a:t>Effective for fiscal years beginning after June 15, 2024 (fiscal year 2025 and calendar year 2025).  Early application is encouraged.</a:t>
            </a:r>
          </a:p>
          <a:p>
            <a:endParaRPr lang="en-US" dirty="0"/>
          </a:p>
        </p:txBody>
      </p:sp>
    </p:spTree>
    <p:extLst>
      <p:ext uri="{BB962C8B-B14F-4D97-AF65-F5344CB8AC3E}">
        <p14:creationId xmlns:p14="http://schemas.microsoft.com/office/powerpoint/2010/main" val="1814596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gasb 102</a:t>
            </a:r>
          </a:p>
        </p:txBody>
      </p:sp>
      <p:sp>
        <p:nvSpPr>
          <p:cNvPr id="3" name="Content Placeholder 2"/>
          <p:cNvSpPr>
            <a:spLocks noGrp="1"/>
          </p:cNvSpPr>
          <p:nvPr>
            <p:ph idx="1"/>
          </p:nvPr>
        </p:nvSpPr>
        <p:spPr/>
        <p:txBody>
          <a:bodyPr/>
          <a:lstStyle/>
          <a:p>
            <a:r>
              <a:rPr lang="en-US" dirty="0"/>
              <a:t>Governments face a variety of risks that could negatively affect the level of service they provide or their ability to meet obligations as they come due</a:t>
            </a:r>
          </a:p>
          <a:p>
            <a:r>
              <a:rPr lang="en-US" dirty="0"/>
              <a:t>Provide users of government financial statements with essential information about risks related to a government’s vulnerabilities due to certain </a:t>
            </a:r>
            <a:r>
              <a:rPr lang="en-US" b="1" dirty="0"/>
              <a:t>concentrations</a:t>
            </a:r>
            <a:r>
              <a:rPr lang="en-US" dirty="0"/>
              <a:t> or </a:t>
            </a:r>
            <a:r>
              <a:rPr lang="en-US" b="1" dirty="0"/>
              <a:t>constraints </a:t>
            </a:r>
            <a:r>
              <a:rPr lang="en-US" dirty="0"/>
              <a:t>that limit its ability to acquire resources or control spending.</a:t>
            </a:r>
          </a:p>
        </p:txBody>
      </p:sp>
    </p:spTree>
    <p:extLst>
      <p:ext uri="{BB962C8B-B14F-4D97-AF65-F5344CB8AC3E}">
        <p14:creationId xmlns:p14="http://schemas.microsoft.com/office/powerpoint/2010/main" val="3464117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Concentrations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A concentration is a lack of diversity related to an aspect of a significant inflow of resources or outflow of resources. Examples include the composition of any of the following: </a:t>
            </a:r>
          </a:p>
          <a:p>
            <a:r>
              <a:rPr lang="en-US" dirty="0"/>
              <a:t>Employers</a:t>
            </a:r>
          </a:p>
          <a:p>
            <a:r>
              <a:rPr lang="en-US" dirty="0"/>
              <a:t>Industries</a:t>
            </a:r>
          </a:p>
          <a:p>
            <a:r>
              <a:rPr lang="en-US" dirty="0"/>
              <a:t>Inflows of resources</a:t>
            </a:r>
          </a:p>
          <a:p>
            <a:r>
              <a:rPr lang="en-US" dirty="0"/>
              <a:t>Workforce covered by collective bargaining agreements</a:t>
            </a:r>
          </a:p>
          <a:p>
            <a:r>
              <a:rPr lang="en-US" dirty="0"/>
              <a:t>Providers of financial resources</a:t>
            </a:r>
          </a:p>
          <a:p>
            <a:r>
              <a:rPr lang="en-US" dirty="0"/>
              <a:t>Suppliers of material, labor, or services</a:t>
            </a:r>
          </a:p>
          <a:p>
            <a:pPr marL="0" indent="0">
              <a:buNone/>
            </a:pPr>
            <a:endParaRPr lang="en-US" dirty="0"/>
          </a:p>
        </p:txBody>
      </p:sp>
    </p:spTree>
    <p:extLst>
      <p:ext uri="{BB962C8B-B14F-4D97-AF65-F5344CB8AC3E}">
        <p14:creationId xmlns:p14="http://schemas.microsoft.com/office/powerpoint/2010/main" val="263818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constraints</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dirty="0"/>
              <a:t>A constraint is a limitation that is imposed by an external party or by formal action of a government’s highest level of decision-making authority. Examples include the following:</a:t>
            </a:r>
          </a:p>
          <a:p>
            <a:r>
              <a:rPr lang="en-US" dirty="0"/>
              <a:t>Limitations on raising revenue</a:t>
            </a:r>
          </a:p>
          <a:p>
            <a:r>
              <a:rPr lang="en-US" dirty="0"/>
              <a:t>Limitations on spending</a:t>
            </a:r>
          </a:p>
          <a:p>
            <a:r>
              <a:rPr lang="en-US" dirty="0"/>
              <a:t>Limitations on the incurrence of debt</a:t>
            </a:r>
          </a:p>
          <a:p>
            <a:r>
              <a:rPr lang="en-US" dirty="0"/>
              <a:t>Mandated spending</a:t>
            </a:r>
          </a:p>
        </p:txBody>
      </p:sp>
    </p:spTree>
    <p:extLst>
      <p:ext uri="{BB962C8B-B14F-4D97-AF65-F5344CB8AC3E}">
        <p14:creationId xmlns:p14="http://schemas.microsoft.com/office/powerpoint/2010/main" val="1293693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B616D-CABF-1A13-CDFD-9BD6F98CFE63}"/>
              </a:ext>
            </a:extLst>
          </p:cNvPr>
          <p:cNvSpPr>
            <a:spLocks noGrp="1"/>
          </p:cNvSpPr>
          <p:nvPr>
            <p:ph type="title"/>
          </p:nvPr>
        </p:nvSpPr>
        <p:spPr/>
        <p:txBody>
          <a:bodyPr/>
          <a:lstStyle/>
          <a:p>
            <a:r>
              <a:rPr lang="en-US" dirty="0"/>
              <a:t>Disclosure criteria</a:t>
            </a:r>
          </a:p>
        </p:txBody>
      </p:sp>
      <p:sp>
        <p:nvSpPr>
          <p:cNvPr id="3" name="Content Placeholder 2">
            <a:extLst>
              <a:ext uri="{FF2B5EF4-FFF2-40B4-BE49-F238E27FC236}">
                <a16:creationId xmlns:a16="http://schemas.microsoft.com/office/drawing/2014/main" id="{F1537265-D4C8-9EDE-F40F-0E02C9B49AC1}"/>
              </a:ext>
            </a:extLst>
          </p:cNvPr>
          <p:cNvSpPr>
            <a:spLocks noGrp="1"/>
          </p:cNvSpPr>
          <p:nvPr>
            <p:ph idx="1"/>
          </p:nvPr>
        </p:nvSpPr>
        <p:spPr/>
        <p:txBody>
          <a:bodyPr/>
          <a:lstStyle/>
          <a:p>
            <a:r>
              <a:rPr lang="en-US" dirty="0"/>
              <a:t>A concentration or constraint is known to the government prior to the issuance of the financial statements.</a:t>
            </a:r>
          </a:p>
          <a:p>
            <a:r>
              <a:rPr lang="en-US" dirty="0"/>
              <a:t>The concentration or constraint makes the reporting unit vulnerable to the risk of substantial impact.</a:t>
            </a:r>
          </a:p>
          <a:p>
            <a:r>
              <a:rPr lang="en-US" dirty="0"/>
              <a:t>An event or events associated with the concentration or constraint that could cause a substantial impact have occurred, have begun to occur, or are more likely than not to begin to occur within 12 months of the date the financial statements are issued. </a:t>
            </a:r>
          </a:p>
        </p:txBody>
      </p:sp>
    </p:spTree>
    <p:extLst>
      <p:ext uri="{BB962C8B-B14F-4D97-AF65-F5344CB8AC3E}">
        <p14:creationId xmlns:p14="http://schemas.microsoft.com/office/powerpoint/2010/main" val="3217035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898F4-E275-F152-EAA3-C80B2F62714C}"/>
              </a:ext>
            </a:extLst>
          </p:cNvPr>
          <p:cNvSpPr>
            <a:spLocks noGrp="1"/>
          </p:cNvSpPr>
          <p:nvPr>
            <p:ph type="title"/>
          </p:nvPr>
        </p:nvSpPr>
        <p:spPr/>
        <p:txBody>
          <a:bodyPr/>
          <a:lstStyle/>
          <a:p>
            <a:r>
              <a:rPr lang="en-US" dirty="0"/>
              <a:t>Disclosure criteria (continued)</a:t>
            </a:r>
          </a:p>
        </p:txBody>
      </p:sp>
      <p:sp>
        <p:nvSpPr>
          <p:cNvPr id="3" name="Content Placeholder 2">
            <a:extLst>
              <a:ext uri="{FF2B5EF4-FFF2-40B4-BE49-F238E27FC236}">
                <a16:creationId xmlns:a16="http://schemas.microsoft.com/office/drawing/2014/main" id="{95353C04-24E3-F19C-5165-3471B54BA800}"/>
              </a:ext>
            </a:extLst>
          </p:cNvPr>
          <p:cNvSpPr>
            <a:spLocks noGrp="1"/>
          </p:cNvSpPr>
          <p:nvPr>
            <p:ph idx="1"/>
          </p:nvPr>
        </p:nvSpPr>
        <p:spPr/>
        <p:txBody>
          <a:bodyPr/>
          <a:lstStyle/>
          <a:p>
            <a:pPr marL="0" indent="0">
              <a:buNone/>
            </a:pPr>
            <a:r>
              <a:rPr lang="en-US" dirty="0"/>
              <a:t>The disclosure criteria should be assessed for the primary government reporting unit and all other reporting units that report a liability for revenue debt.</a:t>
            </a:r>
          </a:p>
          <a:p>
            <a:endParaRPr lang="en-US" dirty="0"/>
          </a:p>
        </p:txBody>
      </p:sp>
    </p:spTree>
    <p:extLst>
      <p:ext uri="{BB962C8B-B14F-4D97-AF65-F5344CB8AC3E}">
        <p14:creationId xmlns:p14="http://schemas.microsoft.com/office/powerpoint/2010/main" val="265692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C3829-0E78-6F09-C409-94709D0B6B39}"/>
              </a:ext>
            </a:extLst>
          </p:cNvPr>
          <p:cNvSpPr>
            <a:spLocks noGrp="1"/>
          </p:cNvSpPr>
          <p:nvPr>
            <p:ph type="title"/>
          </p:nvPr>
        </p:nvSpPr>
        <p:spPr/>
        <p:txBody>
          <a:bodyPr/>
          <a:lstStyle/>
          <a:p>
            <a:r>
              <a:rPr lang="en-US" dirty="0"/>
              <a:t>General disclosure principles</a:t>
            </a:r>
          </a:p>
        </p:txBody>
      </p:sp>
      <p:sp>
        <p:nvSpPr>
          <p:cNvPr id="3" name="Content Placeholder 2">
            <a:extLst>
              <a:ext uri="{FF2B5EF4-FFF2-40B4-BE49-F238E27FC236}">
                <a16:creationId xmlns:a16="http://schemas.microsoft.com/office/drawing/2014/main" id="{98C77B96-D3C2-7D16-F51D-530E99332C50}"/>
              </a:ext>
            </a:extLst>
          </p:cNvPr>
          <p:cNvSpPr>
            <a:spLocks noGrp="1"/>
          </p:cNvSpPr>
          <p:nvPr>
            <p:ph idx="1"/>
          </p:nvPr>
        </p:nvSpPr>
        <p:spPr/>
        <p:txBody>
          <a:bodyPr/>
          <a:lstStyle/>
          <a:p>
            <a:r>
              <a:rPr lang="en-US" dirty="0"/>
              <a:t>Current period only</a:t>
            </a:r>
          </a:p>
          <a:p>
            <a:r>
              <a:rPr lang="en-US" dirty="0"/>
              <a:t>Avoid unnecessary duplication</a:t>
            </a:r>
          </a:p>
          <a:p>
            <a:r>
              <a:rPr lang="en-US" dirty="0"/>
              <a:t>Provide information for all reporting units</a:t>
            </a:r>
          </a:p>
          <a:p>
            <a:r>
              <a:rPr lang="en-US" dirty="0"/>
              <a:t>Include component units only if significant</a:t>
            </a:r>
          </a:p>
        </p:txBody>
      </p:sp>
    </p:spTree>
    <p:extLst>
      <p:ext uri="{BB962C8B-B14F-4D97-AF65-F5344CB8AC3E}">
        <p14:creationId xmlns:p14="http://schemas.microsoft.com/office/powerpoint/2010/main" val="3960258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A412F-A5F8-5DC9-1375-C6AFAF97DBFF}"/>
              </a:ext>
            </a:extLst>
          </p:cNvPr>
          <p:cNvSpPr>
            <a:spLocks noGrp="1"/>
          </p:cNvSpPr>
          <p:nvPr>
            <p:ph type="title"/>
          </p:nvPr>
        </p:nvSpPr>
        <p:spPr/>
        <p:txBody>
          <a:bodyPr/>
          <a:lstStyle/>
          <a:p>
            <a:r>
              <a:rPr lang="en-US" dirty="0"/>
              <a:t>Note disclosure requirements</a:t>
            </a:r>
          </a:p>
        </p:txBody>
      </p:sp>
      <p:sp>
        <p:nvSpPr>
          <p:cNvPr id="3" name="Content Placeholder 2">
            <a:extLst>
              <a:ext uri="{FF2B5EF4-FFF2-40B4-BE49-F238E27FC236}">
                <a16:creationId xmlns:a16="http://schemas.microsoft.com/office/drawing/2014/main" id="{6FDE9945-34C6-FBD6-7116-B36EC4B5D9F1}"/>
              </a:ext>
            </a:extLst>
          </p:cNvPr>
          <p:cNvSpPr>
            <a:spLocks noGrp="1"/>
          </p:cNvSpPr>
          <p:nvPr>
            <p:ph idx="1"/>
          </p:nvPr>
        </p:nvSpPr>
        <p:spPr/>
        <p:txBody>
          <a:bodyPr>
            <a:normAutofit/>
          </a:bodyPr>
          <a:lstStyle/>
          <a:p>
            <a:pPr marL="0" indent="0">
              <a:buNone/>
            </a:pPr>
            <a:r>
              <a:rPr lang="en-US" dirty="0"/>
              <a:t>The disclosures should include descriptions of the following:</a:t>
            </a:r>
          </a:p>
          <a:p>
            <a:r>
              <a:rPr lang="en-US" dirty="0"/>
              <a:t>The concentration or constraint</a:t>
            </a:r>
          </a:p>
          <a:p>
            <a:r>
              <a:rPr lang="en-US" dirty="0"/>
              <a:t>Each event associated with the concentration or constraint that could cause a substantial impact if the event had occurred or had begun to occur prior to the issuance of the financial statements</a:t>
            </a:r>
          </a:p>
          <a:p>
            <a:r>
              <a:rPr lang="en-US" dirty="0"/>
              <a:t>Actions taken by the government prior to the issuance of the financial statements to mitigate the risk</a:t>
            </a:r>
          </a:p>
        </p:txBody>
      </p:sp>
    </p:spTree>
    <p:extLst>
      <p:ext uri="{BB962C8B-B14F-4D97-AF65-F5344CB8AC3E}">
        <p14:creationId xmlns:p14="http://schemas.microsoft.com/office/powerpoint/2010/main" val="3170347208"/>
      </p:ext>
    </p:extLst>
  </p:cSld>
  <p:clrMapOvr>
    <a:masterClrMapping/>
  </p:clrMapOvr>
</p:sld>
</file>

<file path=ppt/theme/theme1.xml><?xml version="1.0" encoding="utf-8"?>
<a:theme xmlns:a="http://schemas.openxmlformats.org/drawingml/2006/main" name="Gallery">
  <a:themeElements>
    <a:clrScheme name="Custom 12">
      <a:dk1>
        <a:sysClr val="windowText" lastClr="000000"/>
      </a:dk1>
      <a:lt1>
        <a:sysClr val="window" lastClr="FFFFFF"/>
      </a:lt1>
      <a:dk2>
        <a:srgbClr val="454545"/>
      </a:dk2>
      <a:lt2>
        <a:srgbClr val="F2F2F2"/>
      </a:lt2>
      <a:accent1>
        <a:srgbClr val="31084F"/>
      </a:accent1>
      <a:accent2>
        <a:srgbClr val="FFFFFF"/>
      </a:accent2>
      <a:accent3>
        <a:srgbClr val="FCCA12"/>
      </a:accent3>
      <a:accent4>
        <a:srgbClr val="4A0C77"/>
      </a:accent4>
      <a:accent5>
        <a:srgbClr val="FDE9A0"/>
      </a:accent5>
      <a:accent6>
        <a:srgbClr val="FCCA12"/>
      </a:accent6>
      <a:hlink>
        <a:srgbClr val="00B0F0"/>
      </a:hlink>
      <a:folHlink>
        <a:srgbClr val="00B0F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978</TotalTime>
  <Words>1415</Words>
  <Application>Microsoft Office PowerPoint</Application>
  <PresentationFormat>Widescreen</PresentationFormat>
  <Paragraphs>122</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Barlow Semi Condensed</vt:lpstr>
      <vt:lpstr>Barlow Semi Condensed SemiBold</vt:lpstr>
      <vt:lpstr>Calibri</vt:lpstr>
      <vt:lpstr>Gill Sans MT</vt:lpstr>
      <vt:lpstr>Gallery</vt:lpstr>
      <vt:lpstr>Gasb 102</vt:lpstr>
      <vt:lpstr>Effective date and transition</vt:lpstr>
      <vt:lpstr>Why gasb 102</vt:lpstr>
      <vt:lpstr>Concentrations</vt:lpstr>
      <vt:lpstr>constraints </vt:lpstr>
      <vt:lpstr>Disclosure criteria</vt:lpstr>
      <vt:lpstr>Disclosure criteria (continued)</vt:lpstr>
      <vt:lpstr>General disclosure principles</vt:lpstr>
      <vt:lpstr>Note disclosure requirements</vt:lpstr>
      <vt:lpstr>Illustration 1</vt:lpstr>
      <vt:lpstr>Illustration 1 (continued)</vt:lpstr>
      <vt:lpstr>Illustration 1 (continued)</vt:lpstr>
      <vt:lpstr>Illustration 2</vt:lpstr>
      <vt:lpstr>Illustration 2 (continued)</vt:lpstr>
      <vt:lpstr>Illustration 2 (continued)</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GASB 96</dc:title>
  <dc:creator>Jared Cottrell</dc:creator>
  <cp:lastModifiedBy>Jared Cottrell</cp:lastModifiedBy>
  <cp:revision>63</cp:revision>
  <cp:lastPrinted>2025-07-31T19:50:54Z</cp:lastPrinted>
  <dcterms:created xsi:type="dcterms:W3CDTF">2023-07-24T15:16:49Z</dcterms:created>
  <dcterms:modified xsi:type="dcterms:W3CDTF">2025-07-31T19:54:41Z</dcterms:modified>
</cp:coreProperties>
</file>