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0" d="100"/>
          <a:sy n="100" d="100"/>
        </p:scale>
        <p:origin x="96" y="318"/>
      </p:cViewPr>
      <p:guideLst/>
    </p:cSldViewPr>
  </p:slideViewPr>
  <p:notesTextViewPr>
    <p:cViewPr>
      <p:scale>
        <a:sx n="1" d="1"/>
        <a:sy n="1" d="1"/>
      </p:scale>
      <p:origin x="0" y="0"/>
    </p:cViewPr>
  </p:notesTextViewPr>
  <p:notesViewPr>
    <p:cSldViewPr snapToGrid="0">
      <p:cViewPr varScale="1">
        <p:scale>
          <a:sx n="84" d="100"/>
          <a:sy n="84" d="100"/>
        </p:scale>
        <p:origin x="391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BAE70C-F925-4C86-AC42-CDD229D7A9B4}" type="datetimeFigureOut">
              <a:rPr lang="en-US" smtClean="0"/>
              <a:t>8/3/2025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676505F-B689-4D32-8597-08281F38D0FE}" type="slidenum">
              <a:rPr lang="en-US" smtClean="0"/>
              <a:t>‹#›</a:t>
            </a:fld>
            <a:endParaRPr lang="en-US"/>
          </a:p>
        </p:txBody>
      </p:sp>
    </p:spTree>
    <p:extLst>
      <p:ext uri="{BB962C8B-B14F-4D97-AF65-F5344CB8AC3E}">
        <p14:creationId xmlns:p14="http://schemas.microsoft.com/office/powerpoint/2010/main" val="32633018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676505F-B689-4D32-8597-08281F38D0FE}" type="slidenum">
              <a:rPr lang="en-US" smtClean="0"/>
              <a:t>1</a:t>
            </a:fld>
            <a:endParaRPr lang="en-US"/>
          </a:p>
        </p:txBody>
      </p:sp>
    </p:spTree>
    <p:extLst>
      <p:ext uri="{BB962C8B-B14F-4D97-AF65-F5344CB8AC3E}">
        <p14:creationId xmlns:p14="http://schemas.microsoft.com/office/powerpoint/2010/main" val="10906691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A56612-6EC5-A6CD-29DF-ABEA355AF6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AFA450-187B-990D-24A4-D3533CCADA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13B8D5-179F-57A0-A6B0-B4D5523FA3B1}"/>
              </a:ext>
            </a:extLst>
          </p:cNvPr>
          <p:cNvSpPr>
            <a:spLocks noGrp="1"/>
          </p:cNvSpPr>
          <p:nvPr>
            <p:ph type="body" idx="1"/>
          </p:nvPr>
        </p:nvSpPr>
        <p:spPr/>
        <p:txBody>
          <a:bodyPr/>
          <a:lstStyle/>
          <a:p>
            <a:r>
              <a:rPr lang="en-US" dirty="0"/>
              <a:t>Bona fide debt service fund is established to hold revenue or other monies to pay upcoming debt service and generally must be depleted at least once each bond year to qualify as a bona fide debt service fund.</a:t>
            </a:r>
          </a:p>
        </p:txBody>
      </p:sp>
      <p:sp>
        <p:nvSpPr>
          <p:cNvPr id="4" name="Slide Number Placeholder 3">
            <a:extLst>
              <a:ext uri="{FF2B5EF4-FFF2-40B4-BE49-F238E27FC236}">
                <a16:creationId xmlns:a16="http://schemas.microsoft.com/office/drawing/2014/main" id="{7009E8B1-1558-70D7-398E-9DF8559D57C2}"/>
              </a:ext>
            </a:extLst>
          </p:cNvPr>
          <p:cNvSpPr>
            <a:spLocks noGrp="1"/>
          </p:cNvSpPr>
          <p:nvPr>
            <p:ph type="sldNum" sz="quarter" idx="5"/>
          </p:nvPr>
        </p:nvSpPr>
        <p:spPr/>
        <p:txBody>
          <a:bodyPr/>
          <a:lstStyle/>
          <a:p>
            <a:fld id="{1676505F-B689-4D32-8597-08281F38D0FE}" type="slidenum">
              <a:rPr lang="en-US" smtClean="0"/>
              <a:t>10</a:t>
            </a:fld>
            <a:endParaRPr lang="en-US"/>
          </a:p>
        </p:txBody>
      </p:sp>
    </p:spTree>
    <p:extLst>
      <p:ext uri="{BB962C8B-B14F-4D97-AF65-F5344CB8AC3E}">
        <p14:creationId xmlns:p14="http://schemas.microsoft.com/office/powerpoint/2010/main" val="9995632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D9B279-9558-6117-4009-D74A3390F3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69275A-4B1F-3821-34AA-A04A7C6A01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C25CD2-5E98-090D-7959-8E7221F8E61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979D238-62B8-3506-4558-A9DB52C038E5}"/>
              </a:ext>
            </a:extLst>
          </p:cNvPr>
          <p:cNvSpPr>
            <a:spLocks noGrp="1"/>
          </p:cNvSpPr>
          <p:nvPr>
            <p:ph type="sldNum" sz="quarter" idx="5"/>
          </p:nvPr>
        </p:nvSpPr>
        <p:spPr/>
        <p:txBody>
          <a:bodyPr/>
          <a:lstStyle/>
          <a:p>
            <a:fld id="{1676505F-B689-4D32-8597-08281F38D0FE}" type="slidenum">
              <a:rPr lang="en-US" smtClean="0"/>
              <a:t>11</a:t>
            </a:fld>
            <a:endParaRPr lang="en-US"/>
          </a:p>
        </p:txBody>
      </p:sp>
    </p:spTree>
    <p:extLst>
      <p:ext uri="{BB962C8B-B14F-4D97-AF65-F5344CB8AC3E}">
        <p14:creationId xmlns:p14="http://schemas.microsoft.com/office/powerpoint/2010/main" val="14039228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07927-04BC-AFB8-0A12-E6A4156DFA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0FC838-3D94-9A29-FFFD-C7ECD64E04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153568-0CFB-1287-BFDD-38EF0BFACE77}"/>
              </a:ext>
            </a:extLst>
          </p:cNvPr>
          <p:cNvSpPr>
            <a:spLocks noGrp="1"/>
          </p:cNvSpPr>
          <p:nvPr>
            <p:ph type="body" idx="1"/>
          </p:nvPr>
        </p:nvSpPr>
        <p:spPr/>
        <p:txBody>
          <a:bodyPr/>
          <a:lstStyle/>
          <a:p>
            <a:r>
              <a:rPr lang="en-US" dirty="0"/>
              <a:t>A limited amount of unspent proceeds may be retained for reasonable retainage.</a:t>
            </a:r>
          </a:p>
          <a:p>
            <a:r>
              <a:rPr lang="en-US" dirty="0"/>
              <a:t>The retainage must be allocated within 30 months of the issue date and may be disregarded if</a:t>
            </a:r>
          </a:p>
          <a:p>
            <a:pPr marL="171450" indent="-171450">
              <a:buFontTx/>
              <a:buChar char="-"/>
            </a:pPr>
            <a:r>
              <a:rPr lang="en-US" dirty="0"/>
              <a:t>The issuer exercised due diligence to complete the project</a:t>
            </a:r>
          </a:p>
          <a:p>
            <a:pPr marL="171450" indent="-171450">
              <a:buFontTx/>
              <a:buChar char="-"/>
            </a:pPr>
            <a:r>
              <a:rPr lang="en-US" dirty="0"/>
              <a:t>The amount of proceeds that does not meet the schedule is the lesser of 3% of the bond issue price or $250,000</a:t>
            </a:r>
          </a:p>
        </p:txBody>
      </p:sp>
      <p:sp>
        <p:nvSpPr>
          <p:cNvPr id="4" name="Slide Number Placeholder 3">
            <a:extLst>
              <a:ext uri="{FF2B5EF4-FFF2-40B4-BE49-F238E27FC236}">
                <a16:creationId xmlns:a16="http://schemas.microsoft.com/office/drawing/2014/main" id="{F0EACE18-33D3-4AB5-65AC-8D9C21BDB334}"/>
              </a:ext>
            </a:extLst>
          </p:cNvPr>
          <p:cNvSpPr>
            <a:spLocks noGrp="1"/>
          </p:cNvSpPr>
          <p:nvPr>
            <p:ph type="sldNum" sz="quarter" idx="5"/>
          </p:nvPr>
        </p:nvSpPr>
        <p:spPr/>
        <p:txBody>
          <a:bodyPr/>
          <a:lstStyle/>
          <a:p>
            <a:fld id="{1676505F-B689-4D32-8597-08281F38D0FE}" type="slidenum">
              <a:rPr lang="en-US" smtClean="0"/>
              <a:t>12</a:t>
            </a:fld>
            <a:endParaRPr lang="en-US"/>
          </a:p>
        </p:txBody>
      </p:sp>
    </p:spTree>
    <p:extLst>
      <p:ext uri="{BB962C8B-B14F-4D97-AF65-F5344CB8AC3E}">
        <p14:creationId xmlns:p14="http://schemas.microsoft.com/office/powerpoint/2010/main" val="20734133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E0AF97-3E3C-1B90-8AE8-77FEBBDBA6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03F407-C148-D6BE-2817-8CA793C1FF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95DE82-45D9-0AD7-BA84-5AACC9B6F1DD}"/>
              </a:ext>
            </a:extLst>
          </p:cNvPr>
          <p:cNvSpPr>
            <a:spLocks noGrp="1"/>
          </p:cNvSpPr>
          <p:nvPr>
            <p:ph type="body" idx="1"/>
          </p:nvPr>
        </p:nvSpPr>
        <p:spPr/>
        <p:txBody>
          <a:bodyPr/>
          <a:lstStyle/>
          <a:p>
            <a:r>
              <a:rPr lang="en-US" dirty="0"/>
              <a:t>A limited amount of unspent proceeds may be retained for reasonable retainage.</a:t>
            </a:r>
          </a:p>
          <a:p>
            <a:r>
              <a:rPr lang="en-US" dirty="0"/>
              <a:t>The retainage must be allocated within 3 years of the issue date and may be disregarded if</a:t>
            </a:r>
          </a:p>
          <a:p>
            <a:pPr marL="171450" indent="-171450">
              <a:buFontTx/>
              <a:buChar char="-"/>
            </a:pPr>
            <a:r>
              <a:rPr lang="en-US" dirty="0"/>
              <a:t>The issuer exercised due diligence to complete the project</a:t>
            </a:r>
          </a:p>
          <a:p>
            <a:pPr marL="171450" indent="-171450">
              <a:buFontTx/>
              <a:buChar char="-"/>
            </a:pPr>
            <a:r>
              <a:rPr lang="en-US" dirty="0"/>
              <a:t>The amount of proceeds that does not meet the schedule is the lesser of 3% of the bond issue price or $250,000</a:t>
            </a:r>
          </a:p>
        </p:txBody>
      </p:sp>
      <p:sp>
        <p:nvSpPr>
          <p:cNvPr id="4" name="Slide Number Placeholder 3">
            <a:extLst>
              <a:ext uri="{FF2B5EF4-FFF2-40B4-BE49-F238E27FC236}">
                <a16:creationId xmlns:a16="http://schemas.microsoft.com/office/drawing/2014/main" id="{68097474-FFF2-1C40-2037-A38412A994B2}"/>
              </a:ext>
            </a:extLst>
          </p:cNvPr>
          <p:cNvSpPr>
            <a:spLocks noGrp="1"/>
          </p:cNvSpPr>
          <p:nvPr>
            <p:ph type="sldNum" sz="quarter" idx="5"/>
          </p:nvPr>
        </p:nvSpPr>
        <p:spPr/>
        <p:txBody>
          <a:bodyPr/>
          <a:lstStyle/>
          <a:p>
            <a:fld id="{1676505F-B689-4D32-8597-08281F38D0FE}" type="slidenum">
              <a:rPr lang="en-US" smtClean="0"/>
              <a:t>13</a:t>
            </a:fld>
            <a:endParaRPr lang="en-US"/>
          </a:p>
        </p:txBody>
      </p:sp>
    </p:spTree>
    <p:extLst>
      <p:ext uri="{BB962C8B-B14F-4D97-AF65-F5344CB8AC3E}">
        <p14:creationId xmlns:p14="http://schemas.microsoft.com/office/powerpoint/2010/main" val="25924707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38ED01-DE1D-445E-407D-5EC8ABF7F7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05D88D-321C-4D87-ED54-0660283E94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4A1F29E-9F99-8C2C-1A6B-BFB1DF419DBE}"/>
              </a:ext>
            </a:extLst>
          </p:cNvPr>
          <p:cNvSpPr>
            <a:spLocks noGrp="1"/>
          </p:cNvSpPr>
          <p:nvPr>
            <p:ph type="body" idx="1"/>
          </p:nvPr>
        </p:nvSpPr>
        <p:spPr/>
        <p:txBody>
          <a:bodyPr/>
          <a:lstStyle/>
          <a:p>
            <a:r>
              <a:rPr lang="en-US" dirty="0"/>
              <a:t>The issuer must include the following bonds when determining the $5m limitation</a:t>
            </a:r>
          </a:p>
          <a:p>
            <a:pPr marL="171450" indent="-171450">
              <a:buFontTx/>
              <a:buChar char="-"/>
            </a:pPr>
            <a:r>
              <a:rPr lang="en-US" dirty="0"/>
              <a:t>Entity (other than the political subdivision) tat issues bonds on behalf of the issuer</a:t>
            </a:r>
          </a:p>
          <a:p>
            <a:pPr marL="171450" indent="-171450">
              <a:buFontTx/>
              <a:buChar char="-"/>
            </a:pPr>
            <a:r>
              <a:rPr lang="en-US" dirty="0"/>
              <a:t>Subordinate entity directly or indirectly controlled by the issuer</a:t>
            </a:r>
          </a:p>
          <a:p>
            <a:pPr marL="171450" indent="-171450">
              <a:buFontTx/>
              <a:buChar char="-"/>
            </a:pPr>
            <a:r>
              <a:rPr lang="en-US" dirty="0"/>
              <a:t>Bonds issued by an entity formed to avoid the limitation</a:t>
            </a:r>
          </a:p>
        </p:txBody>
      </p:sp>
      <p:sp>
        <p:nvSpPr>
          <p:cNvPr id="4" name="Slide Number Placeholder 3">
            <a:extLst>
              <a:ext uri="{FF2B5EF4-FFF2-40B4-BE49-F238E27FC236}">
                <a16:creationId xmlns:a16="http://schemas.microsoft.com/office/drawing/2014/main" id="{227B24B6-B165-D0BE-02EC-C9B72E13B483}"/>
              </a:ext>
            </a:extLst>
          </p:cNvPr>
          <p:cNvSpPr>
            <a:spLocks noGrp="1"/>
          </p:cNvSpPr>
          <p:nvPr>
            <p:ph type="sldNum" sz="quarter" idx="5"/>
          </p:nvPr>
        </p:nvSpPr>
        <p:spPr/>
        <p:txBody>
          <a:bodyPr/>
          <a:lstStyle/>
          <a:p>
            <a:fld id="{1676505F-B689-4D32-8597-08281F38D0FE}" type="slidenum">
              <a:rPr lang="en-US" smtClean="0"/>
              <a:t>14</a:t>
            </a:fld>
            <a:endParaRPr lang="en-US"/>
          </a:p>
        </p:txBody>
      </p:sp>
    </p:spTree>
    <p:extLst>
      <p:ext uri="{BB962C8B-B14F-4D97-AF65-F5344CB8AC3E}">
        <p14:creationId xmlns:p14="http://schemas.microsoft.com/office/powerpoint/2010/main" val="13135597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BD7B3A-7B23-ABEF-6A13-815AFDBB61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747706-A533-C13A-F8E1-091CE1C395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843C9A-3D50-ACA4-B9C5-8822954DC44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349A314-ED4A-1A59-D864-8EC61F9A7D67}"/>
              </a:ext>
            </a:extLst>
          </p:cNvPr>
          <p:cNvSpPr>
            <a:spLocks noGrp="1"/>
          </p:cNvSpPr>
          <p:nvPr>
            <p:ph type="sldNum" sz="quarter" idx="5"/>
          </p:nvPr>
        </p:nvSpPr>
        <p:spPr/>
        <p:txBody>
          <a:bodyPr/>
          <a:lstStyle/>
          <a:p>
            <a:fld id="{1676505F-B689-4D32-8597-08281F38D0FE}" type="slidenum">
              <a:rPr lang="en-US" smtClean="0"/>
              <a:t>15</a:t>
            </a:fld>
            <a:endParaRPr lang="en-US"/>
          </a:p>
        </p:txBody>
      </p:sp>
    </p:spTree>
    <p:extLst>
      <p:ext uri="{BB962C8B-B14F-4D97-AF65-F5344CB8AC3E}">
        <p14:creationId xmlns:p14="http://schemas.microsoft.com/office/powerpoint/2010/main" val="11750012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028A60-61EE-64D5-9F00-5D068D3A43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4E4957-9DE4-599A-F39C-F1AB079562A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07B8DC-3C61-DCEC-4ACF-7CC2EC1E93BC}"/>
              </a:ext>
            </a:extLst>
          </p:cNvPr>
          <p:cNvSpPr>
            <a:spLocks noGrp="1"/>
          </p:cNvSpPr>
          <p:nvPr>
            <p:ph type="body" idx="1"/>
          </p:nvPr>
        </p:nvSpPr>
        <p:spPr/>
        <p:txBody>
          <a:bodyPr/>
          <a:lstStyle/>
          <a:p>
            <a:r>
              <a:rPr lang="en-US" dirty="0"/>
              <a:t>Amount due is less what has been paid previously.  </a:t>
            </a:r>
          </a:p>
        </p:txBody>
      </p:sp>
      <p:sp>
        <p:nvSpPr>
          <p:cNvPr id="4" name="Slide Number Placeholder 3">
            <a:extLst>
              <a:ext uri="{FF2B5EF4-FFF2-40B4-BE49-F238E27FC236}">
                <a16:creationId xmlns:a16="http://schemas.microsoft.com/office/drawing/2014/main" id="{137A89DD-ED2F-9364-02AA-E0A337D7AE83}"/>
              </a:ext>
            </a:extLst>
          </p:cNvPr>
          <p:cNvSpPr>
            <a:spLocks noGrp="1"/>
          </p:cNvSpPr>
          <p:nvPr>
            <p:ph type="sldNum" sz="quarter" idx="5"/>
          </p:nvPr>
        </p:nvSpPr>
        <p:spPr/>
        <p:txBody>
          <a:bodyPr/>
          <a:lstStyle/>
          <a:p>
            <a:fld id="{1676505F-B689-4D32-8597-08281F38D0FE}" type="slidenum">
              <a:rPr lang="en-US" smtClean="0"/>
              <a:t>16</a:t>
            </a:fld>
            <a:endParaRPr lang="en-US"/>
          </a:p>
        </p:txBody>
      </p:sp>
    </p:spTree>
    <p:extLst>
      <p:ext uri="{BB962C8B-B14F-4D97-AF65-F5344CB8AC3E}">
        <p14:creationId xmlns:p14="http://schemas.microsoft.com/office/powerpoint/2010/main" val="88267564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BB36ED-963D-AD35-9A8A-09ABCB76F7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308A34-4472-0AE3-1D00-0EF9C75C9E5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19DAFAA-2058-F9FD-2E87-CCCE4D47144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CB60F71-E08E-7E79-A10B-5E0BE4589952}"/>
              </a:ext>
            </a:extLst>
          </p:cNvPr>
          <p:cNvSpPr>
            <a:spLocks noGrp="1"/>
          </p:cNvSpPr>
          <p:nvPr>
            <p:ph type="sldNum" sz="quarter" idx="5"/>
          </p:nvPr>
        </p:nvSpPr>
        <p:spPr/>
        <p:txBody>
          <a:bodyPr/>
          <a:lstStyle/>
          <a:p>
            <a:fld id="{1676505F-B689-4D32-8597-08281F38D0FE}" type="slidenum">
              <a:rPr lang="en-US" smtClean="0"/>
              <a:t>17</a:t>
            </a:fld>
            <a:endParaRPr lang="en-US"/>
          </a:p>
        </p:txBody>
      </p:sp>
    </p:spTree>
    <p:extLst>
      <p:ext uri="{BB962C8B-B14F-4D97-AF65-F5344CB8AC3E}">
        <p14:creationId xmlns:p14="http://schemas.microsoft.com/office/powerpoint/2010/main" val="87415558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3BEC47-EAA8-A107-4A3D-86ECEA6CE3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22A727-D613-F477-B3E6-BC6E44CB721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586949-1B0A-E200-2827-0183690A7BA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CF8963C-A70D-45AD-1EB7-26FE90B0EF44}"/>
              </a:ext>
            </a:extLst>
          </p:cNvPr>
          <p:cNvSpPr>
            <a:spLocks noGrp="1"/>
          </p:cNvSpPr>
          <p:nvPr>
            <p:ph type="sldNum" sz="quarter" idx="5"/>
          </p:nvPr>
        </p:nvSpPr>
        <p:spPr/>
        <p:txBody>
          <a:bodyPr/>
          <a:lstStyle/>
          <a:p>
            <a:fld id="{1676505F-B689-4D32-8597-08281F38D0FE}" type="slidenum">
              <a:rPr lang="en-US" smtClean="0"/>
              <a:t>18</a:t>
            </a:fld>
            <a:endParaRPr lang="en-US"/>
          </a:p>
        </p:txBody>
      </p:sp>
    </p:spTree>
    <p:extLst>
      <p:ext uri="{BB962C8B-B14F-4D97-AF65-F5344CB8AC3E}">
        <p14:creationId xmlns:p14="http://schemas.microsoft.com/office/powerpoint/2010/main" val="318318080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665586-0C35-623A-1986-9B86BDE96A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4D633A-30C1-41E7-4E61-A86435C680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5B98D5D-8D88-FBCE-F534-714CA8F708F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05C0447-6CBD-217C-3471-9457E3BA6577}"/>
              </a:ext>
            </a:extLst>
          </p:cNvPr>
          <p:cNvSpPr>
            <a:spLocks noGrp="1"/>
          </p:cNvSpPr>
          <p:nvPr>
            <p:ph type="sldNum" sz="quarter" idx="5"/>
          </p:nvPr>
        </p:nvSpPr>
        <p:spPr/>
        <p:txBody>
          <a:bodyPr/>
          <a:lstStyle/>
          <a:p>
            <a:fld id="{1676505F-B689-4D32-8597-08281F38D0FE}" type="slidenum">
              <a:rPr lang="en-US" smtClean="0"/>
              <a:t>19</a:t>
            </a:fld>
            <a:endParaRPr lang="en-US"/>
          </a:p>
        </p:txBody>
      </p:sp>
    </p:spTree>
    <p:extLst>
      <p:ext uri="{BB962C8B-B14F-4D97-AF65-F5344CB8AC3E}">
        <p14:creationId xmlns:p14="http://schemas.microsoft.com/office/powerpoint/2010/main" val="1885537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either of these rules are met the bonds are arbitrage bonds and will lose the tax exempt status.</a:t>
            </a:r>
          </a:p>
        </p:txBody>
      </p:sp>
      <p:sp>
        <p:nvSpPr>
          <p:cNvPr id="4" name="Slide Number Placeholder 3"/>
          <p:cNvSpPr>
            <a:spLocks noGrp="1"/>
          </p:cNvSpPr>
          <p:nvPr>
            <p:ph type="sldNum" sz="quarter" idx="5"/>
          </p:nvPr>
        </p:nvSpPr>
        <p:spPr/>
        <p:txBody>
          <a:bodyPr/>
          <a:lstStyle/>
          <a:p>
            <a:fld id="{1676505F-B689-4D32-8597-08281F38D0FE}" type="slidenum">
              <a:rPr lang="en-US" smtClean="0"/>
              <a:t>2</a:t>
            </a:fld>
            <a:endParaRPr lang="en-US"/>
          </a:p>
        </p:txBody>
      </p:sp>
    </p:spTree>
    <p:extLst>
      <p:ext uri="{BB962C8B-B14F-4D97-AF65-F5344CB8AC3E}">
        <p14:creationId xmlns:p14="http://schemas.microsoft.com/office/powerpoint/2010/main" val="28448420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59005F-609C-CC9D-3EFE-8F41E0E815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FFC129-4D3B-EB8F-CBF8-A15DE1E8AC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1B46D5-348C-6C2D-4BBF-8E487E9C7C9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6F4089A-CA6B-3C04-130E-F62844C16FBF}"/>
              </a:ext>
            </a:extLst>
          </p:cNvPr>
          <p:cNvSpPr>
            <a:spLocks noGrp="1"/>
          </p:cNvSpPr>
          <p:nvPr>
            <p:ph type="sldNum" sz="quarter" idx="5"/>
          </p:nvPr>
        </p:nvSpPr>
        <p:spPr/>
        <p:txBody>
          <a:bodyPr/>
          <a:lstStyle/>
          <a:p>
            <a:fld id="{1676505F-B689-4D32-8597-08281F38D0FE}" type="slidenum">
              <a:rPr lang="en-US" smtClean="0"/>
              <a:t>20</a:t>
            </a:fld>
            <a:endParaRPr lang="en-US"/>
          </a:p>
        </p:txBody>
      </p:sp>
    </p:spTree>
    <p:extLst>
      <p:ext uri="{BB962C8B-B14F-4D97-AF65-F5344CB8AC3E}">
        <p14:creationId xmlns:p14="http://schemas.microsoft.com/office/powerpoint/2010/main" val="291666617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6CA4D4-072B-2670-0579-05F0FDD761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9CB4CC-4C82-F042-7D87-6949FD4A5D9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FC26C7-24B9-4A4E-D7EE-6FEF5622ACC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905D0FA-AAAF-8535-7099-DF9B74ABBE4E}"/>
              </a:ext>
            </a:extLst>
          </p:cNvPr>
          <p:cNvSpPr>
            <a:spLocks noGrp="1"/>
          </p:cNvSpPr>
          <p:nvPr>
            <p:ph type="sldNum" sz="quarter" idx="5"/>
          </p:nvPr>
        </p:nvSpPr>
        <p:spPr/>
        <p:txBody>
          <a:bodyPr/>
          <a:lstStyle/>
          <a:p>
            <a:fld id="{1676505F-B689-4D32-8597-08281F38D0FE}" type="slidenum">
              <a:rPr lang="en-US" smtClean="0"/>
              <a:t>21</a:t>
            </a:fld>
            <a:endParaRPr lang="en-US"/>
          </a:p>
        </p:txBody>
      </p:sp>
    </p:spTree>
    <p:extLst>
      <p:ext uri="{BB962C8B-B14F-4D97-AF65-F5344CB8AC3E}">
        <p14:creationId xmlns:p14="http://schemas.microsoft.com/office/powerpoint/2010/main" val="86090607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47C258-D1DE-3EE7-2CEF-C76ED56C4C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B31CF2-B530-1997-A2AC-5CE44F9AC88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9DB9C1-940E-5244-DEAF-7FF1109C8EC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293C137-A802-C502-7A8D-FD0AA6C2B618}"/>
              </a:ext>
            </a:extLst>
          </p:cNvPr>
          <p:cNvSpPr>
            <a:spLocks noGrp="1"/>
          </p:cNvSpPr>
          <p:nvPr>
            <p:ph type="sldNum" sz="quarter" idx="5"/>
          </p:nvPr>
        </p:nvSpPr>
        <p:spPr/>
        <p:txBody>
          <a:bodyPr/>
          <a:lstStyle/>
          <a:p>
            <a:fld id="{1676505F-B689-4D32-8597-08281F38D0FE}" type="slidenum">
              <a:rPr lang="en-US" smtClean="0"/>
              <a:t>22</a:t>
            </a:fld>
            <a:endParaRPr lang="en-US"/>
          </a:p>
        </p:txBody>
      </p:sp>
    </p:spTree>
    <p:extLst>
      <p:ext uri="{BB962C8B-B14F-4D97-AF65-F5344CB8AC3E}">
        <p14:creationId xmlns:p14="http://schemas.microsoft.com/office/powerpoint/2010/main" val="423901447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ABCF16-02A5-77EA-3574-F200ECCD7F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D35FAC-7E62-D7AC-A7F2-E7ABD0D1423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4C1D1D-EE7E-4AF5-5B88-BAAE40FF8F0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79782BE-A873-BA0E-E036-EDB7097EB86E}"/>
              </a:ext>
            </a:extLst>
          </p:cNvPr>
          <p:cNvSpPr>
            <a:spLocks noGrp="1"/>
          </p:cNvSpPr>
          <p:nvPr>
            <p:ph type="sldNum" sz="quarter" idx="5"/>
          </p:nvPr>
        </p:nvSpPr>
        <p:spPr/>
        <p:txBody>
          <a:bodyPr/>
          <a:lstStyle/>
          <a:p>
            <a:fld id="{1676505F-B689-4D32-8597-08281F38D0FE}" type="slidenum">
              <a:rPr lang="en-US" smtClean="0"/>
              <a:t>23</a:t>
            </a:fld>
            <a:endParaRPr lang="en-US"/>
          </a:p>
        </p:txBody>
      </p:sp>
    </p:spTree>
    <p:extLst>
      <p:ext uri="{BB962C8B-B14F-4D97-AF65-F5344CB8AC3E}">
        <p14:creationId xmlns:p14="http://schemas.microsoft.com/office/powerpoint/2010/main" val="251636835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A7DE43-73A8-B2B3-1CCF-007DBB77A2F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7BA819-3433-4489-A256-F1BF3C7628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C9249DB-C5AD-70FE-1F19-307E53570F3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832BA10-B179-3078-94F5-028E402E3323}"/>
              </a:ext>
            </a:extLst>
          </p:cNvPr>
          <p:cNvSpPr>
            <a:spLocks noGrp="1"/>
          </p:cNvSpPr>
          <p:nvPr>
            <p:ph type="sldNum" sz="quarter" idx="5"/>
          </p:nvPr>
        </p:nvSpPr>
        <p:spPr/>
        <p:txBody>
          <a:bodyPr/>
          <a:lstStyle/>
          <a:p>
            <a:fld id="{1676505F-B689-4D32-8597-08281F38D0FE}" type="slidenum">
              <a:rPr lang="en-US" smtClean="0"/>
              <a:t>24</a:t>
            </a:fld>
            <a:endParaRPr lang="en-US"/>
          </a:p>
        </p:txBody>
      </p:sp>
    </p:spTree>
    <p:extLst>
      <p:ext uri="{BB962C8B-B14F-4D97-AF65-F5344CB8AC3E}">
        <p14:creationId xmlns:p14="http://schemas.microsoft.com/office/powerpoint/2010/main" val="277945373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B6945A-9A03-F694-885E-48168D4BC3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C2CF8C-36E2-276B-FF99-14A52D7BB1C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154A2FD-9F11-D22C-A2E0-E082A29D45A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5E6C6BE-9E3D-5ACC-FD14-6E331EF3ACEA}"/>
              </a:ext>
            </a:extLst>
          </p:cNvPr>
          <p:cNvSpPr>
            <a:spLocks noGrp="1"/>
          </p:cNvSpPr>
          <p:nvPr>
            <p:ph type="sldNum" sz="quarter" idx="5"/>
          </p:nvPr>
        </p:nvSpPr>
        <p:spPr/>
        <p:txBody>
          <a:bodyPr/>
          <a:lstStyle/>
          <a:p>
            <a:fld id="{1676505F-B689-4D32-8597-08281F38D0FE}" type="slidenum">
              <a:rPr lang="en-US" smtClean="0"/>
              <a:t>25</a:t>
            </a:fld>
            <a:endParaRPr lang="en-US"/>
          </a:p>
        </p:txBody>
      </p:sp>
    </p:spTree>
    <p:extLst>
      <p:ext uri="{BB962C8B-B14F-4D97-AF65-F5344CB8AC3E}">
        <p14:creationId xmlns:p14="http://schemas.microsoft.com/office/powerpoint/2010/main" val="38803921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D9E8F0-61C1-1F98-3B7F-A6C8D49BCB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DF16DE-7E27-86A3-677B-83C7789B2B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767B91-7B90-2021-9DE9-72F6C65DC5A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7275A9F-D32F-809D-B8BC-C00F533FC01D}"/>
              </a:ext>
            </a:extLst>
          </p:cNvPr>
          <p:cNvSpPr>
            <a:spLocks noGrp="1"/>
          </p:cNvSpPr>
          <p:nvPr>
            <p:ph type="sldNum" sz="quarter" idx="5"/>
          </p:nvPr>
        </p:nvSpPr>
        <p:spPr/>
        <p:txBody>
          <a:bodyPr/>
          <a:lstStyle/>
          <a:p>
            <a:fld id="{1676505F-B689-4D32-8597-08281F38D0FE}" type="slidenum">
              <a:rPr lang="en-US" smtClean="0"/>
              <a:t>3</a:t>
            </a:fld>
            <a:endParaRPr lang="en-US"/>
          </a:p>
        </p:txBody>
      </p:sp>
    </p:spTree>
    <p:extLst>
      <p:ext uri="{BB962C8B-B14F-4D97-AF65-F5344CB8AC3E}">
        <p14:creationId xmlns:p14="http://schemas.microsoft.com/office/powerpoint/2010/main" val="37301423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72A273-C971-51C9-E188-FE9C422CD6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5D3AE5-A9D2-EDCE-541B-E9DAFDACFC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1F79EF-941F-C7D4-D99E-217597D6EE4A}"/>
              </a:ext>
            </a:extLst>
          </p:cNvPr>
          <p:cNvSpPr>
            <a:spLocks noGrp="1"/>
          </p:cNvSpPr>
          <p:nvPr>
            <p:ph type="body" idx="1"/>
          </p:nvPr>
        </p:nvSpPr>
        <p:spPr/>
        <p:txBody>
          <a:bodyPr/>
          <a:lstStyle/>
          <a:p>
            <a:r>
              <a:rPr lang="en-US" dirty="0"/>
              <a:t>Although advanced </a:t>
            </a:r>
            <a:r>
              <a:rPr lang="en-US" dirty="0" err="1"/>
              <a:t>refundings</a:t>
            </a:r>
            <a:r>
              <a:rPr lang="en-US" dirty="0"/>
              <a:t> no longer qualify for tax-exempt status there could be previous issues outstanding.</a:t>
            </a:r>
          </a:p>
        </p:txBody>
      </p:sp>
      <p:sp>
        <p:nvSpPr>
          <p:cNvPr id="4" name="Slide Number Placeholder 3">
            <a:extLst>
              <a:ext uri="{FF2B5EF4-FFF2-40B4-BE49-F238E27FC236}">
                <a16:creationId xmlns:a16="http://schemas.microsoft.com/office/drawing/2014/main" id="{25883803-096C-ABFA-792B-94D0F9A0C5AF}"/>
              </a:ext>
            </a:extLst>
          </p:cNvPr>
          <p:cNvSpPr>
            <a:spLocks noGrp="1"/>
          </p:cNvSpPr>
          <p:nvPr>
            <p:ph type="sldNum" sz="quarter" idx="5"/>
          </p:nvPr>
        </p:nvSpPr>
        <p:spPr/>
        <p:txBody>
          <a:bodyPr/>
          <a:lstStyle/>
          <a:p>
            <a:fld id="{1676505F-B689-4D32-8597-08281F38D0FE}" type="slidenum">
              <a:rPr lang="en-US" smtClean="0"/>
              <a:t>4</a:t>
            </a:fld>
            <a:endParaRPr lang="en-US"/>
          </a:p>
        </p:txBody>
      </p:sp>
    </p:spTree>
    <p:extLst>
      <p:ext uri="{BB962C8B-B14F-4D97-AF65-F5344CB8AC3E}">
        <p14:creationId xmlns:p14="http://schemas.microsoft.com/office/powerpoint/2010/main" val="2566849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E5DC4A-8EA8-1F02-6F72-1BD7F539CF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EB0438-6260-02E8-F99E-2A6D8FB112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0F2F13D-13AD-79F2-87AB-95B8101D2006}"/>
              </a:ext>
            </a:extLst>
          </p:cNvPr>
          <p:cNvSpPr>
            <a:spLocks noGrp="1"/>
          </p:cNvSpPr>
          <p:nvPr>
            <p:ph type="body" idx="1"/>
          </p:nvPr>
        </p:nvSpPr>
        <p:spPr/>
        <p:txBody>
          <a:bodyPr/>
          <a:lstStyle/>
          <a:p>
            <a:r>
              <a:rPr lang="en-US" dirty="0"/>
              <a:t>Purpose investments are acquired for the purpose of the issue.  An example would be providing loans to not-for-profits.  The loan would be considered and investment of the proceeds.</a:t>
            </a:r>
          </a:p>
          <a:p>
            <a:endParaRPr lang="en-US" dirty="0"/>
          </a:p>
          <a:p>
            <a:r>
              <a:rPr lang="en-US" dirty="0"/>
              <a:t>Non-purpose are not for the government purpose of the issue.  Most common and would be investing the proceeds of construction bonds during the construction period.</a:t>
            </a:r>
          </a:p>
          <a:p>
            <a:endParaRPr lang="en-US" dirty="0"/>
          </a:p>
          <a:p>
            <a:r>
              <a:rPr lang="en-US" dirty="0"/>
              <a:t>All other example would be investments for a reasonably required reserve fund.</a:t>
            </a:r>
          </a:p>
        </p:txBody>
      </p:sp>
      <p:sp>
        <p:nvSpPr>
          <p:cNvPr id="4" name="Slide Number Placeholder 3">
            <a:extLst>
              <a:ext uri="{FF2B5EF4-FFF2-40B4-BE49-F238E27FC236}">
                <a16:creationId xmlns:a16="http://schemas.microsoft.com/office/drawing/2014/main" id="{62C859E9-FC9F-291D-E53C-BC5A27E67CC0}"/>
              </a:ext>
            </a:extLst>
          </p:cNvPr>
          <p:cNvSpPr>
            <a:spLocks noGrp="1"/>
          </p:cNvSpPr>
          <p:nvPr>
            <p:ph type="sldNum" sz="quarter" idx="5"/>
          </p:nvPr>
        </p:nvSpPr>
        <p:spPr/>
        <p:txBody>
          <a:bodyPr/>
          <a:lstStyle/>
          <a:p>
            <a:fld id="{1676505F-B689-4D32-8597-08281F38D0FE}" type="slidenum">
              <a:rPr lang="en-US" smtClean="0"/>
              <a:t>5</a:t>
            </a:fld>
            <a:endParaRPr lang="en-US"/>
          </a:p>
        </p:txBody>
      </p:sp>
    </p:spTree>
    <p:extLst>
      <p:ext uri="{BB962C8B-B14F-4D97-AF65-F5344CB8AC3E}">
        <p14:creationId xmlns:p14="http://schemas.microsoft.com/office/powerpoint/2010/main" val="17059536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02AD59-9BE0-BC6C-F10D-81A15AD272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C8B8D4-9F27-64F5-491D-81170FFFCD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079436-000F-7F42-3398-835457C45323}"/>
              </a:ext>
            </a:extLst>
          </p:cNvPr>
          <p:cNvSpPr>
            <a:spLocks noGrp="1"/>
          </p:cNvSpPr>
          <p:nvPr>
            <p:ph type="body" idx="1"/>
          </p:nvPr>
        </p:nvSpPr>
        <p:spPr/>
        <p:txBody>
          <a:bodyPr/>
          <a:lstStyle/>
          <a:p>
            <a:r>
              <a:rPr lang="en-US" dirty="0"/>
              <a:t>The minor portion applies to the lesser of $100,000 or 5% of the sale proceeds. </a:t>
            </a:r>
          </a:p>
          <a:p>
            <a:endParaRPr lang="en-US" dirty="0"/>
          </a:p>
          <a:p>
            <a:r>
              <a:rPr lang="en-US" dirty="0"/>
              <a:t>Reasonably required reserve or replacement fund cannot exceed the lessor of 10% of the principal amount of the issue</a:t>
            </a:r>
          </a:p>
          <a:p>
            <a:r>
              <a:rPr lang="en-US" dirty="0"/>
              <a:t>Maximum annual debt service on the bonds</a:t>
            </a:r>
          </a:p>
          <a:p>
            <a:r>
              <a:rPr lang="en-US" dirty="0"/>
              <a:t>125% of the average annual debt service on the bonds </a:t>
            </a:r>
          </a:p>
        </p:txBody>
      </p:sp>
      <p:sp>
        <p:nvSpPr>
          <p:cNvPr id="4" name="Slide Number Placeholder 3">
            <a:extLst>
              <a:ext uri="{FF2B5EF4-FFF2-40B4-BE49-F238E27FC236}">
                <a16:creationId xmlns:a16="http://schemas.microsoft.com/office/drawing/2014/main" id="{6871383A-BFA1-674E-9095-4C5C9E4213F0}"/>
              </a:ext>
            </a:extLst>
          </p:cNvPr>
          <p:cNvSpPr>
            <a:spLocks noGrp="1"/>
          </p:cNvSpPr>
          <p:nvPr>
            <p:ph type="sldNum" sz="quarter" idx="5"/>
          </p:nvPr>
        </p:nvSpPr>
        <p:spPr/>
        <p:txBody>
          <a:bodyPr/>
          <a:lstStyle/>
          <a:p>
            <a:fld id="{1676505F-B689-4D32-8597-08281F38D0FE}" type="slidenum">
              <a:rPr lang="en-US" smtClean="0"/>
              <a:t>6</a:t>
            </a:fld>
            <a:endParaRPr lang="en-US"/>
          </a:p>
        </p:txBody>
      </p:sp>
    </p:spTree>
    <p:extLst>
      <p:ext uri="{BB962C8B-B14F-4D97-AF65-F5344CB8AC3E}">
        <p14:creationId xmlns:p14="http://schemas.microsoft.com/office/powerpoint/2010/main" val="15423148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8D1E65-163B-843F-F7E1-A9C24A6D6E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558CE5-3263-557C-F29C-1B39D292CE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889B8C7-8284-055E-356C-991BA51AFDF0}"/>
              </a:ext>
            </a:extLst>
          </p:cNvPr>
          <p:cNvSpPr>
            <a:spLocks noGrp="1"/>
          </p:cNvSpPr>
          <p:nvPr>
            <p:ph type="body" idx="1"/>
          </p:nvPr>
        </p:nvSpPr>
        <p:spPr/>
        <p:txBody>
          <a:bodyPr/>
          <a:lstStyle/>
          <a:p>
            <a:r>
              <a:rPr lang="en-US" dirty="0"/>
              <a:t>5 year extension requires the certification of the issuer and licensed architect or engineer that the project will take more than 3 years</a:t>
            </a:r>
          </a:p>
        </p:txBody>
      </p:sp>
      <p:sp>
        <p:nvSpPr>
          <p:cNvPr id="4" name="Slide Number Placeholder 3">
            <a:extLst>
              <a:ext uri="{FF2B5EF4-FFF2-40B4-BE49-F238E27FC236}">
                <a16:creationId xmlns:a16="http://schemas.microsoft.com/office/drawing/2014/main" id="{6B3F8A5D-1E3A-724C-CF0B-70625FFC0188}"/>
              </a:ext>
            </a:extLst>
          </p:cNvPr>
          <p:cNvSpPr>
            <a:spLocks noGrp="1"/>
          </p:cNvSpPr>
          <p:nvPr>
            <p:ph type="sldNum" sz="quarter" idx="5"/>
          </p:nvPr>
        </p:nvSpPr>
        <p:spPr/>
        <p:txBody>
          <a:bodyPr/>
          <a:lstStyle/>
          <a:p>
            <a:fld id="{1676505F-B689-4D32-8597-08281F38D0FE}" type="slidenum">
              <a:rPr lang="en-US" smtClean="0"/>
              <a:t>7</a:t>
            </a:fld>
            <a:endParaRPr lang="en-US"/>
          </a:p>
        </p:txBody>
      </p:sp>
    </p:spTree>
    <p:extLst>
      <p:ext uri="{BB962C8B-B14F-4D97-AF65-F5344CB8AC3E}">
        <p14:creationId xmlns:p14="http://schemas.microsoft.com/office/powerpoint/2010/main" val="37086711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966152-EF6A-B952-C469-4C326346DC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88B639-5E0B-9874-6BD5-2D37E44EED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3C1C2E1-1706-14A7-6D32-8246E666D4C6}"/>
              </a:ext>
            </a:extLst>
          </p:cNvPr>
          <p:cNvSpPr>
            <a:spLocks noGrp="1"/>
          </p:cNvSpPr>
          <p:nvPr>
            <p:ph type="body" idx="1"/>
          </p:nvPr>
        </p:nvSpPr>
        <p:spPr/>
        <p:txBody>
          <a:bodyPr/>
          <a:lstStyle/>
          <a:p>
            <a:r>
              <a:rPr lang="en-US" dirty="0"/>
              <a:t>Working capital is for operational type expenditures</a:t>
            </a:r>
          </a:p>
          <a:p>
            <a:endParaRPr lang="en-US" dirty="0"/>
          </a:p>
          <a:p>
            <a:r>
              <a:rPr lang="en-US" dirty="0"/>
              <a:t>Investment proceeds is the interest earned on investing the bond proceeds</a:t>
            </a:r>
          </a:p>
          <a:p>
            <a:endParaRPr lang="en-US" dirty="0"/>
          </a:p>
          <a:p>
            <a:r>
              <a:rPr lang="en-US" dirty="0"/>
              <a:t>Most temporary periods begin on the issuance date. </a:t>
            </a:r>
          </a:p>
        </p:txBody>
      </p:sp>
      <p:sp>
        <p:nvSpPr>
          <p:cNvPr id="4" name="Slide Number Placeholder 3">
            <a:extLst>
              <a:ext uri="{FF2B5EF4-FFF2-40B4-BE49-F238E27FC236}">
                <a16:creationId xmlns:a16="http://schemas.microsoft.com/office/drawing/2014/main" id="{6B946E55-3A23-6C65-2BC8-186A06FEEEFC}"/>
              </a:ext>
            </a:extLst>
          </p:cNvPr>
          <p:cNvSpPr>
            <a:spLocks noGrp="1"/>
          </p:cNvSpPr>
          <p:nvPr>
            <p:ph type="sldNum" sz="quarter" idx="5"/>
          </p:nvPr>
        </p:nvSpPr>
        <p:spPr/>
        <p:txBody>
          <a:bodyPr/>
          <a:lstStyle/>
          <a:p>
            <a:fld id="{1676505F-B689-4D32-8597-08281F38D0FE}" type="slidenum">
              <a:rPr lang="en-US" smtClean="0"/>
              <a:t>8</a:t>
            </a:fld>
            <a:endParaRPr lang="en-US"/>
          </a:p>
        </p:txBody>
      </p:sp>
    </p:spTree>
    <p:extLst>
      <p:ext uri="{BB962C8B-B14F-4D97-AF65-F5344CB8AC3E}">
        <p14:creationId xmlns:p14="http://schemas.microsoft.com/office/powerpoint/2010/main" val="10643327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10779C-0C61-61AB-A1B2-B6309F4CB8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E9CDFC-2C49-30BB-B417-9B1B5C62930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4A810A-5403-7361-8E73-739DBA7B6983}"/>
              </a:ext>
            </a:extLst>
          </p:cNvPr>
          <p:cNvSpPr>
            <a:spLocks noGrp="1"/>
          </p:cNvSpPr>
          <p:nvPr>
            <p:ph type="body" idx="1"/>
          </p:nvPr>
        </p:nvSpPr>
        <p:spPr/>
        <p:txBody>
          <a:bodyPr/>
          <a:lstStyle/>
          <a:p>
            <a:r>
              <a:rPr lang="en-US" dirty="0"/>
              <a:t>Working capital is for operational type expenditures</a:t>
            </a:r>
          </a:p>
          <a:p>
            <a:endParaRPr lang="en-US" dirty="0"/>
          </a:p>
          <a:p>
            <a:r>
              <a:rPr lang="en-US" dirty="0"/>
              <a:t>Investment proceeds is the interest earned on investing the bond proceeds</a:t>
            </a:r>
          </a:p>
          <a:p>
            <a:endParaRPr lang="en-US" dirty="0"/>
          </a:p>
          <a:p>
            <a:r>
              <a:rPr lang="en-US" dirty="0"/>
              <a:t>Most temporary periods begin on the issuance date. </a:t>
            </a:r>
          </a:p>
        </p:txBody>
      </p:sp>
      <p:sp>
        <p:nvSpPr>
          <p:cNvPr id="4" name="Slide Number Placeholder 3">
            <a:extLst>
              <a:ext uri="{FF2B5EF4-FFF2-40B4-BE49-F238E27FC236}">
                <a16:creationId xmlns:a16="http://schemas.microsoft.com/office/drawing/2014/main" id="{FCA81870-B47D-ABA5-F03D-7BE248C4D0B2}"/>
              </a:ext>
            </a:extLst>
          </p:cNvPr>
          <p:cNvSpPr>
            <a:spLocks noGrp="1"/>
          </p:cNvSpPr>
          <p:nvPr>
            <p:ph type="sldNum" sz="quarter" idx="5"/>
          </p:nvPr>
        </p:nvSpPr>
        <p:spPr/>
        <p:txBody>
          <a:bodyPr/>
          <a:lstStyle/>
          <a:p>
            <a:fld id="{1676505F-B689-4D32-8597-08281F38D0FE}" type="slidenum">
              <a:rPr lang="en-US" smtClean="0"/>
              <a:t>9</a:t>
            </a:fld>
            <a:endParaRPr lang="en-US"/>
          </a:p>
        </p:txBody>
      </p:sp>
    </p:spTree>
    <p:extLst>
      <p:ext uri="{BB962C8B-B14F-4D97-AF65-F5344CB8AC3E}">
        <p14:creationId xmlns:p14="http://schemas.microsoft.com/office/powerpoint/2010/main" val="5098947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625E4E7-E926-4516-A215-589B3CE45F19}" type="datetimeFigureOut">
              <a:rPr lang="en-US" smtClean="0"/>
              <a:t>8/3/2025</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8A60CB1F-1DF6-4DAF-80CE-E3585B31CD1B}" type="slidenum">
              <a:rPr lang="en-US" smtClean="0"/>
              <a:t>‹#›</a:t>
            </a:fld>
            <a:endParaRPr lang="en-US"/>
          </a:p>
        </p:txBody>
      </p:sp>
    </p:spTree>
    <p:extLst>
      <p:ext uri="{BB962C8B-B14F-4D97-AF65-F5344CB8AC3E}">
        <p14:creationId xmlns:p14="http://schemas.microsoft.com/office/powerpoint/2010/main" val="13192352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25E4E7-E926-4516-A215-589B3CE45F19}" type="datetimeFigureOut">
              <a:rPr lang="en-US" smtClean="0"/>
              <a:t>8/3/2025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60CB1F-1DF6-4DAF-80CE-E3585B31CD1B}" type="slidenum">
              <a:rPr lang="en-US" smtClean="0"/>
              <a:t>‹#›</a:t>
            </a:fld>
            <a:endParaRPr lang="en-US"/>
          </a:p>
        </p:txBody>
      </p:sp>
    </p:spTree>
    <p:extLst>
      <p:ext uri="{BB962C8B-B14F-4D97-AF65-F5344CB8AC3E}">
        <p14:creationId xmlns:p14="http://schemas.microsoft.com/office/powerpoint/2010/main" val="36443153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25E4E7-E926-4516-A215-589B3CE45F19}" type="datetimeFigureOut">
              <a:rPr lang="en-US" smtClean="0"/>
              <a:t>8/3/2025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60CB1F-1DF6-4DAF-80CE-E3585B31CD1B}" type="slidenum">
              <a:rPr lang="en-US" smtClean="0"/>
              <a:t>‹#›</a:t>
            </a:fld>
            <a:endParaRPr lang="en-US"/>
          </a:p>
        </p:txBody>
      </p:sp>
    </p:spTree>
    <p:extLst>
      <p:ext uri="{BB962C8B-B14F-4D97-AF65-F5344CB8AC3E}">
        <p14:creationId xmlns:p14="http://schemas.microsoft.com/office/powerpoint/2010/main" val="3705540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25E4E7-E926-4516-A215-589B3CE45F19}" type="datetimeFigureOut">
              <a:rPr lang="en-US" smtClean="0"/>
              <a:t>8/3/2025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60CB1F-1DF6-4DAF-80CE-E3585B31CD1B}" type="slidenum">
              <a:rPr lang="en-US" smtClean="0"/>
              <a:t>‹#›</a:t>
            </a:fld>
            <a:endParaRPr lang="en-US"/>
          </a:p>
        </p:txBody>
      </p:sp>
    </p:spTree>
    <p:extLst>
      <p:ext uri="{BB962C8B-B14F-4D97-AF65-F5344CB8AC3E}">
        <p14:creationId xmlns:p14="http://schemas.microsoft.com/office/powerpoint/2010/main" val="21185072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25E4E7-E926-4516-A215-589B3CE45F19}" type="datetimeFigureOut">
              <a:rPr lang="en-US" smtClean="0"/>
              <a:t>8/3/2025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60CB1F-1DF6-4DAF-80CE-E3585B31CD1B}" type="slidenum">
              <a:rPr lang="en-US" smtClean="0"/>
              <a:t>‹#›</a:t>
            </a:fld>
            <a:endParaRPr lang="en-US"/>
          </a:p>
        </p:txBody>
      </p:sp>
    </p:spTree>
    <p:extLst>
      <p:ext uri="{BB962C8B-B14F-4D97-AF65-F5344CB8AC3E}">
        <p14:creationId xmlns:p14="http://schemas.microsoft.com/office/powerpoint/2010/main" val="30411526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25E4E7-E926-4516-A215-589B3CE45F19}" type="datetimeFigureOut">
              <a:rPr lang="en-US" smtClean="0"/>
              <a:t>8/3/2025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60CB1F-1DF6-4DAF-80CE-E3585B31CD1B}" type="slidenum">
              <a:rPr lang="en-US" smtClean="0"/>
              <a:t>‹#›</a:t>
            </a:fld>
            <a:endParaRPr lang="en-US"/>
          </a:p>
        </p:txBody>
      </p:sp>
    </p:spTree>
    <p:extLst>
      <p:ext uri="{BB962C8B-B14F-4D97-AF65-F5344CB8AC3E}">
        <p14:creationId xmlns:p14="http://schemas.microsoft.com/office/powerpoint/2010/main" val="25775403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25E4E7-E926-4516-A215-589B3CE45F19}" type="datetimeFigureOut">
              <a:rPr lang="en-US" smtClean="0"/>
              <a:t>8/3/2025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60CB1F-1DF6-4DAF-80CE-E3585B31CD1B}" type="slidenum">
              <a:rPr lang="en-US" smtClean="0"/>
              <a:t>‹#›</a:t>
            </a:fld>
            <a:endParaRPr lang="en-US"/>
          </a:p>
        </p:txBody>
      </p:sp>
    </p:spTree>
    <p:extLst>
      <p:ext uri="{BB962C8B-B14F-4D97-AF65-F5344CB8AC3E}">
        <p14:creationId xmlns:p14="http://schemas.microsoft.com/office/powerpoint/2010/main" val="24167037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25E4E7-E926-4516-A215-589B3CE45F19}" type="datetimeFigureOut">
              <a:rPr lang="en-US" smtClean="0"/>
              <a:t>8/3/2025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60CB1F-1DF6-4DAF-80CE-E3585B31CD1B}" type="slidenum">
              <a:rPr lang="en-US" smtClean="0"/>
              <a:t>‹#›</a:t>
            </a:fld>
            <a:endParaRPr lang="en-US"/>
          </a:p>
        </p:txBody>
      </p:sp>
    </p:spTree>
    <p:extLst>
      <p:ext uri="{BB962C8B-B14F-4D97-AF65-F5344CB8AC3E}">
        <p14:creationId xmlns:p14="http://schemas.microsoft.com/office/powerpoint/2010/main" val="24187418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25E4E7-E926-4516-A215-589B3CE45F19}" type="datetimeFigureOut">
              <a:rPr lang="en-US" smtClean="0"/>
              <a:t>8/3/2025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60CB1F-1DF6-4DAF-80CE-E3585B31CD1B}" type="slidenum">
              <a:rPr lang="en-US" smtClean="0"/>
              <a:t>‹#›</a:t>
            </a:fld>
            <a:endParaRPr lang="en-US"/>
          </a:p>
        </p:txBody>
      </p:sp>
    </p:spTree>
    <p:extLst>
      <p:ext uri="{BB962C8B-B14F-4D97-AF65-F5344CB8AC3E}">
        <p14:creationId xmlns:p14="http://schemas.microsoft.com/office/powerpoint/2010/main" val="2638786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25E4E7-E926-4516-A215-589B3CE45F19}" type="datetimeFigureOut">
              <a:rPr lang="en-US" smtClean="0"/>
              <a:t>8/3/2025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8A60CB1F-1DF6-4DAF-80CE-E3585B31CD1B}" type="slidenum">
              <a:rPr lang="en-US" smtClean="0"/>
              <a:t>‹#›</a:t>
            </a:fld>
            <a:endParaRPr lang="en-US"/>
          </a:p>
        </p:txBody>
      </p:sp>
    </p:spTree>
    <p:extLst>
      <p:ext uri="{BB962C8B-B14F-4D97-AF65-F5344CB8AC3E}">
        <p14:creationId xmlns:p14="http://schemas.microsoft.com/office/powerpoint/2010/main" val="4029927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25E4E7-E926-4516-A215-589B3CE45F19}" type="datetimeFigureOut">
              <a:rPr lang="en-US" smtClean="0"/>
              <a:t>8/3/2025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60CB1F-1DF6-4DAF-80CE-E3585B31CD1B}" type="slidenum">
              <a:rPr lang="en-US" smtClean="0"/>
              <a:t>‹#›</a:t>
            </a:fld>
            <a:endParaRPr lang="en-US"/>
          </a:p>
        </p:txBody>
      </p:sp>
    </p:spTree>
    <p:extLst>
      <p:ext uri="{BB962C8B-B14F-4D97-AF65-F5344CB8AC3E}">
        <p14:creationId xmlns:p14="http://schemas.microsoft.com/office/powerpoint/2010/main" val="21421406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625E4E7-E926-4516-A215-589B3CE45F19}" type="datetimeFigureOut">
              <a:rPr lang="en-US" smtClean="0"/>
              <a:t>8/3/2025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60CB1F-1DF6-4DAF-80CE-E3585B31CD1B}" type="slidenum">
              <a:rPr lang="en-US" smtClean="0"/>
              <a:t>‹#›</a:t>
            </a:fld>
            <a:endParaRPr lang="en-US"/>
          </a:p>
        </p:txBody>
      </p:sp>
    </p:spTree>
    <p:extLst>
      <p:ext uri="{BB962C8B-B14F-4D97-AF65-F5344CB8AC3E}">
        <p14:creationId xmlns:p14="http://schemas.microsoft.com/office/powerpoint/2010/main" val="30822664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625E4E7-E926-4516-A215-589B3CE45F19}" type="datetimeFigureOut">
              <a:rPr lang="en-US" smtClean="0"/>
              <a:t>8/3/2025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60CB1F-1DF6-4DAF-80CE-E3585B31CD1B}" type="slidenum">
              <a:rPr lang="en-US" smtClean="0"/>
              <a:t>‹#›</a:t>
            </a:fld>
            <a:endParaRPr lang="en-US"/>
          </a:p>
        </p:txBody>
      </p:sp>
    </p:spTree>
    <p:extLst>
      <p:ext uri="{BB962C8B-B14F-4D97-AF65-F5344CB8AC3E}">
        <p14:creationId xmlns:p14="http://schemas.microsoft.com/office/powerpoint/2010/main" val="14461782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625E4E7-E926-4516-A215-589B3CE45F19}" type="datetimeFigureOut">
              <a:rPr lang="en-US" smtClean="0"/>
              <a:t>8/3/2025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60CB1F-1DF6-4DAF-80CE-E3585B31CD1B}" type="slidenum">
              <a:rPr lang="en-US" smtClean="0"/>
              <a:t>‹#›</a:t>
            </a:fld>
            <a:endParaRPr lang="en-US"/>
          </a:p>
        </p:txBody>
      </p:sp>
    </p:spTree>
    <p:extLst>
      <p:ext uri="{BB962C8B-B14F-4D97-AF65-F5344CB8AC3E}">
        <p14:creationId xmlns:p14="http://schemas.microsoft.com/office/powerpoint/2010/main" val="34483431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25E4E7-E926-4516-A215-589B3CE45F19}" type="datetimeFigureOut">
              <a:rPr lang="en-US" smtClean="0"/>
              <a:t>8/3/2025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A60CB1F-1DF6-4DAF-80CE-E3585B31CD1B}" type="slidenum">
              <a:rPr lang="en-US" smtClean="0"/>
              <a:t>‹#›</a:t>
            </a:fld>
            <a:endParaRPr lang="en-US"/>
          </a:p>
        </p:txBody>
      </p:sp>
    </p:spTree>
    <p:extLst>
      <p:ext uri="{BB962C8B-B14F-4D97-AF65-F5344CB8AC3E}">
        <p14:creationId xmlns:p14="http://schemas.microsoft.com/office/powerpoint/2010/main" val="24402952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25E4E7-E926-4516-A215-589B3CE45F19}" type="datetimeFigureOut">
              <a:rPr lang="en-US" smtClean="0"/>
              <a:t>8/3/2025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60CB1F-1DF6-4DAF-80CE-E3585B31CD1B}" type="slidenum">
              <a:rPr lang="en-US" smtClean="0"/>
              <a:t>‹#›</a:t>
            </a:fld>
            <a:endParaRPr lang="en-US"/>
          </a:p>
        </p:txBody>
      </p:sp>
    </p:spTree>
    <p:extLst>
      <p:ext uri="{BB962C8B-B14F-4D97-AF65-F5344CB8AC3E}">
        <p14:creationId xmlns:p14="http://schemas.microsoft.com/office/powerpoint/2010/main" val="16058839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25E4E7-E926-4516-A215-589B3CE45F19}" type="datetimeFigureOut">
              <a:rPr lang="en-US" smtClean="0"/>
              <a:t>8/3/2025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60CB1F-1DF6-4DAF-80CE-E3585B31CD1B}" type="slidenum">
              <a:rPr lang="en-US" smtClean="0"/>
              <a:t>‹#›</a:t>
            </a:fld>
            <a:endParaRPr lang="en-US"/>
          </a:p>
        </p:txBody>
      </p:sp>
    </p:spTree>
    <p:extLst>
      <p:ext uri="{BB962C8B-B14F-4D97-AF65-F5344CB8AC3E}">
        <p14:creationId xmlns:p14="http://schemas.microsoft.com/office/powerpoint/2010/main" val="841073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F625E4E7-E926-4516-A215-589B3CE45F19}" type="datetimeFigureOut">
              <a:rPr lang="en-US" smtClean="0"/>
              <a:t>8/3/2025</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8A60CB1F-1DF6-4DAF-80CE-E3585B31CD1B}" type="slidenum">
              <a:rPr lang="en-US" smtClean="0"/>
              <a:t>‹#›</a:t>
            </a:fld>
            <a:endParaRPr lang="en-US"/>
          </a:p>
        </p:txBody>
      </p:sp>
    </p:spTree>
    <p:extLst>
      <p:ext uri="{BB962C8B-B14F-4D97-AF65-F5344CB8AC3E}">
        <p14:creationId xmlns:p14="http://schemas.microsoft.com/office/powerpoint/2010/main" val="21311892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BB0E9-C10C-96D7-6ED6-ABCE23D49515}"/>
              </a:ext>
            </a:extLst>
          </p:cNvPr>
          <p:cNvSpPr>
            <a:spLocks noGrp="1"/>
          </p:cNvSpPr>
          <p:nvPr>
            <p:ph type="ctrTitle"/>
          </p:nvPr>
        </p:nvSpPr>
        <p:spPr/>
        <p:txBody>
          <a:bodyPr/>
          <a:lstStyle/>
          <a:p>
            <a:pPr algn="ctr"/>
            <a:r>
              <a:rPr lang="en-US" dirty="0"/>
              <a:t>Arbitrage Bonds</a:t>
            </a:r>
          </a:p>
        </p:txBody>
      </p:sp>
      <p:sp>
        <p:nvSpPr>
          <p:cNvPr id="3" name="Subtitle 2">
            <a:extLst>
              <a:ext uri="{FF2B5EF4-FFF2-40B4-BE49-F238E27FC236}">
                <a16:creationId xmlns:a16="http://schemas.microsoft.com/office/drawing/2014/main" id="{A6249C47-E70D-52FE-1D4B-22A8E78F494D}"/>
              </a:ext>
            </a:extLst>
          </p:cNvPr>
          <p:cNvSpPr>
            <a:spLocks noGrp="1"/>
          </p:cNvSpPr>
          <p:nvPr>
            <p:ph type="subTitle" idx="1"/>
          </p:nvPr>
        </p:nvSpPr>
        <p:spPr/>
        <p:txBody>
          <a:bodyPr/>
          <a:lstStyle/>
          <a:p>
            <a:pPr algn="l"/>
            <a:r>
              <a:rPr lang="en-US" dirty="0"/>
              <a:t>Internal Revenue Code 148</a:t>
            </a:r>
          </a:p>
        </p:txBody>
      </p:sp>
    </p:spTree>
    <p:extLst>
      <p:ext uri="{BB962C8B-B14F-4D97-AF65-F5344CB8AC3E}">
        <p14:creationId xmlns:p14="http://schemas.microsoft.com/office/powerpoint/2010/main" val="32880109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E418AD-7505-020E-DB4E-353D371200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36DA11-1ACE-EE14-2628-68E079D0DF7C}"/>
              </a:ext>
            </a:extLst>
          </p:cNvPr>
          <p:cNvSpPr>
            <a:spLocks noGrp="1"/>
          </p:cNvSpPr>
          <p:nvPr>
            <p:ph type="title"/>
          </p:nvPr>
        </p:nvSpPr>
        <p:spPr/>
        <p:txBody>
          <a:bodyPr/>
          <a:lstStyle/>
          <a:p>
            <a:r>
              <a:rPr lang="en-US" dirty="0"/>
              <a:t>Rebate Rules</a:t>
            </a:r>
          </a:p>
        </p:txBody>
      </p:sp>
      <p:sp>
        <p:nvSpPr>
          <p:cNvPr id="3" name="Content Placeholder 2">
            <a:extLst>
              <a:ext uri="{FF2B5EF4-FFF2-40B4-BE49-F238E27FC236}">
                <a16:creationId xmlns:a16="http://schemas.microsoft.com/office/drawing/2014/main" id="{3E3E8DA7-41C6-99DF-05C7-DD9FBE263C81}"/>
              </a:ext>
            </a:extLst>
          </p:cNvPr>
          <p:cNvSpPr>
            <a:spLocks noGrp="1"/>
          </p:cNvSpPr>
          <p:nvPr>
            <p:ph idx="1"/>
          </p:nvPr>
        </p:nvSpPr>
        <p:spPr/>
        <p:txBody>
          <a:bodyPr anchor="t">
            <a:normAutofit lnSpcReduction="10000"/>
          </a:bodyPr>
          <a:lstStyle/>
          <a:p>
            <a:r>
              <a:rPr lang="en-US" dirty="0"/>
              <a:t>Spending exceptions</a:t>
            </a:r>
          </a:p>
          <a:p>
            <a:pPr lvl="1"/>
            <a:r>
              <a:rPr lang="en-US" dirty="0"/>
              <a:t>6 months</a:t>
            </a:r>
          </a:p>
          <a:p>
            <a:pPr lvl="1"/>
            <a:r>
              <a:rPr lang="en-US" dirty="0"/>
              <a:t>18 months</a:t>
            </a:r>
          </a:p>
          <a:p>
            <a:pPr lvl="1"/>
            <a:r>
              <a:rPr lang="en-US" dirty="0"/>
              <a:t>2 years</a:t>
            </a:r>
          </a:p>
          <a:p>
            <a:r>
              <a:rPr lang="en-US" dirty="0"/>
              <a:t>Special Exceptions</a:t>
            </a:r>
          </a:p>
          <a:p>
            <a:pPr lvl="1"/>
            <a:r>
              <a:rPr lang="en-US" dirty="0"/>
              <a:t>Small issuer</a:t>
            </a:r>
          </a:p>
          <a:p>
            <a:pPr lvl="1"/>
            <a:r>
              <a:rPr lang="en-US" dirty="0"/>
              <a:t>Bona fide debt service fund</a:t>
            </a:r>
          </a:p>
          <a:p>
            <a:endParaRPr lang="en-US" dirty="0"/>
          </a:p>
          <a:p>
            <a:pPr lvl="1"/>
            <a:endParaRPr lang="en-US" dirty="0"/>
          </a:p>
          <a:p>
            <a:pPr marL="0" indent="0">
              <a:buNone/>
            </a:pPr>
            <a:endParaRPr lang="en-US" dirty="0"/>
          </a:p>
        </p:txBody>
      </p:sp>
    </p:spTree>
    <p:extLst>
      <p:ext uri="{BB962C8B-B14F-4D97-AF65-F5344CB8AC3E}">
        <p14:creationId xmlns:p14="http://schemas.microsoft.com/office/powerpoint/2010/main" val="8460416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8EE181-1CB1-4015-F4FD-57E45E5984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934E14-29C7-64A3-70B3-6FFA647F1652}"/>
              </a:ext>
            </a:extLst>
          </p:cNvPr>
          <p:cNvSpPr>
            <a:spLocks noGrp="1"/>
          </p:cNvSpPr>
          <p:nvPr>
            <p:ph type="title"/>
          </p:nvPr>
        </p:nvSpPr>
        <p:spPr/>
        <p:txBody>
          <a:bodyPr/>
          <a:lstStyle/>
          <a:p>
            <a:r>
              <a:rPr lang="en-US" dirty="0"/>
              <a:t>Rebate Rules</a:t>
            </a:r>
          </a:p>
        </p:txBody>
      </p:sp>
      <p:sp>
        <p:nvSpPr>
          <p:cNvPr id="3" name="Content Placeholder 2">
            <a:extLst>
              <a:ext uri="{FF2B5EF4-FFF2-40B4-BE49-F238E27FC236}">
                <a16:creationId xmlns:a16="http://schemas.microsoft.com/office/drawing/2014/main" id="{417227EE-BBFE-4227-A74D-8AF2B63A77F8}"/>
              </a:ext>
            </a:extLst>
          </p:cNvPr>
          <p:cNvSpPr>
            <a:spLocks noGrp="1"/>
          </p:cNvSpPr>
          <p:nvPr>
            <p:ph idx="1"/>
          </p:nvPr>
        </p:nvSpPr>
        <p:spPr/>
        <p:txBody>
          <a:bodyPr anchor="t">
            <a:normAutofit lnSpcReduction="10000"/>
          </a:bodyPr>
          <a:lstStyle/>
          <a:p>
            <a:r>
              <a:rPr lang="en-US" dirty="0"/>
              <a:t>6-month spending exceptions</a:t>
            </a:r>
          </a:p>
          <a:p>
            <a:pPr lvl="1"/>
            <a:r>
              <a:rPr lang="en-US" dirty="0"/>
              <a:t>Gross proceeds must be expended for the governmental purpose of the bonds within 6 months</a:t>
            </a:r>
          </a:p>
          <a:p>
            <a:pPr lvl="1"/>
            <a:r>
              <a:rPr lang="en-US" dirty="0"/>
              <a:t>The following are excluded from gross proceeds for this exception</a:t>
            </a:r>
          </a:p>
          <a:p>
            <a:pPr lvl="2"/>
            <a:r>
              <a:rPr lang="en-US" dirty="0"/>
              <a:t>Proceeds held in a bona fide debt service fund</a:t>
            </a:r>
          </a:p>
          <a:p>
            <a:pPr lvl="2"/>
            <a:r>
              <a:rPr lang="en-US" dirty="0"/>
              <a:t>Proceeds derived from a purpose investment</a:t>
            </a:r>
          </a:p>
          <a:p>
            <a:pPr lvl="1"/>
            <a:r>
              <a:rPr lang="en-US" dirty="0"/>
              <a:t>The issuer meets the rebate requirements for the issue proceeds not covered by the 6-month exception</a:t>
            </a:r>
          </a:p>
          <a:p>
            <a:endParaRPr lang="en-US" dirty="0"/>
          </a:p>
          <a:p>
            <a:pPr lvl="1"/>
            <a:endParaRPr lang="en-US" dirty="0"/>
          </a:p>
          <a:p>
            <a:pPr marL="0" indent="0">
              <a:buNone/>
            </a:pPr>
            <a:endParaRPr lang="en-US" dirty="0"/>
          </a:p>
        </p:txBody>
      </p:sp>
    </p:spTree>
    <p:extLst>
      <p:ext uri="{BB962C8B-B14F-4D97-AF65-F5344CB8AC3E}">
        <p14:creationId xmlns:p14="http://schemas.microsoft.com/office/powerpoint/2010/main" val="18873595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7F952F-C08A-6413-683F-BD9E877C60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327EB8-3D84-9E4D-347A-A06949038217}"/>
              </a:ext>
            </a:extLst>
          </p:cNvPr>
          <p:cNvSpPr>
            <a:spLocks noGrp="1"/>
          </p:cNvSpPr>
          <p:nvPr>
            <p:ph type="title"/>
          </p:nvPr>
        </p:nvSpPr>
        <p:spPr/>
        <p:txBody>
          <a:bodyPr/>
          <a:lstStyle/>
          <a:p>
            <a:r>
              <a:rPr lang="en-US" dirty="0"/>
              <a:t>Rebate Rules</a:t>
            </a:r>
          </a:p>
        </p:txBody>
      </p:sp>
      <p:sp>
        <p:nvSpPr>
          <p:cNvPr id="3" name="Content Placeholder 2">
            <a:extLst>
              <a:ext uri="{FF2B5EF4-FFF2-40B4-BE49-F238E27FC236}">
                <a16:creationId xmlns:a16="http://schemas.microsoft.com/office/drawing/2014/main" id="{468CFE5D-DD68-DFB3-13AF-44D1E2FB0189}"/>
              </a:ext>
            </a:extLst>
          </p:cNvPr>
          <p:cNvSpPr>
            <a:spLocks noGrp="1"/>
          </p:cNvSpPr>
          <p:nvPr>
            <p:ph idx="1"/>
          </p:nvPr>
        </p:nvSpPr>
        <p:spPr/>
        <p:txBody>
          <a:bodyPr anchor="t">
            <a:normAutofit fontScale="85000" lnSpcReduction="20000"/>
          </a:bodyPr>
          <a:lstStyle/>
          <a:p>
            <a:r>
              <a:rPr lang="en-US" dirty="0"/>
              <a:t>18-month spending exceptions</a:t>
            </a:r>
          </a:p>
          <a:p>
            <a:pPr lvl="1"/>
            <a:r>
              <a:rPr lang="en-US" dirty="0"/>
              <a:t>Gross proceeds must be expended for the governmental purpose of the bonds under the following schedule:</a:t>
            </a:r>
          </a:p>
          <a:p>
            <a:pPr lvl="2"/>
            <a:r>
              <a:rPr lang="en-US" dirty="0"/>
              <a:t>15% of the proceeds allocated in 6 months</a:t>
            </a:r>
          </a:p>
          <a:p>
            <a:pPr lvl="2"/>
            <a:r>
              <a:rPr lang="en-US" dirty="0"/>
              <a:t>60% within 12 months</a:t>
            </a:r>
          </a:p>
          <a:p>
            <a:pPr lvl="2"/>
            <a:r>
              <a:rPr lang="en-US" dirty="0"/>
              <a:t>100% within 18 months</a:t>
            </a:r>
          </a:p>
          <a:p>
            <a:pPr lvl="1"/>
            <a:r>
              <a:rPr lang="en-US" dirty="0"/>
              <a:t>The issuer must meet the rebate requirements for all proceeds not required to be spent in the 18-month period</a:t>
            </a:r>
          </a:p>
          <a:p>
            <a:pPr lvl="1"/>
            <a:r>
              <a:rPr lang="en-US" dirty="0"/>
              <a:t>The bond gross proceeds must also qualify for the 3-year temporary period under the yield restriction requirements</a:t>
            </a:r>
          </a:p>
          <a:p>
            <a:endParaRPr lang="en-US" dirty="0"/>
          </a:p>
          <a:p>
            <a:pPr lvl="1"/>
            <a:endParaRPr lang="en-US" dirty="0"/>
          </a:p>
          <a:p>
            <a:pPr marL="0" indent="0">
              <a:buNone/>
            </a:pPr>
            <a:endParaRPr lang="en-US" dirty="0"/>
          </a:p>
        </p:txBody>
      </p:sp>
    </p:spTree>
    <p:extLst>
      <p:ext uri="{BB962C8B-B14F-4D97-AF65-F5344CB8AC3E}">
        <p14:creationId xmlns:p14="http://schemas.microsoft.com/office/powerpoint/2010/main" val="33656734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83764F-7F4E-3B2B-4245-BB9563CCCD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933857-03D1-A30B-D770-F62AF072BEB7}"/>
              </a:ext>
            </a:extLst>
          </p:cNvPr>
          <p:cNvSpPr>
            <a:spLocks noGrp="1"/>
          </p:cNvSpPr>
          <p:nvPr>
            <p:ph type="title"/>
          </p:nvPr>
        </p:nvSpPr>
        <p:spPr/>
        <p:txBody>
          <a:bodyPr/>
          <a:lstStyle/>
          <a:p>
            <a:r>
              <a:rPr lang="en-US" dirty="0"/>
              <a:t>Rebate Rules</a:t>
            </a:r>
          </a:p>
        </p:txBody>
      </p:sp>
      <p:sp>
        <p:nvSpPr>
          <p:cNvPr id="3" name="Content Placeholder 2">
            <a:extLst>
              <a:ext uri="{FF2B5EF4-FFF2-40B4-BE49-F238E27FC236}">
                <a16:creationId xmlns:a16="http://schemas.microsoft.com/office/drawing/2014/main" id="{F9C06F15-3040-2E23-48A4-04FE6696DC21}"/>
              </a:ext>
            </a:extLst>
          </p:cNvPr>
          <p:cNvSpPr>
            <a:spLocks noGrp="1"/>
          </p:cNvSpPr>
          <p:nvPr>
            <p:ph idx="1"/>
          </p:nvPr>
        </p:nvSpPr>
        <p:spPr/>
        <p:txBody>
          <a:bodyPr anchor="t">
            <a:normAutofit fontScale="77500" lnSpcReduction="20000"/>
          </a:bodyPr>
          <a:lstStyle/>
          <a:p>
            <a:r>
              <a:rPr lang="en-US" dirty="0"/>
              <a:t>2-year spending exceptions</a:t>
            </a:r>
          </a:p>
          <a:p>
            <a:pPr lvl="1"/>
            <a:r>
              <a:rPr lang="en-US" dirty="0"/>
              <a:t>Applies only to non-refunding construction issues</a:t>
            </a:r>
          </a:p>
          <a:p>
            <a:pPr lvl="1"/>
            <a:r>
              <a:rPr lang="en-US" dirty="0"/>
              <a:t>To qualify the issuer must reasonably expect as of the issue date that 75% of the construction proceeds will be allocated to construction expenditures</a:t>
            </a:r>
          </a:p>
          <a:p>
            <a:pPr lvl="1"/>
            <a:r>
              <a:rPr lang="en-US" dirty="0"/>
              <a:t>Proceeds must be spent according to the following schedule</a:t>
            </a:r>
          </a:p>
          <a:p>
            <a:pPr lvl="2"/>
            <a:r>
              <a:rPr lang="en-US" dirty="0"/>
              <a:t>10% within 6 months</a:t>
            </a:r>
          </a:p>
          <a:p>
            <a:pPr lvl="2"/>
            <a:r>
              <a:rPr lang="en-US" dirty="0"/>
              <a:t>45% within 1 year</a:t>
            </a:r>
          </a:p>
          <a:p>
            <a:pPr lvl="2"/>
            <a:r>
              <a:rPr lang="en-US" dirty="0"/>
              <a:t>75% within 18 months</a:t>
            </a:r>
          </a:p>
          <a:p>
            <a:pPr lvl="2"/>
            <a:r>
              <a:rPr lang="en-US" dirty="0"/>
              <a:t>100% within 2 years</a:t>
            </a:r>
          </a:p>
          <a:p>
            <a:pPr lvl="1"/>
            <a:r>
              <a:rPr lang="en-US" dirty="0"/>
              <a:t>An issuer of a construction issue may elect by the issue date to pay a “penalty in lieu or rebate”</a:t>
            </a:r>
          </a:p>
          <a:p>
            <a:pPr lvl="1"/>
            <a:endParaRPr lang="en-US" dirty="0"/>
          </a:p>
          <a:p>
            <a:endParaRPr lang="en-US" dirty="0"/>
          </a:p>
          <a:p>
            <a:pPr lvl="1"/>
            <a:endParaRPr lang="en-US" dirty="0"/>
          </a:p>
          <a:p>
            <a:pPr marL="0" indent="0">
              <a:buNone/>
            </a:pPr>
            <a:endParaRPr lang="en-US" dirty="0"/>
          </a:p>
        </p:txBody>
      </p:sp>
    </p:spTree>
    <p:extLst>
      <p:ext uri="{BB962C8B-B14F-4D97-AF65-F5344CB8AC3E}">
        <p14:creationId xmlns:p14="http://schemas.microsoft.com/office/powerpoint/2010/main" val="1237202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39125E-C585-DF6D-4890-A1C70FFBDA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DC9E4F-0166-6C25-FBCE-615FB34ED42D}"/>
              </a:ext>
            </a:extLst>
          </p:cNvPr>
          <p:cNvSpPr>
            <a:spLocks noGrp="1"/>
          </p:cNvSpPr>
          <p:nvPr>
            <p:ph type="title"/>
          </p:nvPr>
        </p:nvSpPr>
        <p:spPr/>
        <p:txBody>
          <a:bodyPr/>
          <a:lstStyle/>
          <a:p>
            <a:r>
              <a:rPr lang="en-US" dirty="0"/>
              <a:t>Rebate Rules</a:t>
            </a:r>
          </a:p>
        </p:txBody>
      </p:sp>
      <p:sp>
        <p:nvSpPr>
          <p:cNvPr id="3" name="Content Placeholder 2">
            <a:extLst>
              <a:ext uri="{FF2B5EF4-FFF2-40B4-BE49-F238E27FC236}">
                <a16:creationId xmlns:a16="http://schemas.microsoft.com/office/drawing/2014/main" id="{343868F7-9ED7-CAC1-2F72-A23A638A104B}"/>
              </a:ext>
            </a:extLst>
          </p:cNvPr>
          <p:cNvSpPr>
            <a:spLocks noGrp="1"/>
          </p:cNvSpPr>
          <p:nvPr>
            <p:ph idx="1"/>
          </p:nvPr>
        </p:nvSpPr>
        <p:spPr/>
        <p:txBody>
          <a:bodyPr anchor="t">
            <a:normAutofit/>
          </a:bodyPr>
          <a:lstStyle/>
          <a:p>
            <a:r>
              <a:rPr lang="en-US" dirty="0"/>
              <a:t>Special Exceptions</a:t>
            </a:r>
          </a:p>
          <a:p>
            <a:pPr lvl="1"/>
            <a:r>
              <a:rPr lang="en-US" dirty="0"/>
              <a:t>Small Issuer</a:t>
            </a:r>
          </a:p>
          <a:p>
            <a:pPr lvl="2"/>
            <a:r>
              <a:rPr lang="en-US" dirty="0"/>
              <a:t>Not expected to issue tax-exempt government bonds in excess of $5million in a calendar year.  $15million for construction of public-school facilities.</a:t>
            </a:r>
          </a:p>
          <a:p>
            <a:pPr lvl="2"/>
            <a:r>
              <a:rPr lang="en-US" dirty="0"/>
              <a:t>The governmental unit issuing the bonds has general taxing powers</a:t>
            </a:r>
          </a:p>
          <a:p>
            <a:pPr lvl="2"/>
            <a:r>
              <a:rPr lang="en-US" dirty="0"/>
              <a:t>95% or more of proceeds will be used for the issuer’s local government activities</a:t>
            </a:r>
          </a:p>
          <a:p>
            <a:pPr lvl="2"/>
            <a:r>
              <a:rPr lang="en-US" dirty="0"/>
              <a:t>The issuer may not try to avoid the $5million limitation</a:t>
            </a:r>
          </a:p>
          <a:p>
            <a:endParaRPr lang="en-US" dirty="0"/>
          </a:p>
          <a:p>
            <a:pPr lvl="1"/>
            <a:endParaRPr lang="en-US" dirty="0"/>
          </a:p>
          <a:p>
            <a:pPr marL="0" indent="0">
              <a:buNone/>
            </a:pPr>
            <a:endParaRPr lang="en-US" dirty="0"/>
          </a:p>
        </p:txBody>
      </p:sp>
    </p:spTree>
    <p:extLst>
      <p:ext uri="{BB962C8B-B14F-4D97-AF65-F5344CB8AC3E}">
        <p14:creationId xmlns:p14="http://schemas.microsoft.com/office/powerpoint/2010/main" val="2974506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4D739D-7967-9C21-CC4A-E057798003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25F2D4-9A1B-DF2F-433F-4F613D75627C}"/>
              </a:ext>
            </a:extLst>
          </p:cNvPr>
          <p:cNvSpPr>
            <a:spLocks noGrp="1"/>
          </p:cNvSpPr>
          <p:nvPr>
            <p:ph type="title"/>
          </p:nvPr>
        </p:nvSpPr>
        <p:spPr/>
        <p:txBody>
          <a:bodyPr/>
          <a:lstStyle/>
          <a:p>
            <a:r>
              <a:rPr lang="en-US" dirty="0"/>
              <a:t>Rebate Rules</a:t>
            </a:r>
          </a:p>
        </p:txBody>
      </p:sp>
      <p:sp>
        <p:nvSpPr>
          <p:cNvPr id="3" name="Content Placeholder 2">
            <a:extLst>
              <a:ext uri="{FF2B5EF4-FFF2-40B4-BE49-F238E27FC236}">
                <a16:creationId xmlns:a16="http://schemas.microsoft.com/office/drawing/2014/main" id="{A7B4CF0A-C812-0AC6-6230-5EE6E1ADDB37}"/>
              </a:ext>
            </a:extLst>
          </p:cNvPr>
          <p:cNvSpPr>
            <a:spLocks noGrp="1"/>
          </p:cNvSpPr>
          <p:nvPr>
            <p:ph idx="1"/>
          </p:nvPr>
        </p:nvSpPr>
        <p:spPr/>
        <p:txBody>
          <a:bodyPr anchor="t">
            <a:normAutofit/>
          </a:bodyPr>
          <a:lstStyle/>
          <a:p>
            <a:r>
              <a:rPr lang="en-US" dirty="0"/>
              <a:t>Special Exceptions</a:t>
            </a:r>
          </a:p>
          <a:p>
            <a:pPr lvl="1"/>
            <a:r>
              <a:rPr lang="en-US" dirty="0"/>
              <a:t>Bona fide debt service fund if either of the following are met</a:t>
            </a:r>
          </a:p>
          <a:p>
            <a:pPr lvl="2"/>
            <a:r>
              <a:rPr lang="en-US" dirty="0"/>
              <a:t>The gross earnings are less than $100,000.  This requirement is met if the issue has an annual debt service not greater than $2.5million.</a:t>
            </a:r>
          </a:p>
          <a:p>
            <a:pPr lvl="2"/>
            <a:r>
              <a:rPr lang="en-US" dirty="0"/>
              <a:t>The issue is governmental bonds, has an average maturity of at least 5 years, and the bonds bear interest at a fixed rate.</a:t>
            </a:r>
          </a:p>
          <a:p>
            <a:pPr lvl="2"/>
            <a:endParaRPr lang="en-US" dirty="0"/>
          </a:p>
          <a:p>
            <a:endParaRPr lang="en-US" dirty="0"/>
          </a:p>
          <a:p>
            <a:pPr lvl="1"/>
            <a:endParaRPr lang="en-US" dirty="0"/>
          </a:p>
          <a:p>
            <a:pPr marL="0" indent="0">
              <a:buNone/>
            </a:pPr>
            <a:endParaRPr lang="en-US" dirty="0"/>
          </a:p>
        </p:txBody>
      </p:sp>
    </p:spTree>
    <p:extLst>
      <p:ext uri="{BB962C8B-B14F-4D97-AF65-F5344CB8AC3E}">
        <p14:creationId xmlns:p14="http://schemas.microsoft.com/office/powerpoint/2010/main" val="37093536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72F1E3-153D-4F4A-6924-D301316AD1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C17FA6-CFCC-3EBE-3D12-171CA2DD3116}"/>
              </a:ext>
            </a:extLst>
          </p:cNvPr>
          <p:cNvSpPr>
            <a:spLocks noGrp="1"/>
          </p:cNvSpPr>
          <p:nvPr>
            <p:ph type="title"/>
          </p:nvPr>
        </p:nvSpPr>
        <p:spPr/>
        <p:txBody>
          <a:bodyPr/>
          <a:lstStyle/>
          <a:p>
            <a:r>
              <a:rPr lang="en-US" dirty="0"/>
              <a:t>Rebate Amounts &amp; Payments</a:t>
            </a:r>
          </a:p>
        </p:txBody>
      </p:sp>
      <p:sp>
        <p:nvSpPr>
          <p:cNvPr id="3" name="Content Placeholder 2">
            <a:extLst>
              <a:ext uri="{FF2B5EF4-FFF2-40B4-BE49-F238E27FC236}">
                <a16:creationId xmlns:a16="http://schemas.microsoft.com/office/drawing/2014/main" id="{4AF62847-8A38-EC0B-24F6-981D88A4060F}"/>
              </a:ext>
            </a:extLst>
          </p:cNvPr>
          <p:cNvSpPr>
            <a:spLocks noGrp="1"/>
          </p:cNvSpPr>
          <p:nvPr>
            <p:ph idx="1"/>
          </p:nvPr>
        </p:nvSpPr>
        <p:spPr/>
        <p:txBody>
          <a:bodyPr anchor="t">
            <a:normAutofit lnSpcReduction="10000"/>
          </a:bodyPr>
          <a:lstStyle/>
          <a:p>
            <a:r>
              <a:rPr lang="en-US" dirty="0"/>
              <a:t>Generally, must be computed and paid once every 5 years over the life of the bonds</a:t>
            </a:r>
          </a:p>
          <a:p>
            <a:r>
              <a:rPr lang="en-US" dirty="0"/>
              <a:t>The date of the computation is flexible except for the final which must be done the date the bond is fully discharged</a:t>
            </a:r>
          </a:p>
          <a:p>
            <a:r>
              <a:rPr lang="en-US" dirty="0"/>
              <a:t>Rebates must generally be paid within 60 days of the computation date</a:t>
            </a:r>
          </a:p>
          <a:p>
            <a:r>
              <a:rPr lang="en-US" dirty="0"/>
              <a:t>Except for the final calculation, an issuer may pay at least 90%</a:t>
            </a:r>
          </a:p>
          <a:p>
            <a:r>
              <a:rPr lang="en-US" dirty="0"/>
              <a:t>100% of the amount is due with the final calculation</a:t>
            </a:r>
          </a:p>
          <a:p>
            <a:pPr lvl="2"/>
            <a:endParaRPr lang="en-US" dirty="0"/>
          </a:p>
          <a:p>
            <a:endParaRPr lang="en-US" dirty="0"/>
          </a:p>
          <a:p>
            <a:pPr lvl="1"/>
            <a:endParaRPr lang="en-US" dirty="0"/>
          </a:p>
          <a:p>
            <a:pPr marL="0" indent="0">
              <a:buNone/>
            </a:pPr>
            <a:endParaRPr lang="en-US" dirty="0"/>
          </a:p>
        </p:txBody>
      </p:sp>
    </p:spTree>
    <p:extLst>
      <p:ext uri="{BB962C8B-B14F-4D97-AF65-F5344CB8AC3E}">
        <p14:creationId xmlns:p14="http://schemas.microsoft.com/office/powerpoint/2010/main" val="30685199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07D8BC-7C19-4C55-4FCC-2387E641F7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9ABECB-EDF0-4014-63CF-BE79976DC115}"/>
              </a:ext>
            </a:extLst>
          </p:cNvPr>
          <p:cNvSpPr>
            <a:spLocks noGrp="1"/>
          </p:cNvSpPr>
          <p:nvPr>
            <p:ph type="title"/>
          </p:nvPr>
        </p:nvSpPr>
        <p:spPr/>
        <p:txBody>
          <a:bodyPr/>
          <a:lstStyle/>
          <a:p>
            <a:r>
              <a:rPr lang="en-US" dirty="0"/>
              <a:t>Rebate Amounts &amp; Payments</a:t>
            </a:r>
          </a:p>
        </p:txBody>
      </p:sp>
      <p:sp>
        <p:nvSpPr>
          <p:cNvPr id="3" name="Content Placeholder 2">
            <a:extLst>
              <a:ext uri="{FF2B5EF4-FFF2-40B4-BE49-F238E27FC236}">
                <a16:creationId xmlns:a16="http://schemas.microsoft.com/office/drawing/2014/main" id="{8B6E27B6-9DAF-DFB6-206D-4EE6B8DDC7FA}"/>
              </a:ext>
            </a:extLst>
          </p:cNvPr>
          <p:cNvSpPr>
            <a:spLocks noGrp="1"/>
          </p:cNvSpPr>
          <p:nvPr>
            <p:ph idx="1"/>
          </p:nvPr>
        </p:nvSpPr>
        <p:spPr/>
        <p:txBody>
          <a:bodyPr anchor="t">
            <a:normAutofit/>
          </a:bodyPr>
          <a:lstStyle/>
          <a:p>
            <a:r>
              <a:rPr lang="en-US" dirty="0"/>
              <a:t>The computation is the difference between</a:t>
            </a:r>
          </a:p>
          <a:p>
            <a:pPr lvl="1"/>
            <a:r>
              <a:rPr lang="en-US" dirty="0"/>
              <a:t>The investment yield earned on non-purpose investments and</a:t>
            </a:r>
          </a:p>
          <a:p>
            <a:pPr lvl="1"/>
            <a:r>
              <a:rPr lang="en-US" dirty="0"/>
              <a:t>The amount these would have earned if invested at the bond yield</a:t>
            </a:r>
          </a:p>
          <a:p>
            <a:r>
              <a:rPr lang="en-US" dirty="0"/>
              <a:t>The investment purchases and receipts are future valued to a single date </a:t>
            </a:r>
          </a:p>
          <a:p>
            <a:r>
              <a:rPr lang="en-US" dirty="0"/>
              <a:t>Each computation date is a snapshot of actual and allowable earnings as of that date over the life of the bonds</a:t>
            </a:r>
          </a:p>
          <a:p>
            <a:pPr lvl="2"/>
            <a:endParaRPr lang="en-US" dirty="0"/>
          </a:p>
          <a:p>
            <a:endParaRPr lang="en-US" dirty="0"/>
          </a:p>
          <a:p>
            <a:pPr lvl="1"/>
            <a:endParaRPr lang="en-US" dirty="0"/>
          </a:p>
          <a:p>
            <a:pPr marL="0" indent="0">
              <a:buNone/>
            </a:pPr>
            <a:endParaRPr lang="en-US" dirty="0"/>
          </a:p>
        </p:txBody>
      </p:sp>
    </p:spTree>
    <p:extLst>
      <p:ext uri="{BB962C8B-B14F-4D97-AF65-F5344CB8AC3E}">
        <p14:creationId xmlns:p14="http://schemas.microsoft.com/office/powerpoint/2010/main" val="8803335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2B6808-8331-04BC-B206-9650921E31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83E08-1093-65F6-9CF3-6ECB92047240}"/>
              </a:ext>
            </a:extLst>
          </p:cNvPr>
          <p:cNvSpPr>
            <a:spLocks noGrp="1"/>
          </p:cNvSpPr>
          <p:nvPr>
            <p:ph type="title"/>
          </p:nvPr>
        </p:nvSpPr>
        <p:spPr/>
        <p:txBody>
          <a:bodyPr/>
          <a:lstStyle/>
          <a:p>
            <a:r>
              <a:rPr lang="en-US" dirty="0"/>
              <a:t>Rebate Amounts &amp; Payments</a:t>
            </a:r>
          </a:p>
        </p:txBody>
      </p:sp>
      <p:sp>
        <p:nvSpPr>
          <p:cNvPr id="3" name="Content Placeholder 2">
            <a:extLst>
              <a:ext uri="{FF2B5EF4-FFF2-40B4-BE49-F238E27FC236}">
                <a16:creationId xmlns:a16="http://schemas.microsoft.com/office/drawing/2014/main" id="{F3C7CB17-254E-474E-0DCE-F270356C1340}"/>
              </a:ext>
            </a:extLst>
          </p:cNvPr>
          <p:cNvSpPr>
            <a:spLocks noGrp="1"/>
          </p:cNvSpPr>
          <p:nvPr>
            <p:ph idx="1"/>
          </p:nvPr>
        </p:nvSpPr>
        <p:spPr/>
        <p:txBody>
          <a:bodyPr anchor="t">
            <a:normAutofit/>
          </a:bodyPr>
          <a:lstStyle/>
          <a:p>
            <a:r>
              <a:rPr lang="en-US" dirty="0"/>
              <a:t>Past receipts and payments are future valued at the bond yield using the same compounding interval and financial conventions used to compute the yield on the issue.</a:t>
            </a:r>
          </a:p>
          <a:p>
            <a:r>
              <a:rPr lang="en-US" dirty="0"/>
              <a:t>The rebate amount is the difference between the value of receipts and payments as of the computation date.</a:t>
            </a:r>
          </a:p>
          <a:p>
            <a:r>
              <a:rPr lang="en-US" dirty="0"/>
              <a:t>Any previous rebate payments made are also future valued to the computation date.</a:t>
            </a:r>
          </a:p>
          <a:p>
            <a:pPr lvl="2"/>
            <a:endParaRPr lang="en-US" dirty="0"/>
          </a:p>
          <a:p>
            <a:endParaRPr lang="en-US" dirty="0"/>
          </a:p>
          <a:p>
            <a:pPr lvl="1"/>
            <a:endParaRPr lang="en-US" dirty="0"/>
          </a:p>
          <a:p>
            <a:pPr marL="0" indent="0">
              <a:buNone/>
            </a:pPr>
            <a:endParaRPr lang="en-US" dirty="0"/>
          </a:p>
        </p:txBody>
      </p:sp>
    </p:spTree>
    <p:extLst>
      <p:ext uri="{BB962C8B-B14F-4D97-AF65-F5344CB8AC3E}">
        <p14:creationId xmlns:p14="http://schemas.microsoft.com/office/powerpoint/2010/main" val="189876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69612B-C78A-965A-54EE-D2752C9408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995462-5C16-67D3-2EA2-CFE169FB3F14}"/>
              </a:ext>
            </a:extLst>
          </p:cNvPr>
          <p:cNvSpPr>
            <a:spLocks noGrp="1"/>
          </p:cNvSpPr>
          <p:nvPr>
            <p:ph type="title"/>
          </p:nvPr>
        </p:nvSpPr>
        <p:spPr/>
        <p:txBody>
          <a:bodyPr/>
          <a:lstStyle/>
          <a:p>
            <a:r>
              <a:rPr lang="en-US" dirty="0"/>
              <a:t>Rebate Amounts &amp; Payments</a:t>
            </a:r>
          </a:p>
        </p:txBody>
      </p:sp>
      <p:sp>
        <p:nvSpPr>
          <p:cNvPr id="3" name="Content Placeholder 2">
            <a:extLst>
              <a:ext uri="{FF2B5EF4-FFF2-40B4-BE49-F238E27FC236}">
                <a16:creationId xmlns:a16="http://schemas.microsoft.com/office/drawing/2014/main" id="{3565361C-DE00-6961-3E39-385823F0BCD4}"/>
              </a:ext>
            </a:extLst>
          </p:cNvPr>
          <p:cNvSpPr>
            <a:spLocks noGrp="1"/>
          </p:cNvSpPr>
          <p:nvPr>
            <p:ph idx="1"/>
          </p:nvPr>
        </p:nvSpPr>
        <p:spPr/>
        <p:txBody>
          <a:bodyPr anchor="t">
            <a:normAutofit/>
          </a:bodyPr>
          <a:lstStyle/>
          <a:p>
            <a:r>
              <a:rPr lang="en-US" dirty="0"/>
              <a:t>The following payments are considered</a:t>
            </a:r>
          </a:p>
          <a:p>
            <a:pPr lvl="1"/>
            <a:r>
              <a:rPr lang="en-US" dirty="0"/>
              <a:t>Yield reduction payments</a:t>
            </a:r>
          </a:p>
          <a:p>
            <a:pPr lvl="1"/>
            <a:r>
              <a:rPr lang="en-US" dirty="0"/>
              <a:t>Purchase of an investment</a:t>
            </a:r>
          </a:p>
          <a:p>
            <a:pPr lvl="1"/>
            <a:r>
              <a:rPr lang="en-US" dirty="0"/>
              <a:t>A credit on the last day of each bond year </a:t>
            </a:r>
          </a:p>
          <a:p>
            <a:pPr lvl="1"/>
            <a:r>
              <a:rPr lang="en-US" dirty="0"/>
              <a:t>Value of a previously acquired investments that becomes allocated to the issue</a:t>
            </a:r>
          </a:p>
          <a:p>
            <a:pPr lvl="2"/>
            <a:endParaRPr lang="en-US" dirty="0"/>
          </a:p>
          <a:p>
            <a:endParaRPr lang="en-US" dirty="0"/>
          </a:p>
          <a:p>
            <a:pPr lvl="1"/>
            <a:endParaRPr lang="en-US" dirty="0"/>
          </a:p>
          <a:p>
            <a:pPr marL="0" indent="0">
              <a:buNone/>
            </a:pPr>
            <a:endParaRPr lang="en-US" dirty="0"/>
          </a:p>
        </p:txBody>
      </p:sp>
    </p:spTree>
    <p:extLst>
      <p:ext uri="{BB962C8B-B14F-4D97-AF65-F5344CB8AC3E}">
        <p14:creationId xmlns:p14="http://schemas.microsoft.com/office/powerpoint/2010/main" val="37287152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B12CB-4ECA-7205-CD4B-B68C12A6A1F0}"/>
              </a:ext>
            </a:extLst>
          </p:cNvPr>
          <p:cNvSpPr>
            <a:spLocks noGrp="1"/>
          </p:cNvSpPr>
          <p:nvPr>
            <p:ph type="title"/>
          </p:nvPr>
        </p:nvSpPr>
        <p:spPr/>
        <p:txBody>
          <a:bodyPr/>
          <a:lstStyle/>
          <a:p>
            <a:r>
              <a:rPr lang="en-US" dirty="0"/>
              <a:t>Arbitrage Bonds</a:t>
            </a:r>
          </a:p>
        </p:txBody>
      </p:sp>
      <p:sp>
        <p:nvSpPr>
          <p:cNvPr id="3" name="Content Placeholder 2">
            <a:extLst>
              <a:ext uri="{FF2B5EF4-FFF2-40B4-BE49-F238E27FC236}">
                <a16:creationId xmlns:a16="http://schemas.microsoft.com/office/drawing/2014/main" id="{5D4FFC35-951B-866A-5AF5-958ABE342CDD}"/>
              </a:ext>
            </a:extLst>
          </p:cNvPr>
          <p:cNvSpPr>
            <a:spLocks noGrp="1"/>
          </p:cNvSpPr>
          <p:nvPr>
            <p:ph idx="1"/>
          </p:nvPr>
        </p:nvSpPr>
        <p:spPr/>
        <p:txBody>
          <a:bodyPr anchor="t">
            <a:normAutofit lnSpcReduction="10000"/>
          </a:bodyPr>
          <a:lstStyle/>
          <a:p>
            <a:r>
              <a:rPr lang="en-US" dirty="0"/>
              <a:t>During issuance various determinations, covenants, and certifications are made regarding the tax-exempt status of bonds</a:t>
            </a:r>
          </a:p>
          <a:p>
            <a:r>
              <a:rPr lang="en-US" dirty="0"/>
              <a:t>These covenants and certifications to maintain tax-exempt status is over the life of the bonds.</a:t>
            </a:r>
          </a:p>
          <a:p>
            <a:r>
              <a:rPr lang="en-US" dirty="0"/>
              <a:t>Two sets of rules apply:</a:t>
            </a:r>
          </a:p>
          <a:p>
            <a:pPr lvl="1"/>
            <a:r>
              <a:rPr lang="en-US" dirty="0"/>
              <a:t>Yield restriction rules under IRC 148(a)</a:t>
            </a:r>
          </a:p>
          <a:p>
            <a:pPr lvl="1"/>
            <a:r>
              <a:rPr lang="en-US" dirty="0"/>
              <a:t>Rebate rules under IRC Section 148(f)</a:t>
            </a:r>
          </a:p>
          <a:p>
            <a:pPr marL="0" indent="0">
              <a:buNone/>
            </a:pPr>
            <a:endParaRPr lang="en-US" dirty="0"/>
          </a:p>
        </p:txBody>
      </p:sp>
    </p:spTree>
    <p:extLst>
      <p:ext uri="{BB962C8B-B14F-4D97-AF65-F5344CB8AC3E}">
        <p14:creationId xmlns:p14="http://schemas.microsoft.com/office/powerpoint/2010/main" val="39803596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00D080-DA5D-E056-B7CB-428FD17AFE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382BE3-7087-94F3-8FE3-FF43569B0CCF}"/>
              </a:ext>
            </a:extLst>
          </p:cNvPr>
          <p:cNvSpPr>
            <a:spLocks noGrp="1"/>
          </p:cNvSpPr>
          <p:nvPr>
            <p:ph type="title"/>
          </p:nvPr>
        </p:nvSpPr>
        <p:spPr/>
        <p:txBody>
          <a:bodyPr/>
          <a:lstStyle/>
          <a:p>
            <a:r>
              <a:rPr lang="en-US" dirty="0"/>
              <a:t>Rebate Amounts &amp; Payments</a:t>
            </a:r>
          </a:p>
        </p:txBody>
      </p:sp>
      <p:sp>
        <p:nvSpPr>
          <p:cNvPr id="3" name="Content Placeholder 2">
            <a:extLst>
              <a:ext uri="{FF2B5EF4-FFF2-40B4-BE49-F238E27FC236}">
                <a16:creationId xmlns:a16="http://schemas.microsoft.com/office/drawing/2014/main" id="{7B35753B-2DD0-E7A0-9DE6-793B17171CFD}"/>
              </a:ext>
            </a:extLst>
          </p:cNvPr>
          <p:cNvSpPr>
            <a:spLocks noGrp="1"/>
          </p:cNvSpPr>
          <p:nvPr>
            <p:ph idx="1"/>
          </p:nvPr>
        </p:nvSpPr>
        <p:spPr/>
        <p:txBody>
          <a:bodyPr anchor="t">
            <a:normAutofit/>
          </a:bodyPr>
          <a:lstStyle/>
          <a:p>
            <a:r>
              <a:rPr lang="en-US" dirty="0"/>
              <a:t>The following receipts are included</a:t>
            </a:r>
          </a:p>
          <a:p>
            <a:pPr lvl="1"/>
            <a:r>
              <a:rPr lang="en-US" dirty="0"/>
              <a:t>Earnings and return of principal from non-purpose investments</a:t>
            </a:r>
          </a:p>
          <a:p>
            <a:pPr lvl="1"/>
            <a:r>
              <a:rPr lang="en-US" dirty="0"/>
              <a:t>Value of non-purpose investments no longer allocated to the issue or subject to the rebate requirement before the disposition and redemption date.</a:t>
            </a:r>
          </a:p>
          <a:p>
            <a:pPr lvl="1"/>
            <a:r>
              <a:rPr lang="en-US" dirty="0"/>
              <a:t>Value of non-purpose investments held at the end of the </a:t>
            </a:r>
            <a:r>
              <a:rPr lang="en-US"/>
              <a:t>computation period.</a:t>
            </a:r>
            <a:endParaRPr lang="en-US" dirty="0"/>
          </a:p>
          <a:p>
            <a:pPr lvl="2"/>
            <a:endParaRPr lang="en-US" dirty="0"/>
          </a:p>
          <a:p>
            <a:endParaRPr lang="en-US" dirty="0"/>
          </a:p>
          <a:p>
            <a:pPr lvl="1"/>
            <a:endParaRPr lang="en-US" dirty="0"/>
          </a:p>
          <a:p>
            <a:pPr marL="0" indent="0">
              <a:buNone/>
            </a:pPr>
            <a:endParaRPr lang="en-US" dirty="0"/>
          </a:p>
        </p:txBody>
      </p:sp>
    </p:spTree>
    <p:extLst>
      <p:ext uri="{BB962C8B-B14F-4D97-AF65-F5344CB8AC3E}">
        <p14:creationId xmlns:p14="http://schemas.microsoft.com/office/powerpoint/2010/main" val="36854647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79D1FA-4E73-4189-EA50-364BFBA0C1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E5784C-BED2-8E05-53DD-6CA643DBF856}"/>
              </a:ext>
            </a:extLst>
          </p:cNvPr>
          <p:cNvSpPr>
            <a:spLocks noGrp="1"/>
          </p:cNvSpPr>
          <p:nvPr>
            <p:ph type="title"/>
          </p:nvPr>
        </p:nvSpPr>
        <p:spPr/>
        <p:txBody>
          <a:bodyPr/>
          <a:lstStyle/>
          <a:p>
            <a:r>
              <a:rPr lang="en-US" dirty="0"/>
              <a:t>Example Calculation</a:t>
            </a:r>
          </a:p>
        </p:txBody>
      </p:sp>
      <p:sp>
        <p:nvSpPr>
          <p:cNvPr id="3" name="Content Placeholder 2">
            <a:extLst>
              <a:ext uri="{FF2B5EF4-FFF2-40B4-BE49-F238E27FC236}">
                <a16:creationId xmlns:a16="http://schemas.microsoft.com/office/drawing/2014/main" id="{9484FC00-DBCD-CC2B-A98A-4E818956CAE6}"/>
              </a:ext>
            </a:extLst>
          </p:cNvPr>
          <p:cNvSpPr>
            <a:spLocks noGrp="1"/>
          </p:cNvSpPr>
          <p:nvPr>
            <p:ph idx="1"/>
          </p:nvPr>
        </p:nvSpPr>
        <p:spPr/>
        <p:txBody>
          <a:bodyPr anchor="t">
            <a:normAutofit lnSpcReduction="10000"/>
          </a:bodyPr>
          <a:lstStyle/>
          <a:p>
            <a:r>
              <a:rPr lang="en-US" dirty="0"/>
              <a:t>$49 million gross proceeds variable bonds issued January 1 2025</a:t>
            </a:r>
          </a:p>
          <a:p>
            <a:r>
              <a:rPr lang="en-US" dirty="0"/>
              <a:t>First interim calculation due January 1, 2030</a:t>
            </a:r>
          </a:p>
          <a:p>
            <a:r>
              <a:rPr lang="en-US" dirty="0"/>
              <a:t>Bond yield for first computation is 7%</a:t>
            </a:r>
          </a:p>
          <a:p>
            <a:r>
              <a:rPr lang="en-US" dirty="0"/>
              <a:t>On issue date purchased $41 million in US Treasury Notes with annual coupon of 7.53%</a:t>
            </a:r>
          </a:p>
          <a:p>
            <a:r>
              <a:rPr lang="en-US" dirty="0"/>
              <a:t>$8 million on issue date to purchase US Treasury money fund at 4.97% annual interest rate</a:t>
            </a:r>
          </a:p>
          <a:p>
            <a:endParaRPr lang="en-US" dirty="0"/>
          </a:p>
          <a:p>
            <a:pPr lvl="2"/>
            <a:endParaRPr lang="en-US" dirty="0"/>
          </a:p>
          <a:p>
            <a:endParaRPr lang="en-US" dirty="0"/>
          </a:p>
          <a:p>
            <a:pPr lvl="1"/>
            <a:endParaRPr lang="en-US" dirty="0"/>
          </a:p>
          <a:p>
            <a:pPr marL="0" indent="0">
              <a:buNone/>
            </a:pPr>
            <a:endParaRPr lang="en-US" dirty="0"/>
          </a:p>
        </p:txBody>
      </p:sp>
    </p:spTree>
    <p:extLst>
      <p:ext uri="{BB962C8B-B14F-4D97-AF65-F5344CB8AC3E}">
        <p14:creationId xmlns:p14="http://schemas.microsoft.com/office/powerpoint/2010/main" val="23382554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rotWithShape="1">
          <a:blip r:embed="rId3">
            <a:duotone>
              <a:schemeClr val="bg2">
                <a:shade val="76000"/>
                <a:satMod val="180000"/>
              </a:schemeClr>
              <a:schemeClr val="bg2">
                <a:tint val="80000"/>
                <a:satMod val="120000"/>
                <a:lumMod val="180000"/>
              </a:schemeClr>
            </a:duotone>
          </a:blip>
          <a:stretch/>
        </a:blipFill>
        <a:effectLst/>
      </p:bgPr>
    </p:bg>
    <p:spTree>
      <p:nvGrpSpPr>
        <p:cNvPr id="1" name="">
          <a:extLst>
            <a:ext uri="{FF2B5EF4-FFF2-40B4-BE49-F238E27FC236}">
              <a16:creationId xmlns:a16="http://schemas.microsoft.com/office/drawing/2014/main" id="{F5DA3C43-0DE1-8C9A-AEEC-642231B7DE15}"/>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28A4A409-9242-444A-AC1F-809866828B5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0812" y="0"/>
            <a:ext cx="2436813" cy="6858001"/>
            <a:chOff x="1320800" y="0"/>
            <a:chExt cx="2436813" cy="6858001"/>
          </a:xfrm>
        </p:grpSpPr>
        <p:sp>
          <p:nvSpPr>
            <p:cNvPr id="11" name="Freeform 6">
              <a:extLst>
                <a:ext uri="{FF2B5EF4-FFF2-40B4-BE49-F238E27FC236}">
                  <a16:creationId xmlns:a16="http://schemas.microsoft.com/office/drawing/2014/main" id="{ABF65108-5AB6-40BD-BCAF-526D8E3091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US"/>
            </a:p>
          </p:txBody>
        </p:sp>
        <p:sp>
          <p:nvSpPr>
            <p:cNvPr id="12" name="Freeform 7">
              <a:extLst>
                <a:ext uri="{FF2B5EF4-FFF2-40B4-BE49-F238E27FC236}">
                  <a16:creationId xmlns:a16="http://schemas.microsoft.com/office/drawing/2014/main" id="{C77C904B-BC3A-472F-BB70-8750D41E41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US"/>
            </a:p>
          </p:txBody>
        </p:sp>
        <p:sp>
          <p:nvSpPr>
            <p:cNvPr id="13" name="Freeform 8">
              <a:extLst>
                <a:ext uri="{FF2B5EF4-FFF2-40B4-BE49-F238E27FC236}">
                  <a16:creationId xmlns:a16="http://schemas.microsoft.com/office/drawing/2014/main" id="{E910D569-2CFD-4010-B886-2F31BB8EC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US"/>
            </a:p>
          </p:txBody>
        </p:sp>
        <p:sp>
          <p:nvSpPr>
            <p:cNvPr id="14" name="Freeform 9">
              <a:extLst>
                <a:ext uri="{FF2B5EF4-FFF2-40B4-BE49-F238E27FC236}">
                  <a16:creationId xmlns:a16="http://schemas.microsoft.com/office/drawing/2014/main" id="{5A816932-FBAD-46C0-AA92-336589A5A9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US"/>
            </a:p>
          </p:txBody>
        </p:sp>
        <p:sp>
          <p:nvSpPr>
            <p:cNvPr id="15" name="Freeform 10">
              <a:extLst>
                <a:ext uri="{FF2B5EF4-FFF2-40B4-BE49-F238E27FC236}">
                  <a16:creationId xmlns:a16="http://schemas.microsoft.com/office/drawing/2014/main" id="{3D914BDD-E5E0-4DFB-8072-5B498F94A6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US"/>
            </a:p>
          </p:txBody>
        </p:sp>
        <p:sp>
          <p:nvSpPr>
            <p:cNvPr id="16" name="Freeform 11">
              <a:extLst>
                <a:ext uri="{FF2B5EF4-FFF2-40B4-BE49-F238E27FC236}">
                  <a16:creationId xmlns:a16="http://schemas.microsoft.com/office/drawing/2014/main" id="{ED9E392E-46C2-4B84-A121-9B2BC452F0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US"/>
            </a:p>
          </p:txBody>
        </p:sp>
      </p:grpSp>
      <p:sp>
        <p:nvSpPr>
          <p:cNvPr id="2" name="Title 1">
            <a:extLst>
              <a:ext uri="{FF2B5EF4-FFF2-40B4-BE49-F238E27FC236}">
                <a16:creationId xmlns:a16="http://schemas.microsoft.com/office/drawing/2014/main" id="{95DC35F3-B8AE-8000-49EB-3D4CDBF2506D}"/>
              </a:ext>
            </a:extLst>
          </p:cNvPr>
          <p:cNvSpPr>
            <a:spLocks noGrp="1"/>
          </p:cNvSpPr>
          <p:nvPr>
            <p:ph type="title"/>
          </p:nvPr>
        </p:nvSpPr>
        <p:spPr>
          <a:xfrm>
            <a:off x="1484312" y="685800"/>
            <a:ext cx="2812385" cy="1752599"/>
          </a:xfrm>
        </p:spPr>
        <p:txBody>
          <a:bodyPr>
            <a:normAutofit/>
          </a:bodyPr>
          <a:lstStyle/>
          <a:p>
            <a:r>
              <a:rPr lang="en-US" sz="3200"/>
              <a:t>Example Calculation</a:t>
            </a:r>
          </a:p>
        </p:txBody>
      </p:sp>
      <p:sp>
        <p:nvSpPr>
          <p:cNvPr id="3" name="Content Placeholder 2">
            <a:extLst>
              <a:ext uri="{FF2B5EF4-FFF2-40B4-BE49-F238E27FC236}">
                <a16:creationId xmlns:a16="http://schemas.microsoft.com/office/drawing/2014/main" id="{5C6E86BC-A77D-9BF1-3251-D49385C17596}"/>
              </a:ext>
            </a:extLst>
          </p:cNvPr>
          <p:cNvSpPr>
            <a:spLocks noGrp="1"/>
          </p:cNvSpPr>
          <p:nvPr>
            <p:ph idx="1"/>
          </p:nvPr>
        </p:nvSpPr>
        <p:spPr>
          <a:xfrm>
            <a:off x="1484310" y="2666999"/>
            <a:ext cx="2812387" cy="3124201"/>
          </a:xfrm>
        </p:spPr>
        <p:txBody>
          <a:bodyPr>
            <a:normAutofit/>
          </a:bodyPr>
          <a:lstStyle/>
          <a:p>
            <a:r>
              <a:rPr lang="en-US" sz="1800"/>
              <a:t>In this example payments are negative, and receipts are positive</a:t>
            </a:r>
          </a:p>
          <a:p>
            <a:endParaRPr lang="en-US" sz="1800"/>
          </a:p>
          <a:p>
            <a:endParaRPr lang="en-US" sz="1800"/>
          </a:p>
          <a:p>
            <a:pPr lvl="2"/>
            <a:endParaRPr lang="en-US" dirty="0"/>
          </a:p>
          <a:p>
            <a:endParaRPr lang="en-US" sz="1800"/>
          </a:p>
          <a:p>
            <a:pPr lvl="1"/>
            <a:endParaRPr lang="en-US" sz="1800"/>
          </a:p>
          <a:p>
            <a:pPr marL="0" indent="0">
              <a:buNone/>
            </a:pPr>
            <a:endParaRPr lang="en-US" sz="1800"/>
          </a:p>
        </p:txBody>
      </p:sp>
      <p:sp>
        <p:nvSpPr>
          <p:cNvPr id="18" name="Rounded Rectangle 16">
            <a:extLst>
              <a:ext uri="{FF2B5EF4-FFF2-40B4-BE49-F238E27FC236}">
                <a16:creationId xmlns:a16="http://schemas.microsoft.com/office/drawing/2014/main" id="{21ECAAB0-702B-4C08-B30F-0AFAC3479A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1162" y="648931"/>
            <a:ext cx="6881862" cy="5231964"/>
          </a:xfrm>
          <a:prstGeom prst="roundRect">
            <a:avLst>
              <a:gd name="adj" fmla="val 4834"/>
            </a:avLst>
          </a:prstGeom>
          <a:solidFill>
            <a:schemeClr val="bg1"/>
          </a:solidFill>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1C435924-2CAB-9797-1C72-E99369D6A70E}"/>
              </a:ext>
            </a:extLst>
          </p:cNvPr>
          <p:cNvPicPr>
            <a:picLocks noChangeAspect="1"/>
          </p:cNvPicPr>
          <p:nvPr/>
        </p:nvPicPr>
        <p:blipFill>
          <a:blip r:embed="rId4"/>
          <a:stretch>
            <a:fillRect/>
          </a:stretch>
        </p:blipFill>
        <p:spPr>
          <a:xfrm>
            <a:off x="4941202" y="1733576"/>
            <a:ext cx="6237359" cy="3103085"/>
          </a:xfrm>
          <a:prstGeom prst="rect">
            <a:avLst/>
          </a:prstGeom>
        </p:spPr>
      </p:pic>
    </p:spTree>
    <p:extLst>
      <p:ext uri="{BB962C8B-B14F-4D97-AF65-F5344CB8AC3E}">
        <p14:creationId xmlns:p14="http://schemas.microsoft.com/office/powerpoint/2010/main" val="7322404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rotWithShape="1">
          <a:blip r:embed="rId3">
            <a:duotone>
              <a:schemeClr val="bg2">
                <a:shade val="76000"/>
                <a:satMod val="180000"/>
              </a:schemeClr>
              <a:schemeClr val="bg2">
                <a:tint val="80000"/>
                <a:satMod val="120000"/>
                <a:lumMod val="180000"/>
              </a:schemeClr>
            </a:duotone>
          </a:blip>
          <a:stretch/>
        </a:blipFill>
        <a:effectLst/>
      </p:bgPr>
    </p:bg>
    <p:spTree>
      <p:nvGrpSpPr>
        <p:cNvPr id="1" name="">
          <a:extLst>
            <a:ext uri="{FF2B5EF4-FFF2-40B4-BE49-F238E27FC236}">
              <a16:creationId xmlns:a16="http://schemas.microsoft.com/office/drawing/2014/main" id="{FEA7A72D-2795-3718-E18A-DA33B8760E63}"/>
            </a:ext>
          </a:extLst>
        </p:cNvPr>
        <p:cNvGrpSpPr/>
        <p:nvPr/>
      </p:nvGrpSpPr>
      <p:grpSpPr>
        <a:xfrm>
          <a:off x="0" y="0"/>
          <a:ext cx="0" cy="0"/>
          <a:chOff x="0" y="0"/>
          <a:chExt cx="0" cy="0"/>
        </a:xfrm>
      </p:grpSpPr>
      <p:grpSp>
        <p:nvGrpSpPr>
          <p:cNvPr id="11" name="Group 10">
            <a:extLst>
              <a:ext uri="{FF2B5EF4-FFF2-40B4-BE49-F238E27FC236}">
                <a16:creationId xmlns:a16="http://schemas.microsoft.com/office/drawing/2014/main" id="{28A4A409-9242-444A-AC1F-809866828B5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0812" y="0"/>
            <a:ext cx="2436813" cy="6858001"/>
            <a:chOff x="1320800" y="0"/>
            <a:chExt cx="2436813" cy="6858001"/>
          </a:xfrm>
        </p:grpSpPr>
        <p:sp>
          <p:nvSpPr>
            <p:cNvPr id="8" name="Freeform 6">
              <a:extLst>
                <a:ext uri="{FF2B5EF4-FFF2-40B4-BE49-F238E27FC236}">
                  <a16:creationId xmlns:a16="http://schemas.microsoft.com/office/drawing/2014/main" id="{ABF65108-5AB6-40BD-BCAF-526D8E3091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US"/>
            </a:p>
          </p:txBody>
        </p:sp>
        <p:sp>
          <p:nvSpPr>
            <p:cNvPr id="9" name="Freeform 7">
              <a:extLst>
                <a:ext uri="{FF2B5EF4-FFF2-40B4-BE49-F238E27FC236}">
                  <a16:creationId xmlns:a16="http://schemas.microsoft.com/office/drawing/2014/main" id="{C77C904B-BC3A-472F-BB70-8750D41E41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US"/>
            </a:p>
          </p:txBody>
        </p:sp>
        <p:sp>
          <p:nvSpPr>
            <p:cNvPr id="10" name="Freeform 8">
              <a:extLst>
                <a:ext uri="{FF2B5EF4-FFF2-40B4-BE49-F238E27FC236}">
                  <a16:creationId xmlns:a16="http://schemas.microsoft.com/office/drawing/2014/main" id="{E910D569-2CFD-4010-B886-2F31BB8EC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US"/>
            </a:p>
          </p:txBody>
        </p:sp>
        <p:sp>
          <p:nvSpPr>
            <p:cNvPr id="18" name="Freeform 9">
              <a:extLst>
                <a:ext uri="{FF2B5EF4-FFF2-40B4-BE49-F238E27FC236}">
                  <a16:creationId xmlns:a16="http://schemas.microsoft.com/office/drawing/2014/main" id="{5A816932-FBAD-46C0-AA92-336589A5A9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US"/>
            </a:p>
          </p:txBody>
        </p:sp>
        <p:sp>
          <p:nvSpPr>
            <p:cNvPr id="20" name="Freeform 10">
              <a:extLst>
                <a:ext uri="{FF2B5EF4-FFF2-40B4-BE49-F238E27FC236}">
                  <a16:creationId xmlns:a16="http://schemas.microsoft.com/office/drawing/2014/main" id="{3D914BDD-E5E0-4DFB-8072-5B498F94A6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US"/>
            </a:p>
          </p:txBody>
        </p:sp>
        <p:sp>
          <p:nvSpPr>
            <p:cNvPr id="21" name="Freeform 11">
              <a:extLst>
                <a:ext uri="{FF2B5EF4-FFF2-40B4-BE49-F238E27FC236}">
                  <a16:creationId xmlns:a16="http://schemas.microsoft.com/office/drawing/2014/main" id="{ED9E392E-46C2-4B84-A121-9B2BC452F0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US"/>
            </a:p>
          </p:txBody>
        </p:sp>
      </p:grpSp>
      <p:sp>
        <p:nvSpPr>
          <p:cNvPr id="2" name="Title 1">
            <a:extLst>
              <a:ext uri="{FF2B5EF4-FFF2-40B4-BE49-F238E27FC236}">
                <a16:creationId xmlns:a16="http://schemas.microsoft.com/office/drawing/2014/main" id="{DA27157D-B7A5-2B3D-8634-D92357734DC0}"/>
              </a:ext>
            </a:extLst>
          </p:cNvPr>
          <p:cNvSpPr>
            <a:spLocks noGrp="1"/>
          </p:cNvSpPr>
          <p:nvPr>
            <p:ph type="title"/>
          </p:nvPr>
        </p:nvSpPr>
        <p:spPr>
          <a:xfrm>
            <a:off x="1484312" y="685800"/>
            <a:ext cx="2812385" cy="1752599"/>
          </a:xfrm>
        </p:spPr>
        <p:txBody>
          <a:bodyPr>
            <a:normAutofit/>
          </a:bodyPr>
          <a:lstStyle/>
          <a:p>
            <a:r>
              <a:rPr lang="en-US" sz="3200"/>
              <a:t>Example Calculation</a:t>
            </a:r>
          </a:p>
        </p:txBody>
      </p:sp>
      <p:sp>
        <p:nvSpPr>
          <p:cNvPr id="3" name="Content Placeholder 2">
            <a:extLst>
              <a:ext uri="{FF2B5EF4-FFF2-40B4-BE49-F238E27FC236}">
                <a16:creationId xmlns:a16="http://schemas.microsoft.com/office/drawing/2014/main" id="{53DCA972-34D5-5DDB-E4B8-43F05FA6F1AB}"/>
              </a:ext>
            </a:extLst>
          </p:cNvPr>
          <p:cNvSpPr>
            <a:spLocks noGrp="1"/>
          </p:cNvSpPr>
          <p:nvPr>
            <p:ph idx="1"/>
          </p:nvPr>
        </p:nvSpPr>
        <p:spPr>
          <a:xfrm>
            <a:off x="1484310" y="2666999"/>
            <a:ext cx="2812387" cy="3124201"/>
          </a:xfrm>
        </p:spPr>
        <p:txBody>
          <a:bodyPr>
            <a:normAutofit/>
          </a:bodyPr>
          <a:lstStyle/>
          <a:p>
            <a:endParaRPr lang="en-US" sz="1800"/>
          </a:p>
          <a:p>
            <a:endParaRPr lang="en-US" sz="1800"/>
          </a:p>
          <a:p>
            <a:endParaRPr lang="en-US" sz="1800"/>
          </a:p>
          <a:p>
            <a:pPr lvl="2"/>
            <a:endParaRPr lang="en-US" dirty="0"/>
          </a:p>
          <a:p>
            <a:endParaRPr lang="en-US" sz="1800"/>
          </a:p>
          <a:p>
            <a:pPr lvl="1"/>
            <a:endParaRPr lang="en-US" sz="1800"/>
          </a:p>
          <a:p>
            <a:pPr marL="0" indent="0">
              <a:buNone/>
            </a:pPr>
            <a:endParaRPr lang="en-US" sz="1800"/>
          </a:p>
        </p:txBody>
      </p:sp>
      <p:sp>
        <p:nvSpPr>
          <p:cNvPr id="19" name="Rounded Rectangle 16">
            <a:extLst>
              <a:ext uri="{FF2B5EF4-FFF2-40B4-BE49-F238E27FC236}">
                <a16:creationId xmlns:a16="http://schemas.microsoft.com/office/drawing/2014/main" id="{21ECAAB0-702B-4C08-B30F-0AFAC3479A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1162" y="648931"/>
            <a:ext cx="6881862" cy="5231964"/>
          </a:xfrm>
          <a:prstGeom prst="roundRect">
            <a:avLst>
              <a:gd name="adj" fmla="val 4834"/>
            </a:avLst>
          </a:prstGeom>
          <a:solidFill>
            <a:schemeClr val="bg1"/>
          </a:solidFill>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0EF6863C-47CF-4A2D-1AFF-32A78369FC38}"/>
              </a:ext>
            </a:extLst>
          </p:cNvPr>
          <p:cNvPicPr>
            <a:picLocks noChangeAspect="1"/>
          </p:cNvPicPr>
          <p:nvPr/>
        </p:nvPicPr>
        <p:blipFill>
          <a:blip r:embed="rId4"/>
          <a:stretch>
            <a:fillRect/>
          </a:stretch>
        </p:blipFill>
        <p:spPr>
          <a:xfrm>
            <a:off x="4941202" y="1764762"/>
            <a:ext cx="6237359" cy="3040713"/>
          </a:xfrm>
          <a:prstGeom prst="rect">
            <a:avLst/>
          </a:prstGeom>
        </p:spPr>
      </p:pic>
    </p:spTree>
    <p:extLst>
      <p:ext uri="{BB962C8B-B14F-4D97-AF65-F5344CB8AC3E}">
        <p14:creationId xmlns:p14="http://schemas.microsoft.com/office/powerpoint/2010/main" val="5302927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rotWithShape="1">
          <a:blip r:embed="rId3">
            <a:duotone>
              <a:schemeClr val="bg2">
                <a:shade val="76000"/>
                <a:satMod val="180000"/>
              </a:schemeClr>
              <a:schemeClr val="bg2">
                <a:tint val="80000"/>
                <a:satMod val="120000"/>
                <a:lumMod val="180000"/>
              </a:schemeClr>
            </a:duotone>
          </a:blip>
          <a:stretch/>
        </a:blipFill>
        <a:effectLst/>
      </p:bgPr>
    </p:bg>
    <p:spTree>
      <p:nvGrpSpPr>
        <p:cNvPr id="1" name="">
          <a:extLst>
            <a:ext uri="{FF2B5EF4-FFF2-40B4-BE49-F238E27FC236}">
              <a16:creationId xmlns:a16="http://schemas.microsoft.com/office/drawing/2014/main" id="{24609FCC-2258-9F99-65E4-B0640D333D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6C5DCE-5DF3-F92A-C691-F47E36A9AD4E}"/>
              </a:ext>
            </a:extLst>
          </p:cNvPr>
          <p:cNvSpPr>
            <a:spLocks noGrp="1"/>
          </p:cNvSpPr>
          <p:nvPr>
            <p:ph type="title"/>
          </p:nvPr>
        </p:nvSpPr>
        <p:spPr>
          <a:xfrm>
            <a:off x="1484311" y="1081548"/>
            <a:ext cx="3333495" cy="1504335"/>
          </a:xfrm>
        </p:spPr>
        <p:txBody>
          <a:bodyPr>
            <a:normAutofit/>
          </a:bodyPr>
          <a:lstStyle/>
          <a:p>
            <a:r>
              <a:rPr lang="en-US" sz="2400" dirty="0"/>
              <a:t>Example Calculation</a:t>
            </a:r>
          </a:p>
        </p:txBody>
      </p:sp>
      <p:sp>
        <p:nvSpPr>
          <p:cNvPr id="3" name="Content Placeholder 2">
            <a:extLst>
              <a:ext uri="{FF2B5EF4-FFF2-40B4-BE49-F238E27FC236}">
                <a16:creationId xmlns:a16="http://schemas.microsoft.com/office/drawing/2014/main" id="{C19661DB-429A-A0AA-737F-7268F25DF2C3}"/>
              </a:ext>
            </a:extLst>
          </p:cNvPr>
          <p:cNvSpPr>
            <a:spLocks noGrp="1"/>
          </p:cNvSpPr>
          <p:nvPr>
            <p:ph idx="1"/>
          </p:nvPr>
        </p:nvSpPr>
        <p:spPr>
          <a:xfrm>
            <a:off x="1312861" y="2219324"/>
            <a:ext cx="3333496" cy="3124201"/>
          </a:xfrm>
        </p:spPr>
        <p:txBody>
          <a:bodyPr anchor="t">
            <a:normAutofit/>
          </a:bodyPr>
          <a:lstStyle/>
          <a:p>
            <a:pPr marL="0" indent="0">
              <a:buNone/>
            </a:pPr>
            <a:endParaRPr lang="en-US" sz="1600" dirty="0"/>
          </a:p>
          <a:p>
            <a:endParaRPr lang="en-US" sz="1600" dirty="0"/>
          </a:p>
          <a:p>
            <a:pPr lvl="2"/>
            <a:r>
              <a:rPr lang="en-US" sz="2000" dirty="0"/>
              <a:t>Net payments and receipts for both investments</a:t>
            </a:r>
          </a:p>
          <a:p>
            <a:endParaRPr lang="en-US" sz="1600" dirty="0"/>
          </a:p>
          <a:p>
            <a:pPr lvl="1"/>
            <a:endParaRPr lang="en-US" sz="1600" dirty="0"/>
          </a:p>
          <a:p>
            <a:pPr marL="0" indent="0">
              <a:buNone/>
            </a:pPr>
            <a:endParaRPr lang="en-US" sz="1600" dirty="0"/>
          </a:p>
        </p:txBody>
      </p:sp>
      <p:pic>
        <p:nvPicPr>
          <p:cNvPr id="5" name="Picture 4">
            <a:extLst>
              <a:ext uri="{FF2B5EF4-FFF2-40B4-BE49-F238E27FC236}">
                <a16:creationId xmlns:a16="http://schemas.microsoft.com/office/drawing/2014/main" id="{CC9D4659-7D60-730C-DAB5-71B2C7A82EC2}"/>
              </a:ext>
            </a:extLst>
          </p:cNvPr>
          <p:cNvPicPr>
            <a:picLocks noChangeAspect="1"/>
          </p:cNvPicPr>
          <p:nvPr/>
        </p:nvPicPr>
        <p:blipFill>
          <a:blip r:embed="rId4"/>
          <a:stretch>
            <a:fillRect/>
          </a:stretch>
        </p:blipFill>
        <p:spPr>
          <a:xfrm>
            <a:off x="5262033" y="1784697"/>
            <a:ext cx="6240990" cy="2855253"/>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pic>
    </p:spTree>
    <p:extLst>
      <p:ext uri="{BB962C8B-B14F-4D97-AF65-F5344CB8AC3E}">
        <p14:creationId xmlns:p14="http://schemas.microsoft.com/office/powerpoint/2010/main" val="20775115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rotWithShape="1">
          <a:blip r:embed="rId3">
            <a:duotone>
              <a:schemeClr val="bg2">
                <a:shade val="76000"/>
                <a:satMod val="180000"/>
              </a:schemeClr>
              <a:schemeClr val="bg2">
                <a:tint val="80000"/>
                <a:satMod val="120000"/>
                <a:lumMod val="180000"/>
              </a:schemeClr>
            </a:duotone>
          </a:blip>
          <a:stretch/>
        </a:blipFill>
        <a:effectLst/>
      </p:bgPr>
    </p:bg>
    <p:spTree>
      <p:nvGrpSpPr>
        <p:cNvPr id="1" name="">
          <a:extLst>
            <a:ext uri="{FF2B5EF4-FFF2-40B4-BE49-F238E27FC236}">
              <a16:creationId xmlns:a16="http://schemas.microsoft.com/office/drawing/2014/main" id="{2EC3C3E2-132B-1540-AFEE-435FD2081D04}"/>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E4C39A5A-6D63-4FAC-B6C2-D37778B97AC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0812" y="0"/>
            <a:ext cx="2436813" cy="6858001"/>
            <a:chOff x="1320800" y="0"/>
            <a:chExt cx="2436813" cy="6858001"/>
          </a:xfrm>
        </p:grpSpPr>
        <p:sp>
          <p:nvSpPr>
            <p:cNvPr id="11" name="Freeform 6">
              <a:extLst>
                <a:ext uri="{FF2B5EF4-FFF2-40B4-BE49-F238E27FC236}">
                  <a16:creationId xmlns:a16="http://schemas.microsoft.com/office/drawing/2014/main" id="{80E46C4F-3514-46CB-AE42-CB60783526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US"/>
            </a:p>
          </p:txBody>
        </p:sp>
        <p:sp>
          <p:nvSpPr>
            <p:cNvPr id="12" name="Freeform 7">
              <a:extLst>
                <a:ext uri="{FF2B5EF4-FFF2-40B4-BE49-F238E27FC236}">
                  <a16:creationId xmlns:a16="http://schemas.microsoft.com/office/drawing/2014/main" id="{E5084902-5C24-45E2-B5A3-092541E3CE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US"/>
            </a:p>
          </p:txBody>
        </p:sp>
        <p:sp>
          <p:nvSpPr>
            <p:cNvPr id="13" name="Freeform 8">
              <a:extLst>
                <a:ext uri="{FF2B5EF4-FFF2-40B4-BE49-F238E27FC236}">
                  <a16:creationId xmlns:a16="http://schemas.microsoft.com/office/drawing/2014/main" id="{37FA1E91-A8BC-48A2-AC9A-E89FD9612F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US"/>
            </a:p>
          </p:txBody>
        </p:sp>
        <p:sp>
          <p:nvSpPr>
            <p:cNvPr id="14" name="Freeform 9">
              <a:extLst>
                <a:ext uri="{FF2B5EF4-FFF2-40B4-BE49-F238E27FC236}">
                  <a16:creationId xmlns:a16="http://schemas.microsoft.com/office/drawing/2014/main" id="{764E3167-8F97-4F74-BF1C-06B09CB712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US"/>
            </a:p>
          </p:txBody>
        </p:sp>
        <p:sp>
          <p:nvSpPr>
            <p:cNvPr id="15" name="Freeform 10">
              <a:extLst>
                <a:ext uri="{FF2B5EF4-FFF2-40B4-BE49-F238E27FC236}">
                  <a16:creationId xmlns:a16="http://schemas.microsoft.com/office/drawing/2014/main" id="{7008DBEC-8AE7-4A3E-92FB-A56EDF90DF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US"/>
            </a:p>
          </p:txBody>
        </p:sp>
        <p:sp>
          <p:nvSpPr>
            <p:cNvPr id="16" name="Freeform 11">
              <a:extLst>
                <a:ext uri="{FF2B5EF4-FFF2-40B4-BE49-F238E27FC236}">
                  <a16:creationId xmlns:a16="http://schemas.microsoft.com/office/drawing/2014/main" id="{0A04160F-52CD-4394-AAF9-EE7B5A1F47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US"/>
            </a:p>
          </p:txBody>
        </p:sp>
      </p:grpSp>
      <p:sp>
        <p:nvSpPr>
          <p:cNvPr id="2" name="Title 1">
            <a:extLst>
              <a:ext uri="{FF2B5EF4-FFF2-40B4-BE49-F238E27FC236}">
                <a16:creationId xmlns:a16="http://schemas.microsoft.com/office/drawing/2014/main" id="{68BFFFDC-431B-1464-5725-449094E16821}"/>
              </a:ext>
            </a:extLst>
          </p:cNvPr>
          <p:cNvSpPr>
            <a:spLocks noGrp="1"/>
          </p:cNvSpPr>
          <p:nvPr>
            <p:ph type="title"/>
          </p:nvPr>
        </p:nvSpPr>
        <p:spPr>
          <a:xfrm>
            <a:off x="1753496" y="685800"/>
            <a:ext cx="2543201" cy="1752599"/>
          </a:xfrm>
        </p:spPr>
        <p:txBody>
          <a:bodyPr anchor="b">
            <a:normAutofit/>
          </a:bodyPr>
          <a:lstStyle/>
          <a:p>
            <a:pPr algn="l"/>
            <a:r>
              <a:rPr lang="en-US" sz="3200"/>
              <a:t>Example Calculation</a:t>
            </a:r>
          </a:p>
        </p:txBody>
      </p:sp>
      <p:sp>
        <p:nvSpPr>
          <p:cNvPr id="3" name="Content Placeholder 2">
            <a:extLst>
              <a:ext uri="{FF2B5EF4-FFF2-40B4-BE49-F238E27FC236}">
                <a16:creationId xmlns:a16="http://schemas.microsoft.com/office/drawing/2014/main" id="{FA665D20-6DE3-49A6-C820-19B851B905FB}"/>
              </a:ext>
            </a:extLst>
          </p:cNvPr>
          <p:cNvSpPr>
            <a:spLocks noGrp="1"/>
          </p:cNvSpPr>
          <p:nvPr>
            <p:ph idx="1"/>
          </p:nvPr>
        </p:nvSpPr>
        <p:spPr>
          <a:xfrm>
            <a:off x="1484310" y="2666999"/>
            <a:ext cx="2812387" cy="3124201"/>
          </a:xfrm>
        </p:spPr>
        <p:txBody>
          <a:bodyPr anchor="t">
            <a:normAutofit/>
          </a:bodyPr>
          <a:lstStyle/>
          <a:p>
            <a:endParaRPr lang="en-US" sz="1800"/>
          </a:p>
          <a:p>
            <a:pPr lvl="2"/>
            <a:endParaRPr lang="en-US" dirty="0"/>
          </a:p>
          <a:p>
            <a:endParaRPr lang="en-US" sz="1800"/>
          </a:p>
          <a:p>
            <a:pPr lvl="1"/>
            <a:endParaRPr lang="en-US" sz="1800"/>
          </a:p>
          <a:p>
            <a:pPr marL="0" indent="0">
              <a:buNone/>
            </a:pPr>
            <a:endParaRPr lang="en-US" sz="1800"/>
          </a:p>
        </p:txBody>
      </p:sp>
      <p:sp>
        <p:nvSpPr>
          <p:cNvPr id="18" name="Rounded Rectangle 16">
            <a:extLst>
              <a:ext uri="{FF2B5EF4-FFF2-40B4-BE49-F238E27FC236}">
                <a16:creationId xmlns:a16="http://schemas.microsoft.com/office/drawing/2014/main" id="{55599FE3-8CCE-4364-9F89-0C11699C4F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1162" y="648931"/>
            <a:ext cx="6881862" cy="5231964"/>
          </a:xfrm>
          <a:prstGeom prst="roundRect">
            <a:avLst>
              <a:gd name="adj" fmla="val 4834"/>
            </a:avLst>
          </a:prstGeom>
          <a:solidFill>
            <a:schemeClr val="bg1"/>
          </a:solidFill>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8A0058D0-47E7-8C60-464E-E84A1528906A}"/>
              </a:ext>
            </a:extLst>
          </p:cNvPr>
          <p:cNvPicPr>
            <a:picLocks noChangeAspect="1"/>
          </p:cNvPicPr>
          <p:nvPr/>
        </p:nvPicPr>
        <p:blipFill>
          <a:blip r:embed="rId4"/>
          <a:srcRect l="461" r="766" b="-1"/>
          <a:stretch>
            <a:fillRect/>
          </a:stretch>
        </p:blipFill>
        <p:spPr>
          <a:xfrm>
            <a:off x="4941202" y="1011765"/>
            <a:ext cx="6237359" cy="4546708"/>
          </a:xfrm>
          <a:prstGeom prst="rect">
            <a:avLst/>
          </a:prstGeom>
        </p:spPr>
      </p:pic>
    </p:spTree>
    <p:extLst>
      <p:ext uri="{BB962C8B-B14F-4D97-AF65-F5344CB8AC3E}">
        <p14:creationId xmlns:p14="http://schemas.microsoft.com/office/powerpoint/2010/main" val="33122130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F2FC35-783A-261F-55DB-E3DD042731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35C179-AB61-72D0-7B35-BA0C19253D9F}"/>
              </a:ext>
            </a:extLst>
          </p:cNvPr>
          <p:cNvSpPr>
            <a:spLocks noGrp="1"/>
          </p:cNvSpPr>
          <p:nvPr>
            <p:ph type="title"/>
          </p:nvPr>
        </p:nvSpPr>
        <p:spPr/>
        <p:txBody>
          <a:bodyPr/>
          <a:lstStyle/>
          <a:p>
            <a:r>
              <a:rPr lang="en-US" dirty="0"/>
              <a:t>Yield Restrictions</a:t>
            </a:r>
          </a:p>
        </p:txBody>
      </p:sp>
      <p:sp>
        <p:nvSpPr>
          <p:cNvPr id="3" name="Content Placeholder 2">
            <a:extLst>
              <a:ext uri="{FF2B5EF4-FFF2-40B4-BE49-F238E27FC236}">
                <a16:creationId xmlns:a16="http://schemas.microsoft.com/office/drawing/2014/main" id="{1122E636-CE93-73EA-424C-9EF663F3D870}"/>
              </a:ext>
            </a:extLst>
          </p:cNvPr>
          <p:cNvSpPr>
            <a:spLocks noGrp="1"/>
          </p:cNvSpPr>
          <p:nvPr>
            <p:ph idx="1"/>
          </p:nvPr>
        </p:nvSpPr>
        <p:spPr/>
        <p:txBody>
          <a:bodyPr anchor="t">
            <a:normAutofit/>
          </a:bodyPr>
          <a:lstStyle/>
          <a:p>
            <a:r>
              <a:rPr lang="en-US" dirty="0"/>
              <a:t>Yield Restriction Rules</a:t>
            </a:r>
          </a:p>
          <a:p>
            <a:pPr lvl="1"/>
            <a:r>
              <a:rPr lang="en-US" dirty="0"/>
              <a:t>Bond proceeds are invested at a materially higher yield than the bond yield</a:t>
            </a:r>
          </a:p>
          <a:p>
            <a:pPr lvl="1"/>
            <a:r>
              <a:rPr lang="en-US" dirty="0"/>
              <a:t>Exceptions for investing in the higher yield are not met</a:t>
            </a:r>
          </a:p>
          <a:p>
            <a:pPr lvl="1"/>
            <a:r>
              <a:rPr lang="en-US" dirty="0"/>
              <a:t>Yield reduction payments are not made to the US Treasury</a:t>
            </a:r>
          </a:p>
          <a:p>
            <a:pPr lvl="1"/>
            <a:endParaRPr lang="en-US" dirty="0"/>
          </a:p>
          <a:p>
            <a:pPr marL="0" indent="0">
              <a:buNone/>
            </a:pPr>
            <a:endParaRPr lang="en-US" dirty="0"/>
          </a:p>
        </p:txBody>
      </p:sp>
    </p:spTree>
    <p:extLst>
      <p:ext uri="{BB962C8B-B14F-4D97-AF65-F5344CB8AC3E}">
        <p14:creationId xmlns:p14="http://schemas.microsoft.com/office/powerpoint/2010/main" val="15223988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3EE782-036C-6DCB-09DA-1ABB2F9433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D6FB8E-82BF-87D6-9DCB-A37C54B78A06}"/>
              </a:ext>
            </a:extLst>
          </p:cNvPr>
          <p:cNvSpPr>
            <a:spLocks noGrp="1"/>
          </p:cNvSpPr>
          <p:nvPr>
            <p:ph type="title"/>
          </p:nvPr>
        </p:nvSpPr>
        <p:spPr/>
        <p:txBody>
          <a:bodyPr/>
          <a:lstStyle/>
          <a:p>
            <a:r>
              <a:rPr lang="en-US" dirty="0"/>
              <a:t>Yield Restrictions</a:t>
            </a:r>
          </a:p>
        </p:txBody>
      </p:sp>
      <p:sp>
        <p:nvSpPr>
          <p:cNvPr id="3" name="Content Placeholder 2">
            <a:extLst>
              <a:ext uri="{FF2B5EF4-FFF2-40B4-BE49-F238E27FC236}">
                <a16:creationId xmlns:a16="http://schemas.microsoft.com/office/drawing/2014/main" id="{EE9E86DB-CFF7-0B94-912E-2A5247BE8FFD}"/>
              </a:ext>
            </a:extLst>
          </p:cNvPr>
          <p:cNvSpPr>
            <a:spLocks noGrp="1"/>
          </p:cNvSpPr>
          <p:nvPr>
            <p:ph idx="1"/>
          </p:nvPr>
        </p:nvSpPr>
        <p:spPr/>
        <p:txBody>
          <a:bodyPr anchor="t">
            <a:normAutofit/>
          </a:bodyPr>
          <a:lstStyle/>
          <a:p>
            <a:r>
              <a:rPr lang="en-US" dirty="0"/>
              <a:t>Materially higher yield than the bond yield is 1/8 of 1%</a:t>
            </a:r>
          </a:p>
          <a:p>
            <a:pPr lvl="1"/>
            <a:r>
              <a:rPr lang="en-US" dirty="0"/>
              <a:t>Proceeds from a 5% bond yield may be invested up to 5.125%</a:t>
            </a:r>
          </a:p>
          <a:p>
            <a:r>
              <a:rPr lang="en-US" dirty="0"/>
              <a:t>In the case of an advanced refunding it is 1/1000 of 1%</a:t>
            </a:r>
          </a:p>
          <a:p>
            <a:r>
              <a:rPr lang="en-US" dirty="0"/>
              <a:t>Yield reduction payments are made at the same time and manner as rebate payments using form 8038-T</a:t>
            </a:r>
          </a:p>
          <a:p>
            <a:endParaRPr lang="en-US" dirty="0"/>
          </a:p>
          <a:p>
            <a:pPr lvl="1"/>
            <a:endParaRPr lang="en-US" dirty="0"/>
          </a:p>
          <a:p>
            <a:pPr marL="0" indent="0">
              <a:buNone/>
            </a:pPr>
            <a:endParaRPr lang="en-US" dirty="0"/>
          </a:p>
        </p:txBody>
      </p:sp>
    </p:spTree>
    <p:extLst>
      <p:ext uri="{BB962C8B-B14F-4D97-AF65-F5344CB8AC3E}">
        <p14:creationId xmlns:p14="http://schemas.microsoft.com/office/powerpoint/2010/main" val="14903135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A79DA0-63B9-7B5F-71BF-DD39DBB029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B9400D-6A00-0E99-43AB-DE7637F0EC26}"/>
              </a:ext>
            </a:extLst>
          </p:cNvPr>
          <p:cNvSpPr>
            <a:spLocks noGrp="1"/>
          </p:cNvSpPr>
          <p:nvPr>
            <p:ph type="title"/>
          </p:nvPr>
        </p:nvSpPr>
        <p:spPr/>
        <p:txBody>
          <a:bodyPr/>
          <a:lstStyle/>
          <a:p>
            <a:r>
              <a:rPr lang="en-US" dirty="0"/>
              <a:t>Yield Restrictions</a:t>
            </a:r>
          </a:p>
        </p:txBody>
      </p:sp>
      <p:sp>
        <p:nvSpPr>
          <p:cNvPr id="3" name="Content Placeholder 2">
            <a:extLst>
              <a:ext uri="{FF2B5EF4-FFF2-40B4-BE49-F238E27FC236}">
                <a16:creationId xmlns:a16="http://schemas.microsoft.com/office/drawing/2014/main" id="{46E4D1EC-422D-A3B5-80CF-AE2DEF5187FD}"/>
              </a:ext>
            </a:extLst>
          </p:cNvPr>
          <p:cNvSpPr>
            <a:spLocks noGrp="1"/>
          </p:cNvSpPr>
          <p:nvPr>
            <p:ph idx="1"/>
          </p:nvPr>
        </p:nvSpPr>
        <p:spPr/>
        <p:txBody>
          <a:bodyPr anchor="t">
            <a:normAutofit/>
          </a:bodyPr>
          <a:lstStyle/>
          <a:p>
            <a:r>
              <a:rPr lang="en-US" dirty="0"/>
              <a:t>Investments of bond proceeds fall into three classifications</a:t>
            </a:r>
          </a:p>
          <a:p>
            <a:pPr lvl="1"/>
            <a:r>
              <a:rPr lang="en-US" dirty="0"/>
              <a:t>Class A – Purpose investments are subject to yield restrictions</a:t>
            </a:r>
          </a:p>
          <a:p>
            <a:pPr lvl="1"/>
            <a:r>
              <a:rPr lang="en-US" dirty="0"/>
              <a:t>Class B – Non-purpose investments are subject to yield restrictions after a temporary period </a:t>
            </a:r>
          </a:p>
          <a:p>
            <a:pPr lvl="1"/>
            <a:r>
              <a:rPr lang="en-US" dirty="0"/>
              <a:t>Class C – All other non-purpose investments are subject to arbitrage rebate requirements</a:t>
            </a:r>
          </a:p>
          <a:p>
            <a:endParaRPr lang="en-US" dirty="0"/>
          </a:p>
          <a:p>
            <a:pPr lvl="1"/>
            <a:endParaRPr lang="en-US" dirty="0"/>
          </a:p>
          <a:p>
            <a:pPr marL="0" indent="0">
              <a:buNone/>
            </a:pPr>
            <a:endParaRPr lang="en-US" dirty="0"/>
          </a:p>
        </p:txBody>
      </p:sp>
    </p:spTree>
    <p:extLst>
      <p:ext uri="{BB962C8B-B14F-4D97-AF65-F5344CB8AC3E}">
        <p14:creationId xmlns:p14="http://schemas.microsoft.com/office/powerpoint/2010/main" val="1368209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312DA9-7DD9-95C1-83F9-2284447EB4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AA24CD-5AB0-2760-0095-B26E5F03307A}"/>
              </a:ext>
            </a:extLst>
          </p:cNvPr>
          <p:cNvSpPr>
            <a:spLocks noGrp="1"/>
          </p:cNvSpPr>
          <p:nvPr>
            <p:ph type="title"/>
          </p:nvPr>
        </p:nvSpPr>
        <p:spPr/>
        <p:txBody>
          <a:bodyPr/>
          <a:lstStyle/>
          <a:p>
            <a:r>
              <a:rPr lang="en-US" dirty="0"/>
              <a:t>Yield Restrictions</a:t>
            </a:r>
          </a:p>
        </p:txBody>
      </p:sp>
      <p:sp>
        <p:nvSpPr>
          <p:cNvPr id="3" name="Content Placeholder 2">
            <a:extLst>
              <a:ext uri="{FF2B5EF4-FFF2-40B4-BE49-F238E27FC236}">
                <a16:creationId xmlns:a16="http://schemas.microsoft.com/office/drawing/2014/main" id="{69BB581D-3096-A44A-9279-528424A61FFB}"/>
              </a:ext>
            </a:extLst>
          </p:cNvPr>
          <p:cNvSpPr>
            <a:spLocks noGrp="1"/>
          </p:cNvSpPr>
          <p:nvPr>
            <p:ph idx="1"/>
          </p:nvPr>
        </p:nvSpPr>
        <p:spPr/>
        <p:txBody>
          <a:bodyPr anchor="t">
            <a:normAutofit/>
          </a:bodyPr>
          <a:lstStyle/>
          <a:p>
            <a:r>
              <a:rPr lang="en-US" dirty="0"/>
              <a:t>Exceptions to the yield requirements</a:t>
            </a:r>
          </a:p>
          <a:p>
            <a:pPr lvl="1"/>
            <a:r>
              <a:rPr lang="en-US" dirty="0"/>
              <a:t>Held during a temporary period</a:t>
            </a:r>
          </a:p>
          <a:p>
            <a:pPr lvl="1"/>
            <a:r>
              <a:rPr lang="en-US" dirty="0"/>
              <a:t>Held in a reasonably required reserve or replacement fund</a:t>
            </a:r>
          </a:p>
          <a:p>
            <a:pPr lvl="1"/>
            <a:r>
              <a:rPr lang="en-US" dirty="0"/>
              <a:t>Represents a minor portion</a:t>
            </a:r>
          </a:p>
          <a:p>
            <a:r>
              <a:rPr lang="en-US" dirty="0"/>
              <a:t>Even if these exceptions are met the rebate requirements still apply</a:t>
            </a:r>
          </a:p>
          <a:p>
            <a:endParaRPr lang="en-US" dirty="0"/>
          </a:p>
          <a:p>
            <a:pPr lvl="1"/>
            <a:endParaRPr lang="en-US" dirty="0"/>
          </a:p>
          <a:p>
            <a:pPr marL="0" indent="0">
              <a:buNone/>
            </a:pPr>
            <a:endParaRPr lang="en-US" dirty="0"/>
          </a:p>
        </p:txBody>
      </p:sp>
    </p:spTree>
    <p:extLst>
      <p:ext uri="{BB962C8B-B14F-4D97-AF65-F5344CB8AC3E}">
        <p14:creationId xmlns:p14="http://schemas.microsoft.com/office/powerpoint/2010/main" val="10355456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9091F4-F69B-F638-E7AB-A6743DC5CA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63543E-895A-3419-BD1F-C4B48071EC59}"/>
              </a:ext>
            </a:extLst>
          </p:cNvPr>
          <p:cNvSpPr>
            <a:spLocks noGrp="1"/>
          </p:cNvSpPr>
          <p:nvPr>
            <p:ph type="title"/>
          </p:nvPr>
        </p:nvSpPr>
        <p:spPr/>
        <p:txBody>
          <a:bodyPr/>
          <a:lstStyle/>
          <a:p>
            <a:r>
              <a:rPr lang="en-US" dirty="0"/>
              <a:t>Yield Restrictions</a:t>
            </a:r>
          </a:p>
        </p:txBody>
      </p:sp>
      <p:sp>
        <p:nvSpPr>
          <p:cNvPr id="3" name="Content Placeholder 2">
            <a:extLst>
              <a:ext uri="{FF2B5EF4-FFF2-40B4-BE49-F238E27FC236}">
                <a16:creationId xmlns:a16="http://schemas.microsoft.com/office/drawing/2014/main" id="{C0145FD3-7C21-A6C6-4E9C-1E9A8488780A}"/>
              </a:ext>
            </a:extLst>
          </p:cNvPr>
          <p:cNvSpPr>
            <a:spLocks noGrp="1"/>
          </p:cNvSpPr>
          <p:nvPr>
            <p:ph idx="1"/>
          </p:nvPr>
        </p:nvSpPr>
        <p:spPr/>
        <p:txBody>
          <a:bodyPr anchor="t">
            <a:normAutofit fontScale="92500" lnSpcReduction="20000"/>
          </a:bodyPr>
          <a:lstStyle/>
          <a:p>
            <a:r>
              <a:rPr lang="en-US" dirty="0"/>
              <a:t>Temporary period depends on the purpose of the bonds and investment</a:t>
            </a:r>
          </a:p>
          <a:p>
            <a:pPr lvl="1"/>
            <a:r>
              <a:rPr lang="en-US" dirty="0"/>
              <a:t>Bonds for acquisition or construction of a governmental capital asset is 3years</a:t>
            </a:r>
          </a:p>
          <a:p>
            <a:pPr lvl="2"/>
            <a:r>
              <a:rPr lang="en-US" dirty="0"/>
              <a:t>May be extended to 5 years</a:t>
            </a:r>
          </a:p>
          <a:p>
            <a:pPr lvl="1"/>
            <a:r>
              <a:rPr lang="en-US" dirty="0"/>
              <a:t>For the 3-year temporary period to apply the issuer must reasonably expect at the time of issuance that</a:t>
            </a:r>
          </a:p>
          <a:p>
            <a:pPr lvl="2"/>
            <a:r>
              <a:rPr lang="en-US" dirty="0"/>
              <a:t>85% of the bonds net proceeds will be expended for the capital project within 3 years</a:t>
            </a:r>
          </a:p>
          <a:p>
            <a:pPr lvl="2"/>
            <a:r>
              <a:rPr lang="en-US" dirty="0"/>
              <a:t>Within 6 months of issuance have a binding obligation to a third party to allocate at least 5% for the capital project</a:t>
            </a:r>
          </a:p>
          <a:p>
            <a:pPr lvl="2"/>
            <a:r>
              <a:rPr lang="en-US" dirty="0"/>
              <a:t>Proceed with due diligence to complete the project</a:t>
            </a:r>
          </a:p>
          <a:p>
            <a:endParaRPr lang="en-US" dirty="0"/>
          </a:p>
          <a:p>
            <a:pPr lvl="1"/>
            <a:endParaRPr lang="en-US" dirty="0"/>
          </a:p>
          <a:p>
            <a:pPr marL="0" indent="0">
              <a:buNone/>
            </a:pPr>
            <a:endParaRPr lang="en-US" dirty="0"/>
          </a:p>
        </p:txBody>
      </p:sp>
    </p:spTree>
    <p:extLst>
      <p:ext uri="{BB962C8B-B14F-4D97-AF65-F5344CB8AC3E}">
        <p14:creationId xmlns:p14="http://schemas.microsoft.com/office/powerpoint/2010/main" val="17906335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288168-E43A-8598-C4F0-5A729DF674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4F52BF-107A-071E-BDB5-0192BE6265C2}"/>
              </a:ext>
            </a:extLst>
          </p:cNvPr>
          <p:cNvSpPr>
            <a:spLocks noGrp="1"/>
          </p:cNvSpPr>
          <p:nvPr>
            <p:ph type="title"/>
          </p:nvPr>
        </p:nvSpPr>
        <p:spPr/>
        <p:txBody>
          <a:bodyPr/>
          <a:lstStyle/>
          <a:p>
            <a:r>
              <a:rPr lang="en-US" dirty="0"/>
              <a:t>Yield Restrictions</a:t>
            </a:r>
          </a:p>
        </p:txBody>
      </p:sp>
      <p:sp>
        <p:nvSpPr>
          <p:cNvPr id="3" name="Content Placeholder 2">
            <a:extLst>
              <a:ext uri="{FF2B5EF4-FFF2-40B4-BE49-F238E27FC236}">
                <a16:creationId xmlns:a16="http://schemas.microsoft.com/office/drawing/2014/main" id="{0DE3B4E1-3CEE-1D2B-A745-B26CFCB0D1BE}"/>
              </a:ext>
            </a:extLst>
          </p:cNvPr>
          <p:cNvSpPr>
            <a:spLocks noGrp="1"/>
          </p:cNvSpPr>
          <p:nvPr>
            <p:ph idx="1"/>
          </p:nvPr>
        </p:nvSpPr>
        <p:spPr/>
        <p:txBody>
          <a:bodyPr anchor="t">
            <a:normAutofit/>
          </a:bodyPr>
          <a:lstStyle/>
          <a:p>
            <a:r>
              <a:rPr lang="en-US" dirty="0"/>
              <a:t>Other temporary periods</a:t>
            </a:r>
          </a:p>
          <a:p>
            <a:pPr lvl="1"/>
            <a:r>
              <a:rPr lang="en-US" dirty="0"/>
              <a:t>13-month temporary period for debt service and working capital</a:t>
            </a:r>
          </a:p>
          <a:p>
            <a:pPr lvl="1"/>
            <a:r>
              <a:rPr lang="en-US" dirty="0"/>
              <a:t>1-year temporary period for investment proceeds</a:t>
            </a:r>
          </a:p>
          <a:p>
            <a:pPr lvl="2"/>
            <a:r>
              <a:rPr lang="en-US" dirty="0"/>
              <a:t>Begins when the proceeds are received </a:t>
            </a:r>
          </a:p>
          <a:p>
            <a:pPr lvl="1"/>
            <a:r>
              <a:rPr lang="en-US" dirty="0"/>
              <a:t>90-day temporary period for current </a:t>
            </a:r>
            <a:r>
              <a:rPr lang="en-US" dirty="0" err="1"/>
              <a:t>refundings</a:t>
            </a:r>
            <a:r>
              <a:rPr lang="en-US" dirty="0"/>
              <a:t> </a:t>
            </a:r>
          </a:p>
          <a:p>
            <a:pPr lvl="1"/>
            <a:r>
              <a:rPr lang="en-US" dirty="0"/>
              <a:t>All other proceeds have a 30-day temporary period</a:t>
            </a:r>
          </a:p>
          <a:p>
            <a:endParaRPr lang="en-US" dirty="0"/>
          </a:p>
          <a:p>
            <a:pPr lvl="1"/>
            <a:endParaRPr lang="en-US" dirty="0"/>
          </a:p>
          <a:p>
            <a:pPr marL="0" indent="0">
              <a:buNone/>
            </a:pPr>
            <a:endParaRPr lang="en-US" dirty="0"/>
          </a:p>
        </p:txBody>
      </p:sp>
    </p:spTree>
    <p:extLst>
      <p:ext uri="{BB962C8B-B14F-4D97-AF65-F5344CB8AC3E}">
        <p14:creationId xmlns:p14="http://schemas.microsoft.com/office/powerpoint/2010/main" val="12591096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609342-D229-6D2B-2A89-EEE8771D1A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07ABB8-141A-B0C7-CE5A-A943365DA86A}"/>
              </a:ext>
            </a:extLst>
          </p:cNvPr>
          <p:cNvSpPr>
            <a:spLocks noGrp="1"/>
          </p:cNvSpPr>
          <p:nvPr>
            <p:ph type="title"/>
          </p:nvPr>
        </p:nvSpPr>
        <p:spPr/>
        <p:txBody>
          <a:bodyPr/>
          <a:lstStyle/>
          <a:p>
            <a:r>
              <a:rPr lang="en-US" dirty="0"/>
              <a:t>Rebate Rules</a:t>
            </a:r>
          </a:p>
        </p:txBody>
      </p:sp>
      <p:sp>
        <p:nvSpPr>
          <p:cNvPr id="3" name="Content Placeholder 2">
            <a:extLst>
              <a:ext uri="{FF2B5EF4-FFF2-40B4-BE49-F238E27FC236}">
                <a16:creationId xmlns:a16="http://schemas.microsoft.com/office/drawing/2014/main" id="{6E0B3BD3-3F0C-452F-38E6-C546DD0F9BBC}"/>
              </a:ext>
            </a:extLst>
          </p:cNvPr>
          <p:cNvSpPr>
            <a:spLocks noGrp="1"/>
          </p:cNvSpPr>
          <p:nvPr>
            <p:ph idx="1"/>
          </p:nvPr>
        </p:nvSpPr>
        <p:spPr/>
        <p:txBody>
          <a:bodyPr anchor="t">
            <a:normAutofit fontScale="92500" lnSpcReduction="20000"/>
          </a:bodyPr>
          <a:lstStyle/>
          <a:p>
            <a:r>
              <a:rPr lang="en-US" dirty="0"/>
              <a:t>Certain arbitrage earnings must be paid or rebated even if the issuer is allowed to invest in higher yielding investments under the yield restriction rules</a:t>
            </a:r>
          </a:p>
          <a:p>
            <a:r>
              <a:rPr lang="en-US" dirty="0"/>
              <a:t>Rebate rule exceptions are based on</a:t>
            </a:r>
          </a:p>
          <a:p>
            <a:pPr lvl="1"/>
            <a:r>
              <a:rPr lang="en-US" dirty="0"/>
              <a:t>How quickly the proceeds are used</a:t>
            </a:r>
          </a:p>
          <a:p>
            <a:pPr lvl="1"/>
            <a:r>
              <a:rPr lang="en-US" dirty="0"/>
              <a:t>Type of bonds</a:t>
            </a:r>
          </a:p>
          <a:p>
            <a:pPr lvl="1"/>
            <a:r>
              <a:rPr lang="en-US" dirty="0"/>
              <a:t>Size of the issuer</a:t>
            </a:r>
          </a:p>
          <a:p>
            <a:pPr lvl="1"/>
            <a:r>
              <a:rPr lang="en-US" dirty="0"/>
              <a:t>Category of proceeds invested</a:t>
            </a:r>
          </a:p>
          <a:p>
            <a:pPr lvl="1"/>
            <a:r>
              <a:rPr lang="en-US" dirty="0"/>
              <a:t>Purposes and uses</a:t>
            </a:r>
          </a:p>
          <a:p>
            <a:endParaRPr lang="en-US" dirty="0"/>
          </a:p>
          <a:p>
            <a:pPr lvl="1"/>
            <a:endParaRPr lang="en-US" dirty="0"/>
          </a:p>
          <a:p>
            <a:pPr marL="0" indent="0">
              <a:buNone/>
            </a:pPr>
            <a:endParaRPr lang="en-US" dirty="0"/>
          </a:p>
        </p:txBody>
      </p:sp>
    </p:spTree>
    <p:extLst>
      <p:ext uri="{BB962C8B-B14F-4D97-AF65-F5344CB8AC3E}">
        <p14:creationId xmlns:p14="http://schemas.microsoft.com/office/powerpoint/2010/main" val="412629455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TM03457496[[fn=Parallax]]</Template>
  <TotalTime>257</TotalTime>
  <Words>1691</Words>
  <Application>Microsoft Office PowerPoint</Application>
  <PresentationFormat>Widescreen</PresentationFormat>
  <Paragraphs>240</Paragraphs>
  <Slides>25</Slides>
  <Notes>25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Aptos</vt:lpstr>
      <vt:lpstr>Arial</vt:lpstr>
      <vt:lpstr>Corbel</vt:lpstr>
      <vt:lpstr>Parallax</vt:lpstr>
      <vt:lpstr>Arbitrage Bonds</vt:lpstr>
      <vt:lpstr>Arbitrage Bonds</vt:lpstr>
      <vt:lpstr>Yield Restrictions</vt:lpstr>
      <vt:lpstr>Yield Restrictions</vt:lpstr>
      <vt:lpstr>Yield Restrictions</vt:lpstr>
      <vt:lpstr>Yield Restrictions</vt:lpstr>
      <vt:lpstr>Yield Restrictions</vt:lpstr>
      <vt:lpstr>Yield Restrictions</vt:lpstr>
      <vt:lpstr>Rebate Rules</vt:lpstr>
      <vt:lpstr>Rebate Rules</vt:lpstr>
      <vt:lpstr>Rebate Rules</vt:lpstr>
      <vt:lpstr>Rebate Rules</vt:lpstr>
      <vt:lpstr>Rebate Rules</vt:lpstr>
      <vt:lpstr>Rebate Rules</vt:lpstr>
      <vt:lpstr>Rebate Rules</vt:lpstr>
      <vt:lpstr>Rebate Amounts &amp; Payments</vt:lpstr>
      <vt:lpstr>Rebate Amounts &amp; Payments</vt:lpstr>
      <vt:lpstr>Rebate Amounts &amp; Payments</vt:lpstr>
      <vt:lpstr>Rebate Amounts &amp; Payments</vt:lpstr>
      <vt:lpstr>Rebate Amounts &amp; Payments</vt:lpstr>
      <vt:lpstr>Example Calculation</vt:lpstr>
      <vt:lpstr>Example Calculation</vt:lpstr>
      <vt:lpstr>Example Calculation</vt:lpstr>
      <vt:lpstr>Example Calculation</vt:lpstr>
      <vt:lpstr>Example Calculation</vt:lpstr>
    </vt:vector>
  </TitlesOfParts>
  <Company>City of Gahanna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Joann Bury</dc:creator>
  <cp:lastModifiedBy>Joann Bury</cp:lastModifiedBy>
  <cp:revision>3</cp:revision>
  <dcterms:created xsi:type="dcterms:W3CDTF">2025-07-28T18:49:23Z</dcterms:created>
  <dcterms:modified xsi:type="dcterms:W3CDTF">2025-08-04T01:48:21Z</dcterms:modified>
</cp:coreProperties>
</file>