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84" r:id="rId2"/>
    <p:sldId id="269" r:id="rId3"/>
    <p:sldId id="271" r:id="rId4"/>
    <p:sldId id="291" r:id="rId5"/>
    <p:sldId id="292" r:id="rId6"/>
    <p:sldId id="272" r:id="rId7"/>
    <p:sldId id="279" r:id="rId8"/>
    <p:sldId id="285" r:id="rId9"/>
    <p:sldId id="290" r:id="rId10"/>
    <p:sldId id="293" r:id="rId11"/>
    <p:sldId id="281"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88A03-1BA9-40F5-B041-C0D74DF4696B}" v="103" dt="2023-12-07T15:54:44.939"/>
    <p1510:client id="{1A86D612-03E9-4BF2-9EBA-C394BF9ECCB2}" v="17" dt="2023-12-07T15:09:50.4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64407" autoAdjust="0"/>
  </p:normalViewPr>
  <p:slideViewPr>
    <p:cSldViewPr snapToGrid="0">
      <p:cViewPr varScale="1">
        <p:scale>
          <a:sx n="71" d="100"/>
          <a:sy n="71" d="100"/>
        </p:scale>
        <p:origin x="3660" y="66"/>
      </p:cViewPr>
      <p:guideLst/>
    </p:cSldViewPr>
  </p:slideViewPr>
  <p:notesTextViewPr>
    <p:cViewPr>
      <p:scale>
        <a:sx n="1" d="1"/>
        <a:sy n="1" d="1"/>
      </p:scale>
      <p:origin x="0" y="0"/>
    </p:cViewPr>
  </p:notesTextViewPr>
  <p:notesViewPr>
    <p:cSldViewPr snapToGrid="0">
      <p:cViewPr varScale="1">
        <p:scale>
          <a:sx n="96" d="100"/>
          <a:sy n="96" d="100"/>
        </p:scale>
        <p:origin x="55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ECFF419-4042-4BD6-9508-B317A33D9119}" type="datetimeFigureOut">
              <a:rPr lang="en-US" smtClean="0"/>
              <a:t>7/31/2025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AE03DD1-7E46-49C8-94CB-22D6A45EE6CA}" type="slidenum">
              <a:rPr lang="en-US" smtClean="0"/>
              <a:t>‹#›</a:t>
            </a:fld>
            <a:endParaRPr lang="en-US" dirty="0"/>
          </a:p>
        </p:txBody>
      </p:sp>
    </p:spTree>
    <p:extLst>
      <p:ext uri="{BB962C8B-B14F-4D97-AF65-F5344CB8AC3E}">
        <p14:creationId xmlns:p14="http://schemas.microsoft.com/office/powerpoint/2010/main" val="156554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1</a:t>
            </a:fld>
            <a:endParaRPr lang="en-US" dirty="0"/>
          </a:p>
        </p:txBody>
      </p:sp>
    </p:spTree>
    <p:extLst>
      <p:ext uri="{BB962C8B-B14F-4D97-AF65-F5344CB8AC3E}">
        <p14:creationId xmlns:p14="http://schemas.microsoft.com/office/powerpoint/2010/main" val="2326288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10</a:t>
            </a:fld>
            <a:endParaRPr lang="en-US" dirty="0"/>
          </a:p>
        </p:txBody>
      </p:sp>
    </p:spTree>
    <p:extLst>
      <p:ext uri="{BB962C8B-B14F-4D97-AF65-F5344CB8AC3E}">
        <p14:creationId xmlns:p14="http://schemas.microsoft.com/office/powerpoint/2010/main" val="1532922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11</a:t>
            </a:fld>
            <a:endParaRPr lang="en-US" dirty="0"/>
          </a:p>
        </p:txBody>
      </p:sp>
    </p:spTree>
    <p:extLst>
      <p:ext uri="{BB962C8B-B14F-4D97-AF65-F5344CB8AC3E}">
        <p14:creationId xmlns:p14="http://schemas.microsoft.com/office/powerpoint/2010/main" val="2612562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2</a:t>
            </a:fld>
            <a:endParaRPr lang="en-US" dirty="0"/>
          </a:p>
        </p:txBody>
      </p:sp>
    </p:spTree>
    <p:extLst>
      <p:ext uri="{BB962C8B-B14F-4D97-AF65-F5344CB8AC3E}">
        <p14:creationId xmlns:p14="http://schemas.microsoft.com/office/powerpoint/2010/main" val="866975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3</a:t>
            </a:fld>
            <a:endParaRPr lang="en-US" dirty="0"/>
          </a:p>
        </p:txBody>
      </p:sp>
    </p:spTree>
    <p:extLst>
      <p:ext uri="{BB962C8B-B14F-4D97-AF65-F5344CB8AC3E}">
        <p14:creationId xmlns:p14="http://schemas.microsoft.com/office/powerpoint/2010/main" val="74828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4</a:t>
            </a:fld>
            <a:endParaRPr lang="en-US" dirty="0"/>
          </a:p>
        </p:txBody>
      </p:sp>
    </p:spTree>
    <p:extLst>
      <p:ext uri="{BB962C8B-B14F-4D97-AF65-F5344CB8AC3E}">
        <p14:creationId xmlns:p14="http://schemas.microsoft.com/office/powerpoint/2010/main" val="254574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5</a:t>
            </a:fld>
            <a:endParaRPr lang="en-US" dirty="0"/>
          </a:p>
        </p:txBody>
      </p:sp>
    </p:spTree>
    <p:extLst>
      <p:ext uri="{BB962C8B-B14F-4D97-AF65-F5344CB8AC3E}">
        <p14:creationId xmlns:p14="http://schemas.microsoft.com/office/powerpoint/2010/main" val="779554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Lease assets = </a:t>
            </a:r>
            <a:r>
              <a:rPr lang="en-US" b="1" dirty="0"/>
              <a:t>GASB 87</a:t>
            </a:r>
          </a:p>
          <a:p>
            <a:r>
              <a:rPr lang="en-US" dirty="0"/>
              <a:t> - para. 37b. The total amount of lease assets, and the related accumulated amortization, disclosed separately from other capital assets</a:t>
            </a:r>
          </a:p>
          <a:p>
            <a:r>
              <a:rPr lang="en-US" dirty="0"/>
              <a:t> - para. 37c. The amount of lease assets by major classes of underlying assets, disclosed separately from other capital assets</a:t>
            </a:r>
          </a:p>
          <a:p>
            <a:endParaRPr lang="en-US" dirty="0"/>
          </a:p>
          <a:p>
            <a:r>
              <a:rPr lang="en-US" dirty="0"/>
              <a:t>Intangible right-to-use = </a:t>
            </a:r>
            <a:r>
              <a:rPr lang="en-US" b="1" dirty="0"/>
              <a:t>GASB 94</a:t>
            </a:r>
          </a:p>
          <a:p>
            <a:r>
              <a:rPr lang="en-US" dirty="0"/>
              <a:t> - para. 57b. The nature and amounts of assets, liabilities, and deferred outflows of resources related to PPPs that are recognized in the financial statements</a:t>
            </a:r>
          </a:p>
          <a:p>
            <a:endParaRPr lang="en-US" dirty="0"/>
          </a:p>
          <a:p>
            <a:r>
              <a:rPr lang="en-US" dirty="0"/>
              <a:t>Subscription assets = </a:t>
            </a:r>
            <a:r>
              <a:rPr lang="en-US" b="1" dirty="0"/>
              <a:t>GASB 96</a:t>
            </a:r>
          </a:p>
          <a:p>
            <a:r>
              <a:rPr lang="en-US" dirty="0"/>
              <a:t> - para. 60b. The total amount of subscription assets, and the related accumulated amortization, disclosed separately from other capital assets</a:t>
            </a:r>
          </a:p>
          <a:p>
            <a:endParaRPr lang="en-US" dirty="0"/>
          </a:p>
          <a:p>
            <a:r>
              <a:rPr lang="en-US" b="1" dirty="0"/>
              <a:t>Intangible assets that represent the right to use a type of underlying asset should NOT be disclosed in the same major class as any owned assets of that type.</a:t>
            </a:r>
          </a:p>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6</a:t>
            </a:fld>
            <a:endParaRPr lang="en-US" dirty="0"/>
          </a:p>
        </p:txBody>
      </p:sp>
    </p:spTree>
    <p:extLst>
      <p:ext uri="{BB962C8B-B14F-4D97-AF65-F5344CB8AC3E}">
        <p14:creationId xmlns:p14="http://schemas.microsoft.com/office/powerpoint/2010/main" val="2034763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7</a:t>
            </a:fld>
            <a:endParaRPr lang="en-US" dirty="0"/>
          </a:p>
        </p:txBody>
      </p:sp>
    </p:spTree>
    <p:extLst>
      <p:ext uri="{BB962C8B-B14F-4D97-AF65-F5344CB8AC3E}">
        <p14:creationId xmlns:p14="http://schemas.microsoft.com/office/powerpoint/2010/main" val="1168313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8</a:t>
            </a:fld>
            <a:endParaRPr lang="en-US" dirty="0"/>
          </a:p>
        </p:txBody>
      </p:sp>
    </p:spTree>
    <p:extLst>
      <p:ext uri="{BB962C8B-B14F-4D97-AF65-F5344CB8AC3E}">
        <p14:creationId xmlns:p14="http://schemas.microsoft.com/office/powerpoint/2010/main" val="2667362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9</a:t>
            </a:fld>
            <a:endParaRPr lang="en-US" dirty="0"/>
          </a:p>
        </p:txBody>
      </p:sp>
    </p:spTree>
    <p:extLst>
      <p:ext uri="{BB962C8B-B14F-4D97-AF65-F5344CB8AC3E}">
        <p14:creationId xmlns:p14="http://schemas.microsoft.com/office/powerpoint/2010/main" val="2189429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88C51EAE-71F5-4E2C-A945-1C7581043DB9}"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017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0763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4926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58C7-1C9F-14B1-F35D-7D771FC190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A9BE19-A41D-5A20-4741-1FC79AD6A32B}"/>
              </a:ext>
            </a:extLst>
          </p:cNvPr>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4" name="Footer Placeholder 3">
            <a:extLst>
              <a:ext uri="{FF2B5EF4-FFF2-40B4-BE49-F238E27FC236}">
                <a16:creationId xmlns:a16="http://schemas.microsoft.com/office/drawing/2014/main" id="{A724444B-5F4C-9E9F-A408-CC439366E53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9F164CA-1D46-F0E5-1054-B29897D4E289}"/>
              </a:ext>
            </a:extLst>
          </p:cNvPr>
          <p:cNvSpPr>
            <a:spLocks noGrp="1"/>
          </p:cNvSpPr>
          <p:nvPr>
            <p:ph type="sldNum" sz="quarter" idx="12"/>
          </p:nvPr>
        </p:nvSpPr>
        <p:spPr/>
        <p:txBody>
          <a:bodyPr/>
          <a:lstStyle/>
          <a:p>
            <a:fld id="{88C51EAE-71F5-4E2C-A945-1C7581043DB9}" type="slidenum">
              <a:rPr lang="en-US" smtClean="0"/>
              <a:t>‹#›</a:t>
            </a:fld>
            <a:endParaRPr lang="en-US" dirty="0"/>
          </a:p>
        </p:txBody>
      </p:sp>
    </p:spTree>
    <p:extLst>
      <p:ext uri="{BB962C8B-B14F-4D97-AF65-F5344CB8AC3E}">
        <p14:creationId xmlns:p14="http://schemas.microsoft.com/office/powerpoint/2010/main" val="126515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652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0391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257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C51EAE-71F5-4E2C-A945-1C7581043DB9}"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604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C51EAE-71F5-4E2C-A945-1C7581043DB9}"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671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C51EAE-71F5-4E2C-A945-1C7581043DB9}" type="slidenum">
              <a:rPr lang="en-US" smtClean="0"/>
              <a:t>‹#›</a:t>
            </a:fld>
            <a:endParaRPr lang="en-US" dirty="0"/>
          </a:p>
        </p:txBody>
      </p:sp>
    </p:spTree>
    <p:extLst>
      <p:ext uri="{BB962C8B-B14F-4D97-AF65-F5344CB8AC3E}">
        <p14:creationId xmlns:p14="http://schemas.microsoft.com/office/powerpoint/2010/main" val="406432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91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2160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0EDD8B0-9A95-4716-9468-28955265C3E5}" type="datetimeFigureOut">
              <a:rPr lang="en-US" smtClean="0"/>
              <a:t>7/31/2025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8C51EAE-71F5-4E2C-A945-1C7581043DB9}"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4" name="Picture 13" descr="A blue and orange logo&#10;&#10;Description automatically generated">
            <a:extLst>
              <a:ext uri="{FF2B5EF4-FFF2-40B4-BE49-F238E27FC236}">
                <a16:creationId xmlns:a16="http://schemas.microsoft.com/office/drawing/2014/main" id="{FEF90A92-71B0-6A49-AD2F-2706EEE840A8}"/>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245724" y="4990602"/>
            <a:ext cx="1618257" cy="945796"/>
          </a:xfrm>
          <a:prstGeom prst="rect">
            <a:avLst/>
          </a:prstGeom>
        </p:spPr>
      </p:pic>
    </p:spTree>
    <p:extLst>
      <p:ext uri="{BB962C8B-B14F-4D97-AF65-F5344CB8AC3E}">
        <p14:creationId xmlns:p14="http://schemas.microsoft.com/office/powerpoint/2010/main" val="2935138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Barlow Semi Condensed SemiBold" panose="00000706000000000000" pitchFamily="2" charset="0"/>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Barlow Semi Condensed" panose="00000506000000000000" pitchFamily="2" charset="0"/>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Barlow Semi Condensed" panose="00000506000000000000" pitchFamily="2" charset="0"/>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Barlow Semi Condensed" panose="00000506000000000000" pitchFamily="2" charset="0"/>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Barlow Semi Condensed" panose="00000506000000000000" pitchFamily="2" charset="0"/>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Barlow Semi Condensed" panose="00000506000000000000" pitchFamily="2" charset="0"/>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A6F97-0D6B-E0F9-1BED-ED8A19AA3C35}"/>
              </a:ext>
            </a:extLst>
          </p:cNvPr>
          <p:cNvSpPr>
            <a:spLocks noGrp="1"/>
          </p:cNvSpPr>
          <p:nvPr>
            <p:ph type="ctrTitle"/>
          </p:nvPr>
        </p:nvSpPr>
        <p:spPr/>
        <p:txBody>
          <a:bodyPr/>
          <a:lstStyle/>
          <a:p>
            <a:r>
              <a:rPr lang="en-US" dirty="0"/>
              <a:t>Gasb 104</a:t>
            </a:r>
          </a:p>
        </p:txBody>
      </p:sp>
      <p:sp>
        <p:nvSpPr>
          <p:cNvPr id="5" name="Subtitle 4">
            <a:extLst>
              <a:ext uri="{FF2B5EF4-FFF2-40B4-BE49-F238E27FC236}">
                <a16:creationId xmlns:a16="http://schemas.microsoft.com/office/drawing/2014/main" id="{AEE77605-3395-2CF2-EC92-87EE256E48A9}"/>
              </a:ext>
            </a:extLst>
          </p:cNvPr>
          <p:cNvSpPr>
            <a:spLocks noGrp="1"/>
          </p:cNvSpPr>
          <p:nvPr>
            <p:ph type="subTitle" idx="1"/>
          </p:nvPr>
        </p:nvSpPr>
        <p:spPr/>
        <p:txBody>
          <a:bodyPr/>
          <a:lstStyle/>
          <a:p>
            <a:r>
              <a:rPr lang="en-US" dirty="0"/>
              <a:t>Disclosure of Certain capital assets</a:t>
            </a:r>
          </a:p>
          <a:p>
            <a:endParaRPr lang="en-US" dirty="0"/>
          </a:p>
        </p:txBody>
      </p:sp>
    </p:spTree>
    <p:extLst>
      <p:ext uri="{BB962C8B-B14F-4D97-AF65-F5344CB8AC3E}">
        <p14:creationId xmlns:p14="http://schemas.microsoft.com/office/powerpoint/2010/main" val="779587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2A860-A653-43CD-2C6A-88A7165ACB1B}"/>
              </a:ext>
            </a:extLst>
          </p:cNvPr>
          <p:cNvSpPr>
            <a:spLocks noGrp="1"/>
          </p:cNvSpPr>
          <p:nvPr>
            <p:ph type="title"/>
          </p:nvPr>
        </p:nvSpPr>
        <p:spPr/>
        <p:txBody>
          <a:bodyPr/>
          <a:lstStyle/>
          <a:p>
            <a:r>
              <a:rPr lang="en-US" dirty="0"/>
              <a:t>Illustration – capital assets held for sale disclosure</a:t>
            </a:r>
          </a:p>
        </p:txBody>
      </p:sp>
      <p:sp>
        <p:nvSpPr>
          <p:cNvPr id="3" name="Content Placeholder 2">
            <a:extLst>
              <a:ext uri="{FF2B5EF4-FFF2-40B4-BE49-F238E27FC236}">
                <a16:creationId xmlns:a16="http://schemas.microsoft.com/office/drawing/2014/main" id="{92235C50-FE4D-121C-F3BC-874E428E59EE}"/>
              </a:ext>
            </a:extLst>
          </p:cNvPr>
          <p:cNvSpPr>
            <a:spLocks noGrp="1"/>
          </p:cNvSpPr>
          <p:nvPr>
            <p:ph idx="1"/>
          </p:nvPr>
        </p:nvSpPr>
        <p:spPr/>
        <p:txBody>
          <a:bodyPr/>
          <a:lstStyle/>
          <a:p>
            <a:pPr marL="0" indent="0">
              <a:buNone/>
            </a:pPr>
            <a:r>
              <a:rPr lang="en-US" dirty="0"/>
              <a:t>Included in capital assets are buildings that are capital assets held for sale. Those buildings are reported in governmental activities. They have a total historical cost of $8.0 million and an accumulated depreciation of $5.0 million, and they are pledged as collateral for debt with a balance of $1.5 million.</a:t>
            </a:r>
          </a:p>
          <a:p>
            <a:endParaRPr lang="en-US" dirty="0"/>
          </a:p>
        </p:txBody>
      </p:sp>
    </p:spTree>
    <p:extLst>
      <p:ext uri="{BB962C8B-B14F-4D97-AF65-F5344CB8AC3E}">
        <p14:creationId xmlns:p14="http://schemas.microsoft.com/office/powerpoint/2010/main" val="236296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Questions</a:t>
            </a:r>
          </a:p>
        </p:txBody>
      </p:sp>
      <p:sp>
        <p:nvSpPr>
          <p:cNvPr id="3" name="Content Placeholder 2"/>
          <p:cNvSpPr>
            <a:spLocks noGrp="1"/>
          </p:cNvSpPr>
          <p:nvPr>
            <p:ph idx="1"/>
          </p:nvPr>
        </p:nvSpPr>
        <p:spPr/>
        <p:txBody>
          <a:bodyPr>
            <a:normAutofit/>
          </a:bodyPr>
          <a:lstStyle/>
          <a:p>
            <a:pPr marL="0" indent="0">
              <a:buNone/>
            </a:pPr>
            <a:endParaRPr lang="en-US" dirty="0"/>
          </a:p>
          <a:p>
            <a:endParaRPr lang="en-US" dirty="0"/>
          </a:p>
        </p:txBody>
      </p:sp>
      <p:sp>
        <p:nvSpPr>
          <p:cNvPr id="5" name="TextBox 4">
            <a:extLst>
              <a:ext uri="{FF2B5EF4-FFF2-40B4-BE49-F238E27FC236}">
                <a16:creationId xmlns:a16="http://schemas.microsoft.com/office/drawing/2014/main" id="{9A788094-DFD7-2055-11FB-D1F3ED3810CF}"/>
              </a:ext>
            </a:extLst>
          </p:cNvPr>
          <p:cNvSpPr txBox="1"/>
          <p:nvPr/>
        </p:nvSpPr>
        <p:spPr>
          <a:xfrm>
            <a:off x="1451579" y="2679209"/>
            <a:ext cx="7719853" cy="2123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dirty="0"/>
              <a:t>Jared Cottrell, CPA</a:t>
            </a:r>
          </a:p>
          <a:p>
            <a:r>
              <a:rPr lang="en-US" sz="4400" dirty="0"/>
              <a:t>Principal – Government Services</a:t>
            </a:r>
          </a:p>
          <a:p>
            <a:r>
              <a:rPr lang="en-US" sz="4400" dirty="0"/>
              <a:t>jared.cottrell@reaadvisory.com</a:t>
            </a:r>
          </a:p>
        </p:txBody>
      </p:sp>
    </p:spTree>
    <p:extLst>
      <p:ext uri="{BB962C8B-B14F-4D97-AF65-F5344CB8AC3E}">
        <p14:creationId xmlns:p14="http://schemas.microsoft.com/office/powerpoint/2010/main" val="4230068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8" y="614396"/>
            <a:ext cx="9603275" cy="1049235"/>
          </a:xfrm>
        </p:spPr>
        <p:txBody>
          <a:bodyPr/>
          <a:lstStyle/>
          <a:p>
            <a:r>
              <a:rPr lang="en-US" dirty="0"/>
              <a:t>Effective date and transition</a:t>
            </a:r>
          </a:p>
        </p:txBody>
      </p:sp>
      <p:sp>
        <p:nvSpPr>
          <p:cNvPr id="3" name="Content Placeholder 2"/>
          <p:cNvSpPr>
            <a:spLocks noGrp="1"/>
          </p:cNvSpPr>
          <p:nvPr>
            <p:ph idx="1"/>
          </p:nvPr>
        </p:nvSpPr>
        <p:spPr/>
        <p:txBody>
          <a:bodyPr/>
          <a:lstStyle/>
          <a:p>
            <a:r>
              <a:rPr lang="en-US" dirty="0"/>
              <a:t>Effective for fiscal years beginning after June 15, 2025 (fiscal year 2026 and calendar year 2026) and all reporting periods thereafter.  Earlier application is encouraged.</a:t>
            </a:r>
          </a:p>
          <a:p>
            <a:r>
              <a:rPr lang="en-US" dirty="0"/>
              <a:t>Should be applied retroactively to all period presented in the basic financial statements.</a:t>
            </a:r>
          </a:p>
          <a:p>
            <a:r>
              <a:rPr lang="en-US" dirty="0"/>
              <a:t>Should disclose any financial statement line items affected by the application</a:t>
            </a:r>
          </a:p>
          <a:p>
            <a:r>
              <a:rPr lang="en-US" dirty="0"/>
              <a:t>If application to prior periods is not practicable, the reason should be disclosed</a:t>
            </a:r>
          </a:p>
          <a:p>
            <a:endParaRPr lang="en-US" dirty="0"/>
          </a:p>
        </p:txBody>
      </p:sp>
    </p:spTree>
    <p:extLst>
      <p:ext uri="{BB962C8B-B14F-4D97-AF65-F5344CB8AC3E}">
        <p14:creationId xmlns:p14="http://schemas.microsoft.com/office/powerpoint/2010/main" val="1814596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gasb 104</a:t>
            </a:r>
          </a:p>
        </p:txBody>
      </p:sp>
      <p:sp>
        <p:nvSpPr>
          <p:cNvPr id="3" name="Content Placeholder 2"/>
          <p:cNvSpPr>
            <a:spLocks noGrp="1"/>
          </p:cNvSpPr>
          <p:nvPr>
            <p:ph idx="1"/>
          </p:nvPr>
        </p:nvSpPr>
        <p:spPr/>
        <p:txBody>
          <a:bodyPr>
            <a:normAutofit/>
          </a:bodyPr>
          <a:lstStyle/>
          <a:p>
            <a:r>
              <a:rPr lang="en-US" dirty="0"/>
              <a:t>Improve financial reporting by providing users of financial statements with essential information about certain types of capital assets in order to make informed decisions and assess accountability</a:t>
            </a:r>
          </a:p>
          <a:p>
            <a:r>
              <a:rPr lang="en-US" dirty="0"/>
              <a:t>Improve consistency and comparability between governments</a:t>
            </a:r>
          </a:p>
        </p:txBody>
      </p:sp>
    </p:spTree>
    <p:extLst>
      <p:ext uri="{BB962C8B-B14F-4D97-AF65-F5344CB8AC3E}">
        <p14:creationId xmlns:p14="http://schemas.microsoft.com/office/powerpoint/2010/main" val="346411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6A85-0BA4-2CD7-DE76-9407E170BB6B}"/>
              </a:ext>
            </a:extLst>
          </p:cNvPr>
          <p:cNvSpPr>
            <a:spLocks noGrp="1"/>
          </p:cNvSpPr>
          <p:nvPr>
            <p:ph type="title"/>
          </p:nvPr>
        </p:nvSpPr>
        <p:spPr/>
        <p:txBody>
          <a:bodyPr/>
          <a:lstStyle/>
          <a:p>
            <a:r>
              <a:rPr lang="en-US" dirty="0"/>
              <a:t>Current disclosure requirement</a:t>
            </a:r>
          </a:p>
        </p:txBody>
      </p:sp>
      <p:sp>
        <p:nvSpPr>
          <p:cNvPr id="3" name="Content Placeholder 2">
            <a:extLst>
              <a:ext uri="{FF2B5EF4-FFF2-40B4-BE49-F238E27FC236}">
                <a16:creationId xmlns:a16="http://schemas.microsoft.com/office/drawing/2014/main" id="{80294D61-60F0-FDBA-973C-A9E0530AD485}"/>
              </a:ext>
            </a:extLst>
          </p:cNvPr>
          <p:cNvSpPr>
            <a:spLocks noGrp="1"/>
          </p:cNvSpPr>
          <p:nvPr>
            <p:ph idx="1"/>
          </p:nvPr>
        </p:nvSpPr>
        <p:spPr/>
        <p:txBody>
          <a:bodyPr/>
          <a:lstStyle/>
          <a:p>
            <a:pPr marL="0" indent="0">
              <a:buNone/>
            </a:pPr>
            <a:r>
              <a:rPr lang="en-US" dirty="0"/>
              <a:t>GASB 34, para. 116 – Governments should provide detail in the notes to the financial statements about capital assets of the primary government. The information disclosed should be divided into major classes of capital assets as well as between those associated with governmental activities and those associated with business-type activities. Capital assets that are not being depreciated should be disclosed separately from those that are being depreciated.</a:t>
            </a:r>
          </a:p>
        </p:txBody>
      </p:sp>
    </p:spTree>
    <p:extLst>
      <p:ext uri="{BB962C8B-B14F-4D97-AF65-F5344CB8AC3E}">
        <p14:creationId xmlns:p14="http://schemas.microsoft.com/office/powerpoint/2010/main" val="3847535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8971-45D5-4A19-1076-1887D8F809A9}"/>
              </a:ext>
            </a:extLst>
          </p:cNvPr>
          <p:cNvSpPr>
            <a:spLocks noGrp="1"/>
          </p:cNvSpPr>
          <p:nvPr>
            <p:ph type="title"/>
          </p:nvPr>
        </p:nvSpPr>
        <p:spPr/>
        <p:txBody>
          <a:bodyPr/>
          <a:lstStyle/>
          <a:p>
            <a:r>
              <a:rPr lang="en-US" dirty="0"/>
              <a:t>Current disclosure requirement (continued)</a:t>
            </a:r>
          </a:p>
        </p:txBody>
      </p:sp>
      <p:sp>
        <p:nvSpPr>
          <p:cNvPr id="3" name="Content Placeholder 2">
            <a:extLst>
              <a:ext uri="{FF2B5EF4-FFF2-40B4-BE49-F238E27FC236}">
                <a16:creationId xmlns:a16="http://schemas.microsoft.com/office/drawing/2014/main" id="{EECE4B77-061A-4FAD-CFEB-2994F19DD160}"/>
              </a:ext>
            </a:extLst>
          </p:cNvPr>
          <p:cNvSpPr>
            <a:spLocks noGrp="1"/>
          </p:cNvSpPr>
          <p:nvPr>
            <p:ph idx="1"/>
          </p:nvPr>
        </p:nvSpPr>
        <p:spPr/>
        <p:txBody>
          <a:bodyPr/>
          <a:lstStyle/>
          <a:p>
            <a:pPr marL="0" indent="0">
              <a:buNone/>
            </a:pPr>
            <a:r>
              <a:rPr lang="en-US" dirty="0"/>
              <a:t>GASB 34, para. 117 – Information presented about major classes of capital assets should include:</a:t>
            </a:r>
          </a:p>
          <a:p>
            <a:r>
              <a:rPr lang="en-US" dirty="0"/>
              <a:t>Beginning and end-of-year balances, with accumulated depreciation presented separately from historical cost</a:t>
            </a:r>
          </a:p>
          <a:p>
            <a:r>
              <a:rPr lang="en-US" dirty="0"/>
              <a:t>Capital acquisitions</a:t>
            </a:r>
          </a:p>
          <a:p>
            <a:r>
              <a:rPr lang="en-US" dirty="0"/>
              <a:t>Sales or other dispositions</a:t>
            </a:r>
          </a:p>
          <a:p>
            <a:r>
              <a:rPr lang="en-US" dirty="0"/>
              <a:t>Current period depreciation expense, with disclosure of the amounts charged to each of the functions in the statement of activities</a:t>
            </a:r>
          </a:p>
        </p:txBody>
      </p:sp>
    </p:spTree>
    <p:extLst>
      <p:ext uri="{BB962C8B-B14F-4D97-AF65-F5344CB8AC3E}">
        <p14:creationId xmlns:p14="http://schemas.microsoft.com/office/powerpoint/2010/main" val="386230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Separate disclosure of certain capital assets</a:t>
            </a:r>
          </a:p>
        </p:txBody>
      </p:sp>
      <p:sp>
        <p:nvSpPr>
          <p:cNvPr id="3" name="Content Placeholder 2"/>
          <p:cNvSpPr>
            <a:spLocks noGrp="1"/>
          </p:cNvSpPr>
          <p:nvPr>
            <p:ph idx="1"/>
          </p:nvPr>
        </p:nvSpPr>
        <p:spPr/>
        <p:txBody>
          <a:bodyPr>
            <a:normAutofit lnSpcReduction="10000"/>
          </a:bodyPr>
          <a:lstStyle/>
          <a:p>
            <a:pPr marL="0" indent="0">
              <a:buNone/>
            </a:pPr>
            <a:r>
              <a:rPr lang="en-US" dirty="0"/>
              <a:t>Within the note disclosures about capital assets required by paragraphs 116 and 117 of Statement 34, information about the following capital assets and related amortization should be disclosed separately:</a:t>
            </a:r>
          </a:p>
          <a:p>
            <a:r>
              <a:rPr lang="en-US" dirty="0"/>
              <a:t>Intangible right-to-use lease assets </a:t>
            </a:r>
            <a:r>
              <a:rPr lang="en-US" b="1" dirty="0"/>
              <a:t>by major class </a:t>
            </a:r>
            <a:r>
              <a:rPr lang="en-US" dirty="0"/>
              <a:t>of underlying asset</a:t>
            </a:r>
          </a:p>
          <a:p>
            <a:r>
              <a:rPr lang="en-US" dirty="0"/>
              <a:t>Intangible right-to-use assets recognized by an operator </a:t>
            </a:r>
            <a:r>
              <a:rPr lang="en-US" b="1" dirty="0"/>
              <a:t>by major class </a:t>
            </a:r>
            <a:r>
              <a:rPr lang="en-US" dirty="0"/>
              <a:t>of underlying public-public partnership asset</a:t>
            </a:r>
          </a:p>
          <a:p>
            <a:r>
              <a:rPr lang="en-US" dirty="0"/>
              <a:t>Intangible right-to-use subscription assets</a:t>
            </a:r>
          </a:p>
          <a:p>
            <a:r>
              <a:rPr lang="en-US" dirty="0"/>
              <a:t>Other intangible assets by major class of asset</a:t>
            </a:r>
          </a:p>
          <a:p>
            <a:pPr marL="0" indent="0">
              <a:buNone/>
            </a:pPr>
            <a:endParaRPr lang="en-US" dirty="0"/>
          </a:p>
        </p:txBody>
      </p:sp>
    </p:spTree>
    <p:extLst>
      <p:ext uri="{BB962C8B-B14F-4D97-AF65-F5344CB8AC3E}">
        <p14:creationId xmlns:p14="http://schemas.microsoft.com/office/powerpoint/2010/main" val="263818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assets held for sale</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dirty="0"/>
              <a:t>A capital asset is a capital asset held for sale if:</a:t>
            </a:r>
          </a:p>
          <a:p>
            <a:pPr marL="457200" indent="-457200">
              <a:buAutoNum type="alphaLcParenBoth"/>
            </a:pPr>
            <a:r>
              <a:rPr lang="en-US" dirty="0"/>
              <a:t>the government has decided to pursue the sale of the asset and </a:t>
            </a:r>
          </a:p>
          <a:p>
            <a:pPr marL="457200" indent="-457200">
              <a:buAutoNum type="alphaLcParenBoth"/>
            </a:pPr>
            <a:r>
              <a:rPr lang="en-US" dirty="0"/>
              <a:t>it is probable (likely to occur) that the sale will be finalized within one year of the financial statement date.</a:t>
            </a:r>
          </a:p>
        </p:txBody>
      </p:sp>
    </p:spTree>
    <p:extLst>
      <p:ext uri="{BB962C8B-B14F-4D97-AF65-F5344CB8AC3E}">
        <p14:creationId xmlns:p14="http://schemas.microsoft.com/office/powerpoint/2010/main" val="1293693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B616D-CABF-1A13-CDFD-9BD6F98CFE63}"/>
              </a:ext>
            </a:extLst>
          </p:cNvPr>
          <p:cNvSpPr>
            <a:spLocks noGrp="1"/>
          </p:cNvSpPr>
          <p:nvPr>
            <p:ph type="title"/>
          </p:nvPr>
        </p:nvSpPr>
        <p:spPr/>
        <p:txBody>
          <a:bodyPr/>
          <a:lstStyle/>
          <a:p>
            <a:r>
              <a:rPr lang="en-US" dirty="0"/>
              <a:t>Capital assets held for sale</a:t>
            </a:r>
          </a:p>
        </p:txBody>
      </p:sp>
      <p:sp>
        <p:nvSpPr>
          <p:cNvPr id="3" name="Content Placeholder 2">
            <a:extLst>
              <a:ext uri="{FF2B5EF4-FFF2-40B4-BE49-F238E27FC236}">
                <a16:creationId xmlns:a16="http://schemas.microsoft.com/office/drawing/2014/main" id="{F1537265-D4C8-9EDE-F40F-0E02C9B49AC1}"/>
              </a:ext>
            </a:extLst>
          </p:cNvPr>
          <p:cNvSpPr>
            <a:spLocks noGrp="1"/>
          </p:cNvSpPr>
          <p:nvPr>
            <p:ph idx="1"/>
          </p:nvPr>
        </p:nvSpPr>
        <p:spPr/>
        <p:txBody>
          <a:bodyPr>
            <a:normAutofit/>
          </a:bodyPr>
          <a:lstStyle/>
          <a:p>
            <a:r>
              <a:rPr lang="en-US" dirty="0"/>
              <a:t>Factors to consider when evaluating whether it is probable that the sale will be finalized within one year include the following:</a:t>
            </a:r>
          </a:p>
          <a:p>
            <a:r>
              <a:rPr lang="en-US" dirty="0"/>
              <a:t>Whether the asset is available for immediate sale in its present condition</a:t>
            </a:r>
          </a:p>
          <a:p>
            <a:r>
              <a:rPr lang="en-US" dirty="0"/>
              <a:t>Whether an active program to locate a buyer has been initiated, which may include the asset being put out for bid</a:t>
            </a:r>
          </a:p>
          <a:p>
            <a:r>
              <a:rPr lang="en-US" dirty="0"/>
              <a:t>Market conditions for selling that type of asset</a:t>
            </a:r>
          </a:p>
          <a:p>
            <a:r>
              <a:rPr lang="en-US" dirty="0"/>
              <a:t>Regulatory approvals needed to sell the asset</a:t>
            </a:r>
          </a:p>
        </p:txBody>
      </p:sp>
    </p:spTree>
    <p:extLst>
      <p:ext uri="{BB962C8B-B14F-4D97-AF65-F5344CB8AC3E}">
        <p14:creationId xmlns:p14="http://schemas.microsoft.com/office/powerpoint/2010/main" val="321703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1D927-DE15-085B-5B3E-DC82356A29BB}"/>
              </a:ext>
            </a:extLst>
          </p:cNvPr>
          <p:cNvSpPr>
            <a:spLocks noGrp="1"/>
          </p:cNvSpPr>
          <p:nvPr>
            <p:ph type="title"/>
          </p:nvPr>
        </p:nvSpPr>
        <p:spPr/>
        <p:txBody>
          <a:bodyPr/>
          <a:lstStyle/>
          <a:p>
            <a:r>
              <a:rPr lang="en-US" dirty="0"/>
              <a:t>Note disclosure</a:t>
            </a:r>
          </a:p>
        </p:txBody>
      </p:sp>
      <p:sp>
        <p:nvSpPr>
          <p:cNvPr id="3" name="Content Placeholder 2">
            <a:extLst>
              <a:ext uri="{FF2B5EF4-FFF2-40B4-BE49-F238E27FC236}">
                <a16:creationId xmlns:a16="http://schemas.microsoft.com/office/drawing/2014/main" id="{B05BF778-CF5E-2404-218C-98253D4FA8BF}"/>
              </a:ext>
            </a:extLst>
          </p:cNvPr>
          <p:cNvSpPr>
            <a:spLocks noGrp="1"/>
          </p:cNvSpPr>
          <p:nvPr>
            <p:ph idx="1"/>
          </p:nvPr>
        </p:nvSpPr>
        <p:spPr/>
        <p:txBody>
          <a:bodyPr>
            <a:normAutofit fontScale="92500"/>
          </a:bodyPr>
          <a:lstStyle/>
          <a:p>
            <a:r>
              <a:rPr lang="en-US" dirty="0"/>
              <a:t>A capital asset held for sale should continue to be reported within the appropriate major class of capital asset</a:t>
            </a:r>
          </a:p>
          <a:p>
            <a:r>
              <a:rPr lang="en-US" dirty="0"/>
              <a:t>A government should disclose capital assets held for sale in the notes, with separate disclosure of historical cost and accumulated depreciation (or amortization), by major class of asset.</a:t>
            </a:r>
          </a:p>
          <a:p>
            <a:r>
              <a:rPr lang="en-US" dirty="0"/>
              <a:t>A government should disclose the carrying amount of debt for which capital assets held for sale are pledged as collateral, for each major class of asset</a:t>
            </a:r>
          </a:p>
          <a:p>
            <a:r>
              <a:rPr lang="en-US" dirty="0"/>
              <a:t>The disclosure of capital assets held for sale should be made for both governmental and business-type activities</a:t>
            </a:r>
          </a:p>
        </p:txBody>
      </p:sp>
    </p:spTree>
    <p:extLst>
      <p:ext uri="{BB962C8B-B14F-4D97-AF65-F5344CB8AC3E}">
        <p14:creationId xmlns:p14="http://schemas.microsoft.com/office/powerpoint/2010/main" val="1104797878"/>
      </p:ext>
    </p:extLst>
  </p:cSld>
  <p:clrMapOvr>
    <a:masterClrMapping/>
  </p:clrMapOvr>
</p:sld>
</file>

<file path=ppt/theme/theme1.xml><?xml version="1.0" encoding="utf-8"?>
<a:theme xmlns:a="http://schemas.openxmlformats.org/drawingml/2006/main" name="Gallery">
  <a:themeElements>
    <a:clrScheme name="Custom 12">
      <a:dk1>
        <a:sysClr val="windowText" lastClr="000000"/>
      </a:dk1>
      <a:lt1>
        <a:sysClr val="window" lastClr="FFFFFF"/>
      </a:lt1>
      <a:dk2>
        <a:srgbClr val="454545"/>
      </a:dk2>
      <a:lt2>
        <a:srgbClr val="F2F2F2"/>
      </a:lt2>
      <a:accent1>
        <a:srgbClr val="31084F"/>
      </a:accent1>
      <a:accent2>
        <a:srgbClr val="FFFFFF"/>
      </a:accent2>
      <a:accent3>
        <a:srgbClr val="FCCA12"/>
      </a:accent3>
      <a:accent4>
        <a:srgbClr val="4A0C77"/>
      </a:accent4>
      <a:accent5>
        <a:srgbClr val="FDE9A0"/>
      </a:accent5>
      <a:accent6>
        <a:srgbClr val="FCCA12"/>
      </a:accent6>
      <a:hlink>
        <a:srgbClr val="00B0F0"/>
      </a:hlink>
      <a:folHlink>
        <a:srgbClr val="00B0F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1009</TotalTime>
  <Words>796</Words>
  <Application>Microsoft Office PowerPoint</Application>
  <PresentationFormat>Widescreen</PresentationFormat>
  <Paragraphs>67</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Barlow Semi Condensed</vt:lpstr>
      <vt:lpstr>Barlow Semi Condensed SemiBold</vt:lpstr>
      <vt:lpstr>Calibri</vt:lpstr>
      <vt:lpstr>Gill Sans MT</vt:lpstr>
      <vt:lpstr>Gallery</vt:lpstr>
      <vt:lpstr>Gasb 104</vt:lpstr>
      <vt:lpstr>Effective date and transition</vt:lpstr>
      <vt:lpstr>Why gasb 104</vt:lpstr>
      <vt:lpstr>Current disclosure requirement</vt:lpstr>
      <vt:lpstr>Current disclosure requirement (continued)</vt:lpstr>
      <vt:lpstr>Separate disclosure of certain capital assets</vt:lpstr>
      <vt:lpstr>Capital assets held for sale </vt:lpstr>
      <vt:lpstr>Capital assets held for sale</vt:lpstr>
      <vt:lpstr>Note disclosure</vt:lpstr>
      <vt:lpstr>Illustration – capital assets held for sale disclosure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GASB 96</dc:title>
  <dc:creator>Jared Cottrell</dc:creator>
  <cp:lastModifiedBy>Jared Cottrell</cp:lastModifiedBy>
  <cp:revision>67</cp:revision>
  <cp:lastPrinted>2025-07-31T18:10:57Z</cp:lastPrinted>
  <dcterms:created xsi:type="dcterms:W3CDTF">2023-07-24T15:16:49Z</dcterms:created>
  <dcterms:modified xsi:type="dcterms:W3CDTF">2025-07-31T18:11:03Z</dcterms:modified>
</cp:coreProperties>
</file>