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B2DD11-3421-44C8-8FFC-125CECC4CE6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B1E1E58-32E5-43DA-BA0B-0149E8C88859}">
      <dgm:prSet/>
      <dgm:spPr/>
      <dgm:t>
        <a:bodyPr/>
        <a:lstStyle/>
        <a:p>
          <a:r>
            <a:rPr lang="en-US"/>
            <a:t>Ohio reached an $808 million agreement with three largest distributors</a:t>
          </a:r>
        </a:p>
      </dgm:t>
    </dgm:pt>
    <dgm:pt modelId="{24E3CF77-C081-487D-B5FB-E8B3A12C930B}" type="parTrans" cxnId="{A63DD7CC-B029-4BEA-BB8F-437CED078937}">
      <dgm:prSet/>
      <dgm:spPr/>
      <dgm:t>
        <a:bodyPr/>
        <a:lstStyle/>
        <a:p>
          <a:endParaRPr lang="en-US"/>
        </a:p>
      </dgm:t>
    </dgm:pt>
    <dgm:pt modelId="{2CC6DFF0-CA4B-4558-A1BE-D3765CD7805A}" type="sibTrans" cxnId="{A63DD7CC-B029-4BEA-BB8F-437CED078937}">
      <dgm:prSet/>
      <dgm:spPr/>
      <dgm:t>
        <a:bodyPr/>
        <a:lstStyle/>
        <a:p>
          <a:endParaRPr lang="en-US"/>
        </a:p>
      </dgm:t>
    </dgm:pt>
    <dgm:pt modelId="{49E16206-E766-4012-A7BC-E40FFC5DC09E}">
      <dgm:prSet/>
      <dgm:spPr/>
      <dgm:t>
        <a:bodyPr/>
        <a:lstStyle/>
        <a:p>
          <a:r>
            <a:rPr lang="en-US"/>
            <a:t>OneOhio plan was developed to ensure fair distribution</a:t>
          </a:r>
        </a:p>
      </dgm:t>
    </dgm:pt>
    <dgm:pt modelId="{19D3B72C-01F2-4B74-9602-438CE19BDEB1}" type="parTrans" cxnId="{FE36FC3F-5DDC-48F5-A0C8-6BBDA7A0E38B}">
      <dgm:prSet/>
      <dgm:spPr/>
      <dgm:t>
        <a:bodyPr/>
        <a:lstStyle/>
        <a:p>
          <a:endParaRPr lang="en-US"/>
        </a:p>
      </dgm:t>
    </dgm:pt>
    <dgm:pt modelId="{402CA9D7-E1BE-47C8-8F3D-5DA9E5B493F2}" type="sibTrans" cxnId="{FE36FC3F-5DDC-48F5-A0C8-6BBDA7A0E38B}">
      <dgm:prSet/>
      <dgm:spPr/>
      <dgm:t>
        <a:bodyPr/>
        <a:lstStyle/>
        <a:p>
          <a:endParaRPr lang="en-US"/>
        </a:p>
      </dgm:t>
    </dgm:pt>
    <dgm:pt modelId="{7048BA34-3A35-47AB-A223-7E21D80DDB54}">
      <dgm:prSet/>
      <dgm:spPr/>
      <dgm:t>
        <a:bodyPr/>
        <a:lstStyle/>
        <a:p>
          <a:r>
            <a:rPr lang="en-US"/>
            <a:t>Settlement Agreement</a:t>
          </a:r>
        </a:p>
      </dgm:t>
    </dgm:pt>
    <dgm:pt modelId="{2038A44A-8B90-400B-9BFD-84A1CC3ED68C}" type="parTrans" cxnId="{5D460FD8-F91D-403A-85BA-2588D24E9956}">
      <dgm:prSet/>
      <dgm:spPr/>
      <dgm:t>
        <a:bodyPr/>
        <a:lstStyle/>
        <a:p>
          <a:endParaRPr lang="en-US"/>
        </a:p>
      </dgm:t>
    </dgm:pt>
    <dgm:pt modelId="{17E9830F-6A73-421A-8862-323A6BA4331B}" type="sibTrans" cxnId="{5D460FD8-F91D-403A-85BA-2588D24E9956}">
      <dgm:prSet/>
      <dgm:spPr/>
      <dgm:t>
        <a:bodyPr/>
        <a:lstStyle/>
        <a:p>
          <a:endParaRPr lang="en-US"/>
        </a:p>
      </dgm:t>
    </dgm:pt>
    <dgm:pt modelId="{C46FB4BC-6866-4566-99C1-8F88DE68BA1E}">
      <dgm:prSet/>
      <dgm:spPr/>
      <dgm:t>
        <a:bodyPr/>
        <a:lstStyle/>
        <a:p>
          <a:r>
            <a:rPr lang="en-US" b="1" dirty="0"/>
            <a:t>30% local governments (needed to opt in)</a:t>
          </a:r>
        </a:p>
      </dgm:t>
    </dgm:pt>
    <dgm:pt modelId="{DF7DCC2C-9600-4966-A17C-7A6EA537B780}" type="parTrans" cxnId="{BF9E7210-17C1-4B31-ABAA-6A2A977331CA}">
      <dgm:prSet/>
      <dgm:spPr/>
      <dgm:t>
        <a:bodyPr/>
        <a:lstStyle/>
        <a:p>
          <a:endParaRPr lang="en-US"/>
        </a:p>
      </dgm:t>
    </dgm:pt>
    <dgm:pt modelId="{B70A62A3-BE46-4EB8-B9CF-69FEEC76EC1A}" type="sibTrans" cxnId="{BF9E7210-17C1-4B31-ABAA-6A2A977331CA}">
      <dgm:prSet/>
      <dgm:spPr/>
      <dgm:t>
        <a:bodyPr/>
        <a:lstStyle/>
        <a:p>
          <a:endParaRPr lang="en-US"/>
        </a:p>
      </dgm:t>
    </dgm:pt>
    <dgm:pt modelId="{1F530C40-A1FF-466D-913B-B0C6B836713D}">
      <dgm:prSet/>
      <dgm:spPr/>
      <dgm:t>
        <a:bodyPr/>
        <a:lstStyle/>
        <a:p>
          <a:r>
            <a:rPr lang="en-US" b="1" dirty="0"/>
            <a:t>55% foundation distributing funds</a:t>
          </a:r>
        </a:p>
      </dgm:t>
    </dgm:pt>
    <dgm:pt modelId="{A679ADBF-999A-46AE-BFE7-3F24971CEF1E}" type="parTrans" cxnId="{C05B9FC3-9788-4123-A44E-7A39780B6AED}">
      <dgm:prSet/>
      <dgm:spPr/>
      <dgm:t>
        <a:bodyPr/>
        <a:lstStyle/>
        <a:p>
          <a:endParaRPr lang="en-US"/>
        </a:p>
      </dgm:t>
    </dgm:pt>
    <dgm:pt modelId="{985FEFD3-D475-4123-ADEB-E311FBCE2B09}" type="sibTrans" cxnId="{C05B9FC3-9788-4123-A44E-7A39780B6AED}">
      <dgm:prSet/>
      <dgm:spPr/>
      <dgm:t>
        <a:bodyPr/>
        <a:lstStyle/>
        <a:p>
          <a:endParaRPr lang="en-US"/>
        </a:p>
      </dgm:t>
    </dgm:pt>
    <dgm:pt modelId="{44272B6A-D935-418D-A907-1C0901D8827A}">
      <dgm:prSet/>
      <dgm:spPr/>
      <dgm:t>
        <a:bodyPr/>
        <a:lstStyle/>
        <a:p>
          <a:r>
            <a:rPr lang="en-US" b="1"/>
            <a:t>15% to the Ohio Attorney General as Counsel for the State</a:t>
          </a:r>
        </a:p>
      </dgm:t>
    </dgm:pt>
    <dgm:pt modelId="{B80F8D48-46DC-4E19-A7F2-0074EE40FDDD}" type="parTrans" cxnId="{904FE045-26ED-4D35-864F-E2573E1C2E38}">
      <dgm:prSet/>
      <dgm:spPr/>
      <dgm:t>
        <a:bodyPr/>
        <a:lstStyle/>
        <a:p>
          <a:endParaRPr lang="en-US"/>
        </a:p>
      </dgm:t>
    </dgm:pt>
    <dgm:pt modelId="{AB8D68CD-A12C-4488-A5F5-6BC5D99DBCBE}" type="sibTrans" cxnId="{904FE045-26ED-4D35-864F-E2573E1C2E38}">
      <dgm:prSet/>
      <dgm:spPr/>
      <dgm:t>
        <a:bodyPr/>
        <a:lstStyle/>
        <a:p>
          <a:endParaRPr lang="en-US"/>
        </a:p>
      </dgm:t>
    </dgm:pt>
    <dgm:pt modelId="{4305E103-4087-402F-8929-9F133248E9E6}" type="pres">
      <dgm:prSet presAssocID="{CEB2DD11-3421-44C8-8FFC-125CECC4CE64}" presName="root" presStyleCnt="0">
        <dgm:presLayoutVars>
          <dgm:dir/>
          <dgm:resizeHandles val="exact"/>
        </dgm:presLayoutVars>
      </dgm:prSet>
      <dgm:spPr/>
    </dgm:pt>
    <dgm:pt modelId="{EEBA391E-7AE1-4D65-8CEE-5351A5612EEA}" type="pres">
      <dgm:prSet presAssocID="{4B1E1E58-32E5-43DA-BA0B-0149E8C88859}" presName="compNode" presStyleCnt="0"/>
      <dgm:spPr/>
    </dgm:pt>
    <dgm:pt modelId="{CB340827-3EB7-4F1A-85C3-ABBE4AE87756}" type="pres">
      <dgm:prSet presAssocID="{4B1E1E58-32E5-43DA-BA0B-0149E8C88859}" presName="bgRect" presStyleLbl="bgShp" presStyleIdx="0" presStyleCnt="3"/>
      <dgm:spPr/>
    </dgm:pt>
    <dgm:pt modelId="{C2D18512-890F-4174-A5B1-0AA7A5DD65FB}" type="pres">
      <dgm:prSet presAssocID="{4B1E1E58-32E5-43DA-BA0B-0149E8C8885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FC82363E-904F-4422-BB89-545DBF83B9AA}" type="pres">
      <dgm:prSet presAssocID="{4B1E1E58-32E5-43DA-BA0B-0149E8C88859}" presName="spaceRect" presStyleCnt="0"/>
      <dgm:spPr/>
    </dgm:pt>
    <dgm:pt modelId="{74C7D9CF-DC6E-4776-AF1E-C349AC463C02}" type="pres">
      <dgm:prSet presAssocID="{4B1E1E58-32E5-43DA-BA0B-0149E8C88859}" presName="parTx" presStyleLbl="revTx" presStyleIdx="0" presStyleCnt="4">
        <dgm:presLayoutVars>
          <dgm:chMax val="0"/>
          <dgm:chPref val="0"/>
        </dgm:presLayoutVars>
      </dgm:prSet>
      <dgm:spPr/>
    </dgm:pt>
    <dgm:pt modelId="{16BD442C-73F4-4130-AE1B-960694C085B8}" type="pres">
      <dgm:prSet presAssocID="{2CC6DFF0-CA4B-4558-A1BE-D3765CD7805A}" presName="sibTrans" presStyleCnt="0"/>
      <dgm:spPr/>
    </dgm:pt>
    <dgm:pt modelId="{21DD76BD-09D5-4875-872C-9864A70FDBB7}" type="pres">
      <dgm:prSet presAssocID="{49E16206-E766-4012-A7BC-E40FFC5DC09E}" presName="compNode" presStyleCnt="0"/>
      <dgm:spPr/>
    </dgm:pt>
    <dgm:pt modelId="{49F99476-19D5-47E2-8AD1-EC8DB094B08A}" type="pres">
      <dgm:prSet presAssocID="{49E16206-E766-4012-A7BC-E40FFC5DC09E}" presName="bgRect" presStyleLbl="bgShp" presStyleIdx="1" presStyleCnt="3"/>
      <dgm:spPr/>
    </dgm:pt>
    <dgm:pt modelId="{6957BD79-AEBD-429E-B941-736BE75800D9}" type="pres">
      <dgm:prSet presAssocID="{49E16206-E766-4012-A7BC-E40FFC5DC09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25D7699-D233-4DB6-B881-69F3A6B3DD6E}" type="pres">
      <dgm:prSet presAssocID="{49E16206-E766-4012-A7BC-E40FFC5DC09E}" presName="spaceRect" presStyleCnt="0"/>
      <dgm:spPr/>
    </dgm:pt>
    <dgm:pt modelId="{C3128347-BC25-46BB-9B5A-C33BD7A34238}" type="pres">
      <dgm:prSet presAssocID="{49E16206-E766-4012-A7BC-E40FFC5DC09E}" presName="parTx" presStyleLbl="revTx" presStyleIdx="1" presStyleCnt="4">
        <dgm:presLayoutVars>
          <dgm:chMax val="0"/>
          <dgm:chPref val="0"/>
        </dgm:presLayoutVars>
      </dgm:prSet>
      <dgm:spPr/>
    </dgm:pt>
    <dgm:pt modelId="{18FC969F-C06B-4664-B8F1-969C0858FCA7}" type="pres">
      <dgm:prSet presAssocID="{402CA9D7-E1BE-47C8-8F3D-5DA9E5B493F2}" presName="sibTrans" presStyleCnt="0"/>
      <dgm:spPr/>
    </dgm:pt>
    <dgm:pt modelId="{DA61B13B-A3EF-43DA-8239-9DCE042C9963}" type="pres">
      <dgm:prSet presAssocID="{7048BA34-3A35-47AB-A223-7E21D80DDB54}" presName="compNode" presStyleCnt="0"/>
      <dgm:spPr/>
    </dgm:pt>
    <dgm:pt modelId="{BF0A688D-A834-4F26-820A-F7688566F291}" type="pres">
      <dgm:prSet presAssocID="{7048BA34-3A35-47AB-A223-7E21D80DDB54}" presName="bgRect" presStyleLbl="bgShp" presStyleIdx="2" presStyleCnt="3"/>
      <dgm:spPr/>
    </dgm:pt>
    <dgm:pt modelId="{957BC022-009F-4935-B669-629ED3267F6C}" type="pres">
      <dgm:prSet presAssocID="{7048BA34-3A35-47AB-A223-7E21D80DDB5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1F83A733-1BB3-4949-BA3E-F406956F9446}" type="pres">
      <dgm:prSet presAssocID="{7048BA34-3A35-47AB-A223-7E21D80DDB54}" presName="spaceRect" presStyleCnt="0"/>
      <dgm:spPr/>
    </dgm:pt>
    <dgm:pt modelId="{213A1B6C-725F-46B7-AF1E-302ED3D79B4A}" type="pres">
      <dgm:prSet presAssocID="{7048BA34-3A35-47AB-A223-7E21D80DDB54}" presName="parTx" presStyleLbl="revTx" presStyleIdx="2" presStyleCnt="4">
        <dgm:presLayoutVars>
          <dgm:chMax val="0"/>
          <dgm:chPref val="0"/>
        </dgm:presLayoutVars>
      </dgm:prSet>
      <dgm:spPr/>
    </dgm:pt>
    <dgm:pt modelId="{62115605-4F9C-44C5-A673-94048061C60E}" type="pres">
      <dgm:prSet presAssocID="{7048BA34-3A35-47AB-A223-7E21D80DDB54}" presName="desTx" presStyleLbl="revTx" presStyleIdx="3" presStyleCnt="4" custScaleX="100973">
        <dgm:presLayoutVars/>
      </dgm:prSet>
      <dgm:spPr/>
    </dgm:pt>
  </dgm:ptLst>
  <dgm:cxnLst>
    <dgm:cxn modelId="{BF9E7210-17C1-4B31-ABAA-6A2A977331CA}" srcId="{7048BA34-3A35-47AB-A223-7E21D80DDB54}" destId="{C46FB4BC-6866-4566-99C1-8F88DE68BA1E}" srcOrd="0" destOrd="0" parTransId="{DF7DCC2C-9600-4966-A17C-7A6EA537B780}" sibTransId="{B70A62A3-BE46-4EB8-B9CF-69FEEC76EC1A}"/>
    <dgm:cxn modelId="{A0B31B1A-0BB7-4BFF-9489-507DCA8D7C50}" type="presOf" srcId="{C46FB4BC-6866-4566-99C1-8F88DE68BA1E}" destId="{62115605-4F9C-44C5-A673-94048061C60E}" srcOrd="0" destOrd="0" presId="urn:microsoft.com/office/officeart/2018/2/layout/IconVerticalSolidList"/>
    <dgm:cxn modelId="{FE36FC3F-5DDC-48F5-A0C8-6BBDA7A0E38B}" srcId="{CEB2DD11-3421-44C8-8FFC-125CECC4CE64}" destId="{49E16206-E766-4012-A7BC-E40FFC5DC09E}" srcOrd="1" destOrd="0" parTransId="{19D3B72C-01F2-4B74-9602-438CE19BDEB1}" sibTransId="{402CA9D7-E1BE-47C8-8F3D-5DA9E5B493F2}"/>
    <dgm:cxn modelId="{EEDD4761-CB6A-4378-8CA9-F12BFBE6FED3}" type="presOf" srcId="{7048BA34-3A35-47AB-A223-7E21D80DDB54}" destId="{213A1B6C-725F-46B7-AF1E-302ED3D79B4A}" srcOrd="0" destOrd="0" presId="urn:microsoft.com/office/officeart/2018/2/layout/IconVerticalSolidList"/>
    <dgm:cxn modelId="{904FE045-26ED-4D35-864F-E2573E1C2E38}" srcId="{7048BA34-3A35-47AB-A223-7E21D80DDB54}" destId="{44272B6A-D935-418D-A907-1C0901D8827A}" srcOrd="2" destOrd="0" parTransId="{B80F8D48-46DC-4E19-A7F2-0074EE40FDDD}" sibTransId="{AB8D68CD-A12C-4488-A5F5-6BC5D99DBCBE}"/>
    <dgm:cxn modelId="{E05BBA66-22A4-4DA5-B85C-35857711492E}" type="presOf" srcId="{44272B6A-D935-418D-A907-1C0901D8827A}" destId="{62115605-4F9C-44C5-A673-94048061C60E}" srcOrd="0" destOrd="2" presId="urn:microsoft.com/office/officeart/2018/2/layout/IconVerticalSolidList"/>
    <dgm:cxn modelId="{E081B557-ED72-491A-BBBC-E8A561873B93}" type="presOf" srcId="{1F530C40-A1FF-466D-913B-B0C6B836713D}" destId="{62115605-4F9C-44C5-A673-94048061C60E}" srcOrd="0" destOrd="1" presId="urn:microsoft.com/office/officeart/2018/2/layout/IconVerticalSolidList"/>
    <dgm:cxn modelId="{C6B3C059-198E-4E6C-9955-DB08728CE6A4}" type="presOf" srcId="{4B1E1E58-32E5-43DA-BA0B-0149E8C88859}" destId="{74C7D9CF-DC6E-4776-AF1E-C349AC463C02}" srcOrd="0" destOrd="0" presId="urn:microsoft.com/office/officeart/2018/2/layout/IconVerticalSolidList"/>
    <dgm:cxn modelId="{BBCCDA7A-20DF-4D1C-8ACA-9B02EB64E065}" type="presOf" srcId="{49E16206-E766-4012-A7BC-E40FFC5DC09E}" destId="{C3128347-BC25-46BB-9B5A-C33BD7A34238}" srcOrd="0" destOrd="0" presId="urn:microsoft.com/office/officeart/2018/2/layout/IconVerticalSolidList"/>
    <dgm:cxn modelId="{C05B9FC3-9788-4123-A44E-7A39780B6AED}" srcId="{7048BA34-3A35-47AB-A223-7E21D80DDB54}" destId="{1F530C40-A1FF-466D-913B-B0C6B836713D}" srcOrd="1" destOrd="0" parTransId="{A679ADBF-999A-46AE-BFE7-3F24971CEF1E}" sibTransId="{985FEFD3-D475-4123-ADEB-E311FBCE2B09}"/>
    <dgm:cxn modelId="{A63DD7CC-B029-4BEA-BB8F-437CED078937}" srcId="{CEB2DD11-3421-44C8-8FFC-125CECC4CE64}" destId="{4B1E1E58-32E5-43DA-BA0B-0149E8C88859}" srcOrd="0" destOrd="0" parTransId="{24E3CF77-C081-487D-B5FB-E8B3A12C930B}" sibTransId="{2CC6DFF0-CA4B-4558-A1BE-D3765CD7805A}"/>
    <dgm:cxn modelId="{5D460FD8-F91D-403A-85BA-2588D24E9956}" srcId="{CEB2DD11-3421-44C8-8FFC-125CECC4CE64}" destId="{7048BA34-3A35-47AB-A223-7E21D80DDB54}" srcOrd="2" destOrd="0" parTransId="{2038A44A-8B90-400B-9BFD-84A1CC3ED68C}" sibTransId="{17E9830F-6A73-421A-8862-323A6BA4331B}"/>
    <dgm:cxn modelId="{F812B5DB-512A-4CD9-A046-F55851DF8C6D}" type="presOf" srcId="{CEB2DD11-3421-44C8-8FFC-125CECC4CE64}" destId="{4305E103-4087-402F-8929-9F133248E9E6}" srcOrd="0" destOrd="0" presId="urn:microsoft.com/office/officeart/2018/2/layout/IconVerticalSolidList"/>
    <dgm:cxn modelId="{F176A1F7-D6FD-427E-AADA-26BE263C4280}" type="presParOf" srcId="{4305E103-4087-402F-8929-9F133248E9E6}" destId="{EEBA391E-7AE1-4D65-8CEE-5351A5612EEA}" srcOrd="0" destOrd="0" presId="urn:microsoft.com/office/officeart/2018/2/layout/IconVerticalSolidList"/>
    <dgm:cxn modelId="{BCAD9B71-E555-4AD0-A32C-1FA148F903B9}" type="presParOf" srcId="{EEBA391E-7AE1-4D65-8CEE-5351A5612EEA}" destId="{CB340827-3EB7-4F1A-85C3-ABBE4AE87756}" srcOrd="0" destOrd="0" presId="urn:microsoft.com/office/officeart/2018/2/layout/IconVerticalSolidList"/>
    <dgm:cxn modelId="{5E4507F8-634F-4432-9CC2-32F0A9A87E45}" type="presParOf" srcId="{EEBA391E-7AE1-4D65-8CEE-5351A5612EEA}" destId="{C2D18512-890F-4174-A5B1-0AA7A5DD65FB}" srcOrd="1" destOrd="0" presId="urn:microsoft.com/office/officeart/2018/2/layout/IconVerticalSolidList"/>
    <dgm:cxn modelId="{2174B8AD-6DBC-4BF5-B19D-E76A236B8D98}" type="presParOf" srcId="{EEBA391E-7AE1-4D65-8CEE-5351A5612EEA}" destId="{FC82363E-904F-4422-BB89-545DBF83B9AA}" srcOrd="2" destOrd="0" presId="urn:microsoft.com/office/officeart/2018/2/layout/IconVerticalSolidList"/>
    <dgm:cxn modelId="{43FF7B74-ABAC-470D-99DF-1C442E0B8FFD}" type="presParOf" srcId="{EEBA391E-7AE1-4D65-8CEE-5351A5612EEA}" destId="{74C7D9CF-DC6E-4776-AF1E-C349AC463C02}" srcOrd="3" destOrd="0" presId="urn:microsoft.com/office/officeart/2018/2/layout/IconVerticalSolidList"/>
    <dgm:cxn modelId="{A7C7CAEA-2D1F-4ED2-995A-FE1EB1EE4773}" type="presParOf" srcId="{4305E103-4087-402F-8929-9F133248E9E6}" destId="{16BD442C-73F4-4130-AE1B-960694C085B8}" srcOrd="1" destOrd="0" presId="urn:microsoft.com/office/officeart/2018/2/layout/IconVerticalSolidList"/>
    <dgm:cxn modelId="{E9619A4A-80D9-40A2-9753-6350DE624CCC}" type="presParOf" srcId="{4305E103-4087-402F-8929-9F133248E9E6}" destId="{21DD76BD-09D5-4875-872C-9864A70FDBB7}" srcOrd="2" destOrd="0" presId="urn:microsoft.com/office/officeart/2018/2/layout/IconVerticalSolidList"/>
    <dgm:cxn modelId="{A8CFE7DE-840A-4F3F-8A4E-11DB03040247}" type="presParOf" srcId="{21DD76BD-09D5-4875-872C-9864A70FDBB7}" destId="{49F99476-19D5-47E2-8AD1-EC8DB094B08A}" srcOrd="0" destOrd="0" presId="urn:microsoft.com/office/officeart/2018/2/layout/IconVerticalSolidList"/>
    <dgm:cxn modelId="{0709A6CE-7810-4AC1-98AD-D18D2228B1CC}" type="presParOf" srcId="{21DD76BD-09D5-4875-872C-9864A70FDBB7}" destId="{6957BD79-AEBD-429E-B941-736BE75800D9}" srcOrd="1" destOrd="0" presId="urn:microsoft.com/office/officeart/2018/2/layout/IconVerticalSolidList"/>
    <dgm:cxn modelId="{BC4144E9-D90C-4BF8-9627-BE665CC81164}" type="presParOf" srcId="{21DD76BD-09D5-4875-872C-9864A70FDBB7}" destId="{825D7699-D233-4DB6-B881-69F3A6B3DD6E}" srcOrd="2" destOrd="0" presId="urn:microsoft.com/office/officeart/2018/2/layout/IconVerticalSolidList"/>
    <dgm:cxn modelId="{C72CDC46-FE2C-4897-8098-3CC64E46F579}" type="presParOf" srcId="{21DD76BD-09D5-4875-872C-9864A70FDBB7}" destId="{C3128347-BC25-46BB-9B5A-C33BD7A34238}" srcOrd="3" destOrd="0" presId="urn:microsoft.com/office/officeart/2018/2/layout/IconVerticalSolidList"/>
    <dgm:cxn modelId="{699F8229-CC7A-446C-BE59-99F7AD1C29BA}" type="presParOf" srcId="{4305E103-4087-402F-8929-9F133248E9E6}" destId="{18FC969F-C06B-4664-B8F1-969C0858FCA7}" srcOrd="3" destOrd="0" presId="urn:microsoft.com/office/officeart/2018/2/layout/IconVerticalSolidList"/>
    <dgm:cxn modelId="{52B545E9-56FB-4517-8C65-B394F529E3C2}" type="presParOf" srcId="{4305E103-4087-402F-8929-9F133248E9E6}" destId="{DA61B13B-A3EF-43DA-8239-9DCE042C9963}" srcOrd="4" destOrd="0" presId="urn:microsoft.com/office/officeart/2018/2/layout/IconVerticalSolidList"/>
    <dgm:cxn modelId="{8ABFFF57-DC9B-4E1C-AAEC-E7D6C6B31FE9}" type="presParOf" srcId="{DA61B13B-A3EF-43DA-8239-9DCE042C9963}" destId="{BF0A688D-A834-4F26-820A-F7688566F291}" srcOrd="0" destOrd="0" presId="urn:microsoft.com/office/officeart/2018/2/layout/IconVerticalSolidList"/>
    <dgm:cxn modelId="{145FD7F3-D167-4179-806D-61A2FE25B2A8}" type="presParOf" srcId="{DA61B13B-A3EF-43DA-8239-9DCE042C9963}" destId="{957BC022-009F-4935-B669-629ED3267F6C}" srcOrd="1" destOrd="0" presId="urn:microsoft.com/office/officeart/2018/2/layout/IconVerticalSolidList"/>
    <dgm:cxn modelId="{F992CDBA-08E5-426C-8E04-25D10D4FFC41}" type="presParOf" srcId="{DA61B13B-A3EF-43DA-8239-9DCE042C9963}" destId="{1F83A733-1BB3-4949-BA3E-F406956F9446}" srcOrd="2" destOrd="0" presId="urn:microsoft.com/office/officeart/2018/2/layout/IconVerticalSolidList"/>
    <dgm:cxn modelId="{C403277D-140B-4CCB-81F7-95FA902AD0A9}" type="presParOf" srcId="{DA61B13B-A3EF-43DA-8239-9DCE042C9963}" destId="{213A1B6C-725F-46B7-AF1E-302ED3D79B4A}" srcOrd="3" destOrd="0" presId="urn:microsoft.com/office/officeart/2018/2/layout/IconVerticalSolidList"/>
    <dgm:cxn modelId="{50B6D948-1F58-4655-A7A7-9CDF6B62BF5F}" type="presParOf" srcId="{DA61B13B-A3EF-43DA-8239-9DCE042C9963}" destId="{62115605-4F9C-44C5-A673-94048061C60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340827-3EB7-4F1A-85C3-ABBE4AE87756}">
      <dsp:nvSpPr>
        <dsp:cNvPr id="0" name=""/>
        <dsp:cNvSpPr/>
      </dsp:nvSpPr>
      <dsp:spPr>
        <a:xfrm>
          <a:off x="-8468" y="7038"/>
          <a:ext cx="10058399" cy="12645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D18512-890F-4174-A5B1-0AA7A5DD65FB}">
      <dsp:nvSpPr>
        <dsp:cNvPr id="0" name=""/>
        <dsp:cNvSpPr/>
      </dsp:nvSpPr>
      <dsp:spPr>
        <a:xfrm>
          <a:off x="374072" y="291573"/>
          <a:ext cx="695529" cy="6955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C7D9CF-DC6E-4776-AF1E-C349AC463C02}">
      <dsp:nvSpPr>
        <dsp:cNvPr id="0" name=""/>
        <dsp:cNvSpPr/>
      </dsp:nvSpPr>
      <dsp:spPr>
        <a:xfrm>
          <a:off x="1452143" y="7038"/>
          <a:ext cx="8594930" cy="126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837" tIns="133837" rIns="133837" bIns="13383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Ohio reached an $808 million agreement with three largest distributors</a:t>
          </a:r>
        </a:p>
      </dsp:txBody>
      <dsp:txXfrm>
        <a:off x="1452143" y="7038"/>
        <a:ext cx="8594930" cy="1264599"/>
      </dsp:txXfrm>
    </dsp:sp>
    <dsp:sp modelId="{49F99476-19D5-47E2-8AD1-EC8DB094B08A}">
      <dsp:nvSpPr>
        <dsp:cNvPr id="0" name=""/>
        <dsp:cNvSpPr/>
      </dsp:nvSpPr>
      <dsp:spPr>
        <a:xfrm>
          <a:off x="-8468" y="1587787"/>
          <a:ext cx="10058399" cy="12645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7BD79-AEBD-429E-B941-736BE75800D9}">
      <dsp:nvSpPr>
        <dsp:cNvPr id="0" name=""/>
        <dsp:cNvSpPr/>
      </dsp:nvSpPr>
      <dsp:spPr>
        <a:xfrm>
          <a:off x="374072" y="1872322"/>
          <a:ext cx="695529" cy="6955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28347-BC25-46BB-9B5A-C33BD7A34238}">
      <dsp:nvSpPr>
        <dsp:cNvPr id="0" name=""/>
        <dsp:cNvSpPr/>
      </dsp:nvSpPr>
      <dsp:spPr>
        <a:xfrm>
          <a:off x="1452143" y="1587787"/>
          <a:ext cx="8594930" cy="126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837" tIns="133837" rIns="133837" bIns="13383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OneOhio plan was developed to ensure fair distribution</a:t>
          </a:r>
        </a:p>
      </dsp:txBody>
      <dsp:txXfrm>
        <a:off x="1452143" y="1587787"/>
        <a:ext cx="8594930" cy="1264599"/>
      </dsp:txXfrm>
    </dsp:sp>
    <dsp:sp modelId="{BF0A688D-A834-4F26-820A-F7688566F291}">
      <dsp:nvSpPr>
        <dsp:cNvPr id="0" name=""/>
        <dsp:cNvSpPr/>
      </dsp:nvSpPr>
      <dsp:spPr>
        <a:xfrm>
          <a:off x="-8468" y="3168536"/>
          <a:ext cx="10058399" cy="12645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BC022-009F-4935-B669-629ED3267F6C}">
      <dsp:nvSpPr>
        <dsp:cNvPr id="0" name=""/>
        <dsp:cNvSpPr/>
      </dsp:nvSpPr>
      <dsp:spPr>
        <a:xfrm>
          <a:off x="374072" y="3453071"/>
          <a:ext cx="695529" cy="6955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A1B6C-725F-46B7-AF1E-302ED3D79B4A}">
      <dsp:nvSpPr>
        <dsp:cNvPr id="0" name=""/>
        <dsp:cNvSpPr/>
      </dsp:nvSpPr>
      <dsp:spPr>
        <a:xfrm>
          <a:off x="1452143" y="3168536"/>
          <a:ext cx="4526280" cy="126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837" tIns="133837" rIns="133837" bIns="13383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Settlement Agreement</a:t>
          </a:r>
        </a:p>
      </dsp:txBody>
      <dsp:txXfrm>
        <a:off x="1452143" y="3168536"/>
        <a:ext cx="4526280" cy="1264599"/>
      </dsp:txXfrm>
    </dsp:sp>
    <dsp:sp modelId="{62115605-4F9C-44C5-A673-94048061C60E}">
      <dsp:nvSpPr>
        <dsp:cNvPr id="0" name=""/>
        <dsp:cNvSpPr/>
      </dsp:nvSpPr>
      <dsp:spPr>
        <a:xfrm>
          <a:off x="5958629" y="3168536"/>
          <a:ext cx="4108238" cy="126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837" tIns="133837" rIns="133837" bIns="133837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30% local governments (needed to opt in)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55% foundation distributing funds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15% to the Ohio Attorney General as Counsel for the State</a:t>
          </a:r>
        </a:p>
      </dsp:txBody>
      <dsp:txXfrm>
        <a:off x="5958629" y="3168536"/>
        <a:ext cx="4108238" cy="1264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B2E6A-F563-48C9-8626-19AC17D11ECC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8BFE7-7A3F-46AB-9CA5-D2A5B54A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5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Legislative authority only to establish.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BFE7-7A3F-46AB-9CA5-D2A5B54A0B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81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0217E-2EBF-52B3-27B5-252823CD3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6EE964-919F-A62E-97D5-BDCCC85999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D8EEAB-60A6-CDFD-64A8-196E4251BB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third distribution includes a reconciliation and true up process that indicates all contingencies have been resolved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DC6D1-A5AB-8205-1AA4-721E1E4A2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BFE7-7A3F-46AB-9CA5-D2A5B54A0B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3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A9972-971B-9D77-DECF-2C1302430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CAFC0B-5E55-7B56-EFA5-83DB6ABED7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075242-38C6-7A18-B998-90D8F23056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third distribution includes a reconciliation and true up process that indicates all contingencies have been resolved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25947-3F2E-3BB3-50AF-BF0ECC5C9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BFE7-7A3F-46AB-9CA5-D2A5B54A0B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9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5C7E2-B4C4-230D-AA85-FAF55C1E8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A4F5AA-632C-51E0-8D54-B6844E67B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AA7928-52C6-A5BD-991B-28C55EEB2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third distribution includes a reconciliation and true up process that indicates all contingencies have been resolved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06425-0204-816A-87E4-D310779A5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BFE7-7A3F-46AB-9CA5-D2A5B54A0B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82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F99FB-ECD7-48AB-E994-8640C4524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F08352-72C1-344A-388E-7921C2443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274CC1-E488-E760-03EC-FCE34CB4B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third distribution includes a reconciliation and true up process that indicates all contingencies have been resolved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5204E-62A9-C164-1E19-4E0E4AB7CA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BFE7-7A3F-46AB-9CA5-D2A5B54A0B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41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6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2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3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3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0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1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9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3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0C08B2D-2557-4EF9-889D-A2069D7488CE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8C4C31-093A-4E06-9021-BB10B627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6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opioidofficialsettlement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9B22-0CFE-E132-44E6-8B7A6368BC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One Ohio Opioid Settlement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2F027-C477-0833-FBE1-25122D5E85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1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E843-7FD4-6147-E7E2-8113E8EAC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/>
              <a:t>Background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4BE502-9588-7C3A-B0C4-37864E30B0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612480"/>
              </p:ext>
            </p:extLst>
          </p:nvPr>
        </p:nvGraphicFramePr>
        <p:xfrm>
          <a:off x="1069975" y="2093976"/>
          <a:ext cx="10058400" cy="444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8441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AEBF-E82D-82FD-47BF-6BE7BA3C5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for Local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1625F-E7AE-65DD-B26B-366882AB2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consistent with “Approved Purchases” in the </a:t>
            </a:r>
            <a:r>
              <a:rPr lang="en-US" dirty="0" err="1"/>
              <a:t>OneOhio</a:t>
            </a:r>
            <a:r>
              <a:rPr lang="en-US" dirty="0"/>
              <a:t> MOU</a:t>
            </a:r>
          </a:p>
          <a:p>
            <a:pPr lvl="1"/>
            <a:r>
              <a:rPr lang="en-US" dirty="0"/>
              <a:t>Evidenced-based forward-looking strategies, programming and services used to:</a:t>
            </a:r>
          </a:p>
          <a:p>
            <a:pPr lvl="2"/>
            <a:r>
              <a:rPr lang="en-US" dirty="0"/>
              <a:t>Expand the availability of treatment for individuals affected by substance use disorders</a:t>
            </a:r>
          </a:p>
          <a:p>
            <a:pPr lvl="2"/>
            <a:r>
              <a:rPr lang="en-US" dirty="0"/>
              <a:t>Develop promote, and provide evidenced-based substance use prevention strategies</a:t>
            </a:r>
          </a:p>
          <a:p>
            <a:pPr lvl="2"/>
            <a:r>
              <a:rPr lang="en-US" dirty="0"/>
              <a:t>Provide substance  use avoidance and awareness education</a:t>
            </a:r>
          </a:p>
          <a:p>
            <a:pPr lvl="2"/>
            <a:r>
              <a:rPr lang="en-US" dirty="0"/>
              <a:t>Decrease the oversupply of licit and illicit opioids</a:t>
            </a:r>
          </a:p>
          <a:p>
            <a:pPr lvl="2"/>
            <a:r>
              <a:rPr lang="en-US" dirty="0"/>
              <a:t>Support recovery from addiction services performed by qualified and appropriately licensed providers</a:t>
            </a:r>
          </a:p>
        </p:txBody>
      </p:sp>
    </p:spTree>
    <p:extLst>
      <p:ext uri="{BB962C8B-B14F-4D97-AF65-F5344CB8AC3E}">
        <p14:creationId xmlns:p14="http://schemas.microsoft.com/office/powerpoint/2010/main" val="12993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3DAFF-C155-3D16-9E5F-55FD6E9D5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1F689-BE03-4557-4FB3-97BDC5DCA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for Local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89343-F9B1-E720-0973-6FBC0F73E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Ohio Abatement Strategies </a:t>
            </a:r>
          </a:p>
          <a:p>
            <a:pPr lvl="1"/>
            <a:r>
              <a:rPr lang="en-US" dirty="0"/>
              <a:t>Strategies for Community Recovery – Hyper local focus for prevention, treatment, recovery support, and community recovery </a:t>
            </a:r>
          </a:p>
          <a:p>
            <a:pPr lvl="1"/>
            <a:r>
              <a:rPr lang="en-US" dirty="0"/>
              <a:t>Strategies for Statewide Innovation and Recovery – Promotes statewide change and regional development</a:t>
            </a:r>
          </a:p>
          <a:p>
            <a:pPr lvl="1"/>
            <a:r>
              <a:rPr lang="en-US" dirty="0"/>
              <a:t>Strategies for Sustainability – Build a sustainable financing strategy and infrastructure</a:t>
            </a:r>
          </a:p>
          <a:p>
            <a:pPr lvl="1"/>
            <a:endParaRPr lang="en-US" dirty="0"/>
          </a:p>
          <a:p>
            <a:r>
              <a:rPr lang="en-US" dirty="0"/>
              <a:t>Local funds may also be used for past expenditures that are consistent with the approved purposes</a:t>
            </a:r>
          </a:p>
        </p:txBody>
      </p:sp>
    </p:spTree>
    <p:extLst>
      <p:ext uri="{BB962C8B-B14F-4D97-AF65-F5344CB8AC3E}">
        <p14:creationId xmlns:p14="http://schemas.microsoft.com/office/powerpoint/2010/main" val="2998376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B454-74CC-8768-2747-A3A59CE49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D41A7-673F-C8D5-9ABB-5246E3BEA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Must be accounted for in a separate fund</a:t>
            </a:r>
          </a:p>
          <a:p>
            <a:endParaRPr lang="en-US" dirty="0"/>
          </a:p>
          <a:p>
            <a:r>
              <a:rPr lang="en-US" dirty="0"/>
              <a:t>Clear documentation and rationale for each expenditure </a:t>
            </a:r>
          </a:p>
          <a:p>
            <a:endParaRPr lang="en-US" dirty="0"/>
          </a:p>
          <a:p>
            <a:r>
              <a:rPr lang="en-US" dirty="0"/>
              <a:t>Legislative authority would need to pass legislation to reimburse for past expenditures</a:t>
            </a:r>
          </a:p>
          <a:p>
            <a:endParaRPr lang="en-US" dirty="0"/>
          </a:p>
          <a:p>
            <a:r>
              <a:rPr lang="en-US" dirty="0"/>
              <a:t>Reallocation method for reimbursing current year expenditures</a:t>
            </a:r>
          </a:p>
          <a:p>
            <a:endParaRPr lang="en-US" dirty="0"/>
          </a:p>
          <a:p>
            <a:r>
              <a:rPr lang="en-US" dirty="0"/>
              <a:t>Invoicing method for current year and method for previous year</a:t>
            </a:r>
          </a:p>
        </p:txBody>
      </p:sp>
    </p:spTree>
    <p:extLst>
      <p:ext uri="{BB962C8B-B14F-4D97-AF65-F5344CB8AC3E}">
        <p14:creationId xmlns:p14="http://schemas.microsoft.com/office/powerpoint/2010/main" val="196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9EDBA-F682-BFB6-DE89-7660E2533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5BB85-6573-73E2-67C9-5C9A95DB8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1C55C-2E0A-D2BE-50D6-AA1DEB981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Settlement receipts should be reported as settlement proceeds</a:t>
            </a:r>
          </a:p>
          <a:p>
            <a:endParaRPr lang="en-US" dirty="0"/>
          </a:p>
          <a:p>
            <a:r>
              <a:rPr lang="en-US" dirty="0"/>
              <a:t>Interest should not be posted to the settlement fund</a:t>
            </a:r>
          </a:p>
          <a:p>
            <a:endParaRPr lang="en-US" dirty="0"/>
          </a:p>
          <a:p>
            <a:r>
              <a:rPr lang="en-US" dirty="0"/>
              <a:t>For GAAP reporting purposes a receivable should be recognized under GASB 62 once all contingencies are resolved</a:t>
            </a:r>
          </a:p>
          <a:p>
            <a:pPr lvl="1"/>
            <a:r>
              <a:rPr lang="en-US" dirty="0"/>
              <a:t>The Auditor of State has determined by the 3</a:t>
            </a:r>
            <a:r>
              <a:rPr lang="en-US" baseline="30000" dirty="0"/>
              <a:t>rd</a:t>
            </a:r>
            <a:r>
              <a:rPr lang="en-US" dirty="0"/>
              <a:t> distribution that all contingencies are resolved</a:t>
            </a:r>
          </a:p>
        </p:txBody>
      </p:sp>
    </p:spTree>
    <p:extLst>
      <p:ext uri="{BB962C8B-B14F-4D97-AF65-F5344CB8AC3E}">
        <p14:creationId xmlns:p14="http://schemas.microsoft.com/office/powerpoint/2010/main" val="2128722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0DD50-CA9B-752D-0C93-51919B4CD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236-C105-3880-BC76-1A50DC629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5B57E-674D-E1DD-B3DE-89324EBB4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amount reported as a receivable is the total amount estimated to be paid that has not yet been received.</a:t>
            </a:r>
          </a:p>
          <a:p>
            <a:endParaRPr lang="en-US" dirty="0"/>
          </a:p>
          <a:p>
            <a:r>
              <a:rPr lang="en-US" dirty="0"/>
              <a:t>This information for each entity can be located here </a:t>
            </a:r>
            <a:r>
              <a:rPr lang="en-US" u="sng" dirty="0">
                <a:hlinkClick r:id="rId3"/>
              </a:rPr>
              <a:t>National Opioids Settlement</a:t>
            </a:r>
            <a:endParaRPr lang="en-US" u="sng" dirty="0"/>
          </a:p>
          <a:p>
            <a:pPr lvl="1"/>
            <a:r>
              <a:rPr lang="en-US" dirty="0"/>
              <a:t>At the bottom of the page there is a link to the public dashboard</a:t>
            </a:r>
          </a:p>
          <a:p>
            <a:pPr lvl="1"/>
            <a:r>
              <a:rPr lang="en-US" dirty="0"/>
              <a:t>Select settlement type and state</a:t>
            </a:r>
          </a:p>
          <a:p>
            <a:pPr lvl="1"/>
            <a:r>
              <a:rPr lang="en-US" dirty="0"/>
              <a:t>Click link at bottom of summary for Ohio</a:t>
            </a:r>
          </a:p>
          <a:p>
            <a:pPr lvl="1"/>
            <a:r>
              <a:rPr lang="en-US" dirty="0"/>
              <a:t>Search entity name once in details</a:t>
            </a:r>
          </a:p>
          <a:p>
            <a:pPr lvl="1"/>
            <a:r>
              <a:rPr lang="en-US" dirty="0"/>
              <a:t>Repeat for each settlement type</a:t>
            </a:r>
          </a:p>
        </p:txBody>
      </p:sp>
    </p:spTree>
    <p:extLst>
      <p:ext uri="{BB962C8B-B14F-4D97-AF65-F5344CB8AC3E}">
        <p14:creationId xmlns:p14="http://schemas.microsoft.com/office/powerpoint/2010/main" val="322247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65D9D-0FA4-72A4-9A6C-972AD665B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07026-59F3-67B9-C90C-F0C1B61D8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0999B-0865-6514-CF28-BCA740F40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Periodic reporting is required back to National Opioid Official Settlement to only report uses that are not for the purpose authorized under the settlement agreement</a:t>
            </a:r>
          </a:p>
        </p:txBody>
      </p:sp>
    </p:spTree>
    <p:extLst>
      <p:ext uri="{BB962C8B-B14F-4D97-AF65-F5344CB8AC3E}">
        <p14:creationId xmlns:p14="http://schemas.microsoft.com/office/powerpoint/2010/main" val="361538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D6F5E-9595-F860-F00C-7DDD6D4F0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FFA6F-EB64-927B-97F7-FA6B5434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63BAC-BBFE-2B95-E7E4-E8029DD72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City of Gahanna has not identified a use for these funds</a:t>
            </a:r>
          </a:p>
          <a:p>
            <a:endParaRPr lang="en-US" dirty="0"/>
          </a:p>
          <a:p>
            <a:r>
              <a:rPr lang="en-US" dirty="0"/>
              <a:t>Have any of you?</a:t>
            </a:r>
          </a:p>
          <a:p>
            <a:endParaRPr lang="en-US" dirty="0"/>
          </a:p>
          <a:p>
            <a:r>
              <a:rPr lang="en-US" dirty="0"/>
              <a:t>How was it identified and approved? </a:t>
            </a:r>
          </a:p>
        </p:txBody>
      </p:sp>
    </p:spTree>
    <p:extLst>
      <p:ext uri="{BB962C8B-B14F-4D97-AF65-F5344CB8AC3E}">
        <p14:creationId xmlns:p14="http://schemas.microsoft.com/office/powerpoint/2010/main" val="1308677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72</TotalTime>
  <Words>496</Words>
  <Application>Microsoft Office PowerPoint</Application>
  <PresentationFormat>Widescreen</PresentationFormat>
  <Paragraphs>67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Rockwell</vt:lpstr>
      <vt:lpstr>Rockwell Condensed</vt:lpstr>
      <vt:lpstr>Wingdings</vt:lpstr>
      <vt:lpstr>Wood Type</vt:lpstr>
      <vt:lpstr>One Ohio Opioid Settlement</vt:lpstr>
      <vt:lpstr>Background</vt:lpstr>
      <vt:lpstr>Uses for Local Share</vt:lpstr>
      <vt:lpstr>Uses for Local Share</vt:lpstr>
      <vt:lpstr>Financial reporting</vt:lpstr>
      <vt:lpstr>Financial reporting</vt:lpstr>
      <vt:lpstr>Financial reporting</vt:lpstr>
      <vt:lpstr>Financial reporting</vt:lpstr>
      <vt:lpstr>Current Programs</vt:lpstr>
    </vt:vector>
  </TitlesOfParts>
  <Company>City of Gahanna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Bury</dc:creator>
  <cp:lastModifiedBy>Joann Bury</cp:lastModifiedBy>
  <cp:revision>1</cp:revision>
  <dcterms:created xsi:type="dcterms:W3CDTF">2025-08-04T01:57:36Z</dcterms:created>
  <dcterms:modified xsi:type="dcterms:W3CDTF">2025-08-04T03:10:22Z</dcterms:modified>
</cp:coreProperties>
</file>