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handoutMasterIdLst>
    <p:handoutMasterId r:id="rId18"/>
  </p:handoutMasterIdLst>
  <p:sldIdLst>
    <p:sldId id="257" r:id="rId2"/>
    <p:sldId id="1205" r:id="rId3"/>
    <p:sldId id="1206" r:id="rId4"/>
    <p:sldId id="1224" r:id="rId5"/>
    <p:sldId id="1225" r:id="rId6"/>
    <p:sldId id="1226" r:id="rId7"/>
    <p:sldId id="1227" r:id="rId8"/>
    <p:sldId id="1228" r:id="rId9"/>
    <p:sldId id="1229" r:id="rId10"/>
    <p:sldId id="1230" r:id="rId11"/>
    <p:sldId id="1231" r:id="rId12"/>
    <p:sldId id="1232" r:id="rId13"/>
    <p:sldId id="1233" r:id="rId14"/>
    <p:sldId id="1234" r:id="rId15"/>
    <p:sldId id="1235" r:id="rId1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055" autoAdjust="0"/>
  </p:normalViewPr>
  <p:slideViewPr>
    <p:cSldViewPr>
      <p:cViewPr varScale="1">
        <p:scale>
          <a:sx n="86" d="100"/>
          <a:sy n="86" d="100"/>
        </p:scale>
        <p:origin x="2334" y="90"/>
      </p:cViewPr>
      <p:guideLst>
        <p:guide orient="horz" pos="2160"/>
        <p:guide pos="2880"/>
      </p:guideLst>
    </p:cSldViewPr>
  </p:slideViewPr>
  <p:notesTextViewPr>
    <p:cViewPr>
      <p:scale>
        <a:sx n="1" d="1"/>
        <a:sy n="1" d="1"/>
      </p:scale>
      <p:origin x="0" y="0"/>
    </p:cViewPr>
  </p:notesTextViewPr>
  <p:sorterViewPr>
    <p:cViewPr>
      <p:scale>
        <a:sx n="100" d="100"/>
        <a:sy n="100" d="100"/>
      </p:scale>
      <p:origin x="0" y="14268"/>
    </p:cViewPr>
  </p:sorterViewPr>
  <p:notesViewPr>
    <p:cSldViewPr>
      <p:cViewPr varScale="1">
        <p:scale>
          <a:sx n="58" d="100"/>
          <a:sy n="58" d="100"/>
        </p:scale>
        <p:origin x="300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endParaRPr lang="en-US" dirty="0"/>
          </a:p>
        </p:txBody>
      </p:sp>
    </p:spTree>
    <p:extLst>
      <p:ext uri="{BB962C8B-B14F-4D97-AF65-F5344CB8AC3E}">
        <p14:creationId xmlns:p14="http://schemas.microsoft.com/office/powerpoint/2010/main" val="12722615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6A036F-FFBD-42FE-88FC-F61008DF7CAE}" type="datetimeFigureOut">
              <a:rPr lang="en-US" smtClean="0"/>
              <a:t>8/3/2025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F7C0D5C-FAE1-4EF5-B325-9704DA6415FE}" type="slidenum">
              <a:rPr lang="en-US" smtClean="0"/>
              <a:t>‹#›</a:t>
            </a:fld>
            <a:endParaRPr lang="en-US" dirty="0"/>
          </a:p>
        </p:txBody>
      </p:sp>
    </p:spTree>
    <p:extLst>
      <p:ext uri="{BB962C8B-B14F-4D97-AF65-F5344CB8AC3E}">
        <p14:creationId xmlns:p14="http://schemas.microsoft.com/office/powerpoint/2010/main" val="93079774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Rot="1" noChangeAspect="1" noChangeArrowheads="1" noTextEdit="1"/>
          </p:cNvSpPr>
          <p:nvPr>
            <p:ph type="sldImg"/>
          </p:nvPr>
        </p:nvSpPr>
        <p:spPr>
          <a:xfrm>
            <a:off x="1036638" y="550863"/>
            <a:ext cx="4937125" cy="3703637"/>
          </a:xfrm>
          <a:ln cap="flat"/>
        </p:spPr>
      </p:sp>
      <p:sp>
        <p:nvSpPr>
          <p:cNvPr id="315395"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716631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13821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99033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 necessarily a separate section for each criteria.  Some can be combined with a specific section of the document.  </a:t>
            </a:r>
          </a:p>
        </p:txBody>
      </p:sp>
    </p:spTree>
    <p:extLst>
      <p:ext uri="{BB962C8B-B14F-4D97-AF65-F5344CB8AC3E}">
        <p14:creationId xmlns:p14="http://schemas.microsoft.com/office/powerpoint/2010/main" val="1972251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Designed to prepare individuals for leadership positions in government by enhancing fundamental skills and increasing knowledge of best practices and standards in public finance</a:t>
            </a:r>
          </a:p>
        </p:txBody>
      </p:sp>
    </p:spTree>
    <p:extLst>
      <p:ext uri="{BB962C8B-B14F-4D97-AF65-F5344CB8AC3E}">
        <p14:creationId xmlns:p14="http://schemas.microsoft.com/office/powerpoint/2010/main" val="186052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Must earn 15 education credits registered with National Association of State Boards of Accountancy or similar organization and complete 3 GFOA engagement credits There are various engagement opportunities (20 activities listed)  with different points assigned.  So 1 engagement activity may earn you 3 points.  </a:t>
            </a:r>
          </a:p>
          <a:p>
            <a:endParaRPr lang="en-US" dirty="0"/>
          </a:p>
          <a:p>
            <a:r>
              <a:rPr lang="en-US" dirty="0"/>
              <a:t>Procurement and risk assessment each have 75 questions</a:t>
            </a:r>
          </a:p>
        </p:txBody>
      </p:sp>
    </p:spTree>
    <p:extLst>
      <p:ext uri="{BB962C8B-B14F-4D97-AF65-F5344CB8AC3E}">
        <p14:creationId xmlns:p14="http://schemas.microsoft.com/office/powerpoint/2010/main" val="3865613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Must earn 15 education credits registered with National Association of State Boards of Accountancy or similar organization and complete 3 GFOA engagement credits There are various engagement opportunities (20 activities listed)  with different points assigned.  So 1 engagement activity may earn you 3 points.  </a:t>
            </a:r>
          </a:p>
          <a:p>
            <a:endParaRPr lang="en-US" dirty="0"/>
          </a:p>
          <a:p>
            <a:r>
              <a:rPr lang="en-US" dirty="0"/>
              <a:t>Procurement and risk assessment each have 75 questions</a:t>
            </a:r>
          </a:p>
        </p:txBody>
      </p:sp>
    </p:spTree>
    <p:extLst>
      <p:ext uri="{BB962C8B-B14F-4D97-AF65-F5344CB8AC3E}">
        <p14:creationId xmlns:p14="http://schemas.microsoft.com/office/powerpoint/2010/main" val="569526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96038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is to assist public entities to go beyond basic financial reporting requirements evidencing the spirit of transparency and full disclosure to allow financial statement users to determine the financial health of the participating government.</a:t>
            </a:r>
          </a:p>
        </p:txBody>
      </p:sp>
    </p:spTree>
    <p:extLst>
      <p:ext uri="{BB962C8B-B14F-4D97-AF65-F5344CB8AC3E}">
        <p14:creationId xmlns:p14="http://schemas.microsoft.com/office/powerpoint/2010/main" val="2777080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56938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detailed requirements for each section of the ACFR and the GFOA provides a checklist to determine if all sections are meeting the requirements</a:t>
            </a:r>
          </a:p>
        </p:txBody>
      </p:sp>
    </p:spTree>
    <p:extLst>
      <p:ext uri="{BB962C8B-B14F-4D97-AF65-F5344CB8AC3E}">
        <p14:creationId xmlns:p14="http://schemas.microsoft.com/office/powerpoint/2010/main" val="2757547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detailed requirements for each section of the ACFR and the GFOA provides a checklist to determine if all sections are meeting the requirements</a:t>
            </a:r>
          </a:p>
        </p:txBody>
      </p:sp>
    </p:spTree>
    <p:extLst>
      <p:ext uri="{BB962C8B-B14F-4D97-AF65-F5344CB8AC3E}">
        <p14:creationId xmlns:p14="http://schemas.microsoft.com/office/powerpoint/2010/main" val="3063650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is to assist public entities with extracting information from the ACFR to produce a high-quality report designed to be readily accessible and understandable to the general public and others that do not have a background in public finance</a:t>
            </a:r>
          </a:p>
        </p:txBody>
      </p:sp>
    </p:spTree>
    <p:extLst>
      <p:ext uri="{BB962C8B-B14F-4D97-AF65-F5344CB8AC3E}">
        <p14:creationId xmlns:p14="http://schemas.microsoft.com/office/powerpoint/2010/main" val="4258962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Flexibility to report on what your citizenry is most interested in </a:t>
            </a:r>
          </a:p>
        </p:txBody>
      </p:sp>
    </p:spTree>
    <p:extLst>
      <p:ext uri="{BB962C8B-B14F-4D97-AF65-F5344CB8AC3E}">
        <p14:creationId xmlns:p14="http://schemas.microsoft.com/office/powerpoint/2010/main" val="2689486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is to assist public entities with preparing a budget document of high quality reflecting the guidelines established by National Advisory Council on State and Local Budgeting and GFOA best practices on budgeting</a:t>
            </a:r>
          </a:p>
        </p:txBody>
      </p:sp>
    </p:spTree>
    <p:extLst>
      <p:ext uri="{BB962C8B-B14F-4D97-AF65-F5344CB8AC3E}">
        <p14:creationId xmlns:p14="http://schemas.microsoft.com/office/powerpoint/2010/main" val="3162999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F76710B-A8E9-4827-8340-B3DF30AD17B2}" type="datetimeFigureOut">
              <a:rPr lang="en-US" smtClean="0"/>
              <a:t>8/3/2025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8BA3A11-A49E-41AA-9C98-95B7074D92B1}" type="slidenum">
              <a:rPr lang="en-US" smtClean="0"/>
              <a:t>‹#›</a:t>
            </a:fld>
            <a:endParaRPr lang="en-US" dirty="0"/>
          </a:p>
        </p:txBody>
      </p:sp>
    </p:spTree>
    <p:extLst>
      <p:ext uri="{BB962C8B-B14F-4D97-AF65-F5344CB8AC3E}">
        <p14:creationId xmlns:p14="http://schemas.microsoft.com/office/powerpoint/2010/main" val="718326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2442807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3F76710B-A8E9-4827-8340-B3DF30AD17B2}" type="datetimeFigureOut">
              <a:rPr lang="en-US" smtClean="0"/>
              <a:t>8/3/2025</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8BA3A11-A49E-41AA-9C98-95B7074D92B1}" type="slidenum">
              <a:rPr lang="en-US" smtClean="0"/>
              <a:t>‹#›</a:t>
            </a:fld>
            <a:endParaRPr lang="en-US" dirty="0"/>
          </a:p>
        </p:txBody>
      </p:sp>
    </p:spTree>
    <p:extLst>
      <p:ext uri="{BB962C8B-B14F-4D97-AF65-F5344CB8AC3E}">
        <p14:creationId xmlns:p14="http://schemas.microsoft.com/office/powerpoint/2010/main" val="4078731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420282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F76710B-A8E9-4827-8340-B3DF30AD17B2}" type="datetimeFigureOut">
              <a:rPr lang="en-US" smtClean="0"/>
              <a:t>8/3/2025</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8BA3A11-A49E-41AA-9C98-95B7074D92B1}" type="slidenum">
              <a:rPr lang="en-US" smtClean="0"/>
              <a:t>‹#›</a:t>
            </a:fld>
            <a:endParaRPr lang="en-US" dirty="0"/>
          </a:p>
        </p:txBody>
      </p:sp>
    </p:spTree>
    <p:extLst>
      <p:ext uri="{BB962C8B-B14F-4D97-AF65-F5344CB8AC3E}">
        <p14:creationId xmlns:p14="http://schemas.microsoft.com/office/powerpoint/2010/main" val="4026913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3307392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2785131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31937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72453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F76710B-A8E9-4827-8340-B3DF30AD17B2}" type="datetimeFigureOut">
              <a:rPr lang="en-US" smtClean="0"/>
              <a:t>8/3/2025</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8BA3A11-A49E-41AA-9C98-95B7074D92B1}" type="slidenum">
              <a:rPr lang="en-US" smtClean="0"/>
              <a:t>‹#›</a:t>
            </a:fld>
            <a:endParaRPr lang="en-US" dirty="0"/>
          </a:p>
        </p:txBody>
      </p:sp>
    </p:spTree>
    <p:extLst>
      <p:ext uri="{BB962C8B-B14F-4D97-AF65-F5344CB8AC3E}">
        <p14:creationId xmlns:p14="http://schemas.microsoft.com/office/powerpoint/2010/main" val="108279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76710B-A8E9-4827-8340-B3DF30AD17B2}" type="datetimeFigureOut">
              <a:rPr lang="en-US" smtClean="0"/>
              <a:t>8/3/2025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8BA3A11-A49E-41AA-9C98-95B7074D92B1}" type="slidenum">
              <a:rPr lang="en-US" smtClean="0"/>
              <a:t>‹#›</a:t>
            </a:fld>
            <a:endParaRPr lang="en-US" dirty="0"/>
          </a:p>
        </p:txBody>
      </p:sp>
    </p:spTree>
    <p:extLst>
      <p:ext uri="{BB962C8B-B14F-4D97-AF65-F5344CB8AC3E}">
        <p14:creationId xmlns:p14="http://schemas.microsoft.com/office/powerpoint/2010/main" val="1722702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3F76710B-A8E9-4827-8340-B3DF30AD17B2}" type="datetimeFigureOut">
              <a:rPr lang="en-US" smtClean="0"/>
              <a:t>8/3/2025</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98BA3A11-A49E-41AA-9C98-95B7074D92B1}" type="slidenum">
              <a:rPr lang="en-US" smtClean="0"/>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0948685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842132" y="2286001"/>
            <a:ext cx="7477881" cy="1192907"/>
          </a:xfrm>
          <a:prstGeom prst="rect">
            <a:avLst/>
          </a:prstGeom>
          <a:noFill/>
          <a:ln w="12700">
            <a:noFill/>
            <a:miter lim="800000"/>
            <a:headEnd/>
            <a:tailEnd/>
          </a:ln>
          <a:effectLst>
            <a:outerShdw dist="17961" dir="2700000" algn="ctr" rotWithShape="0">
              <a:schemeClr val="tx1"/>
            </a:outerShdw>
          </a:effectLst>
        </p:spPr>
        <p:txBody>
          <a:bodyPr wrap="square" lIns="85593" tIns="42045" rIns="85593" bIns="42045">
            <a:spAutoFit/>
          </a:bodyPr>
          <a:lstStyle/>
          <a:p>
            <a:pPr algn="ctr">
              <a:defRPr/>
            </a:pPr>
            <a:r>
              <a:rPr lang="en-US" sz="3600" b="1" dirty="0">
                <a:latin typeface="Arial" charset="0"/>
              </a:rPr>
              <a:t>ACFR, PAFR, Budget Award, CPFO Roundtable</a:t>
            </a:r>
          </a:p>
        </p:txBody>
      </p:sp>
      <p:pic>
        <p:nvPicPr>
          <p:cNvPr id="3" name="Picture 4" descr="OHIOGFOA_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7162800" y="5410200"/>
            <a:ext cx="1524000" cy="1009650"/>
          </a:xfrm>
          <a:prstGeom prst="rect">
            <a:avLst/>
          </a:prstGeom>
          <a:noFill/>
        </p:spPr>
      </p:pic>
    </p:spTree>
    <p:extLst>
      <p:ext uri="{BB962C8B-B14F-4D97-AF65-F5344CB8AC3E}">
        <p14:creationId xmlns:p14="http://schemas.microsoft.com/office/powerpoint/2010/main" val="2800652198"/>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Distinguished Budget Presentation Award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contain</a:t>
            </a:r>
          </a:p>
          <a:p>
            <a:pPr lvl="2">
              <a:buFont typeface="Wingdings" panose="05000000000000000000" pitchFamily="2" charset="2"/>
              <a:buChar char="§"/>
            </a:pPr>
            <a:r>
              <a:rPr lang="en-US" dirty="0"/>
              <a:t>Organizational Chart</a:t>
            </a:r>
          </a:p>
          <a:p>
            <a:pPr lvl="2">
              <a:buFont typeface="Wingdings" panose="05000000000000000000" pitchFamily="2" charset="2"/>
              <a:buChar char="§"/>
            </a:pPr>
            <a:r>
              <a:rPr lang="en-US" dirty="0"/>
              <a:t>Fund Descriptions &amp; Structure</a:t>
            </a:r>
          </a:p>
          <a:p>
            <a:pPr lvl="2">
              <a:buFont typeface="Wingdings" panose="05000000000000000000" pitchFamily="2" charset="2"/>
              <a:buChar char="§"/>
            </a:pPr>
            <a:r>
              <a:rPr lang="en-US" dirty="0"/>
              <a:t>Department/Fund Relationship</a:t>
            </a:r>
          </a:p>
          <a:p>
            <a:pPr lvl="2">
              <a:buFont typeface="Wingdings" panose="05000000000000000000" pitchFamily="2" charset="2"/>
              <a:buChar char="§"/>
            </a:pPr>
            <a:r>
              <a:rPr lang="en-US" dirty="0"/>
              <a:t>Basis of Budgeting</a:t>
            </a:r>
          </a:p>
          <a:p>
            <a:pPr lvl="2">
              <a:buFont typeface="Wingdings" panose="05000000000000000000" pitchFamily="2" charset="2"/>
              <a:buChar char="§"/>
            </a:pPr>
            <a:r>
              <a:rPr lang="en-US" dirty="0"/>
              <a:t>Financial Policies</a:t>
            </a:r>
          </a:p>
          <a:p>
            <a:pPr lvl="2">
              <a:buFont typeface="Wingdings" panose="05000000000000000000" pitchFamily="2" charset="2"/>
              <a:buChar char="§"/>
            </a:pPr>
            <a:r>
              <a:rPr lang="en-US" dirty="0"/>
              <a:t>Budget Process</a:t>
            </a:r>
          </a:p>
          <a:p>
            <a:pPr lvl="2">
              <a:buFont typeface="Wingdings" panose="05000000000000000000" pitchFamily="2" charset="2"/>
              <a:buChar char="§"/>
            </a:pPr>
            <a:r>
              <a:rPr lang="en-US" dirty="0"/>
              <a:t>Consolidated Financial Schedule</a:t>
            </a:r>
          </a:p>
          <a:p>
            <a:pPr lvl="2">
              <a:buFont typeface="Wingdings" panose="05000000000000000000" pitchFamily="2" charset="2"/>
              <a:buChar char="§"/>
            </a:pPr>
            <a:r>
              <a:rPr lang="en-US" dirty="0"/>
              <a:t>Three-year Consolidated &amp; Fund Financial Schedules </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1002483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Distinguished Budget Presentation Award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contain</a:t>
            </a:r>
          </a:p>
          <a:p>
            <a:pPr lvl="2">
              <a:buFont typeface="Wingdings" panose="05000000000000000000" pitchFamily="2" charset="2"/>
              <a:buChar char="§"/>
            </a:pPr>
            <a:r>
              <a:rPr lang="en-US" dirty="0"/>
              <a:t>Fund Balance</a:t>
            </a:r>
          </a:p>
          <a:p>
            <a:pPr lvl="2">
              <a:buFont typeface="Wingdings" panose="05000000000000000000" pitchFamily="2" charset="2"/>
              <a:buChar char="§"/>
            </a:pPr>
            <a:r>
              <a:rPr lang="en-US" dirty="0"/>
              <a:t>Revenue</a:t>
            </a:r>
          </a:p>
          <a:p>
            <a:pPr lvl="2">
              <a:buFont typeface="Wingdings" panose="05000000000000000000" pitchFamily="2" charset="2"/>
              <a:buChar char="§"/>
            </a:pPr>
            <a:r>
              <a:rPr lang="en-US" dirty="0"/>
              <a:t>Long-range Operating Financial Plans</a:t>
            </a:r>
          </a:p>
          <a:p>
            <a:pPr lvl="2">
              <a:buFont typeface="Wingdings" panose="05000000000000000000" pitchFamily="2" charset="2"/>
              <a:buChar char="§"/>
            </a:pPr>
            <a:r>
              <a:rPr lang="en-US" dirty="0"/>
              <a:t>Capital Program</a:t>
            </a:r>
          </a:p>
          <a:p>
            <a:pPr lvl="2">
              <a:buFont typeface="Wingdings" panose="05000000000000000000" pitchFamily="2" charset="2"/>
              <a:buChar char="§"/>
            </a:pPr>
            <a:r>
              <a:rPr lang="en-US" dirty="0"/>
              <a:t>Debt</a:t>
            </a:r>
          </a:p>
          <a:p>
            <a:pPr lvl="2">
              <a:buFont typeface="Wingdings" panose="05000000000000000000" pitchFamily="2" charset="2"/>
              <a:buChar char="§"/>
            </a:pPr>
            <a:r>
              <a:rPr lang="en-US" dirty="0"/>
              <a:t>Position Summary Schedule</a:t>
            </a:r>
          </a:p>
          <a:p>
            <a:pPr lvl="2">
              <a:buFont typeface="Wingdings" panose="05000000000000000000" pitchFamily="2" charset="2"/>
              <a:buChar char="§"/>
            </a:pPr>
            <a:r>
              <a:rPr lang="en-US" dirty="0"/>
              <a:t>Departmental/Program Descriptions</a:t>
            </a:r>
          </a:p>
          <a:p>
            <a:pPr lvl="2">
              <a:buFont typeface="Wingdings" panose="05000000000000000000" pitchFamily="2" charset="2"/>
              <a:buChar char="§"/>
            </a:pPr>
            <a:r>
              <a:rPr lang="en-US" dirty="0"/>
              <a:t>Departmental/Program Goals &amp; Objectives </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3719257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Distinguished Budget Presentation Award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lnSpcReduction="10000"/>
          </a:bodyPr>
          <a:lstStyle/>
          <a:p>
            <a:r>
              <a:rPr lang="en-US" dirty="0"/>
              <a:t>Basic Requirements</a:t>
            </a:r>
          </a:p>
          <a:p>
            <a:pPr lvl="1">
              <a:buFont typeface="Wingdings" panose="05000000000000000000" pitchFamily="2" charset="2"/>
              <a:buChar char="q"/>
            </a:pPr>
            <a:r>
              <a:rPr lang="en-US" dirty="0"/>
              <a:t>Must contain</a:t>
            </a:r>
          </a:p>
          <a:p>
            <a:pPr lvl="2">
              <a:buFont typeface="Wingdings" panose="05000000000000000000" pitchFamily="2" charset="2"/>
              <a:buChar char="§"/>
            </a:pPr>
            <a:r>
              <a:rPr lang="en-US" dirty="0"/>
              <a:t>Performance Measures</a:t>
            </a:r>
          </a:p>
          <a:p>
            <a:pPr lvl="2">
              <a:buFont typeface="Wingdings" panose="05000000000000000000" pitchFamily="2" charset="2"/>
              <a:buChar char="§"/>
            </a:pPr>
            <a:r>
              <a:rPr lang="en-US" dirty="0"/>
              <a:t>Statistical/Supplemental Section</a:t>
            </a:r>
          </a:p>
          <a:p>
            <a:pPr lvl="2">
              <a:buFont typeface="Wingdings" panose="05000000000000000000" pitchFamily="2" charset="2"/>
              <a:buChar char="§"/>
            </a:pPr>
            <a:r>
              <a:rPr lang="en-US" dirty="0"/>
              <a:t>Glossary</a:t>
            </a:r>
          </a:p>
          <a:p>
            <a:pPr lvl="2">
              <a:buFont typeface="Wingdings" panose="05000000000000000000" pitchFamily="2" charset="2"/>
              <a:buChar char="§"/>
            </a:pPr>
            <a:r>
              <a:rPr lang="en-US" dirty="0"/>
              <a:t>Charts &amp; Graphs </a:t>
            </a:r>
          </a:p>
          <a:p>
            <a:pPr lvl="2">
              <a:buFont typeface="Wingdings" panose="05000000000000000000" pitchFamily="2" charset="2"/>
              <a:buChar char="§"/>
            </a:pPr>
            <a:r>
              <a:rPr lang="en-US" dirty="0"/>
              <a:t>Understandability &amp; Usability </a:t>
            </a:r>
          </a:p>
          <a:p>
            <a:r>
              <a:rPr lang="en-US" dirty="0"/>
              <a:t>Roadblocks or reasons for not implementing </a:t>
            </a:r>
          </a:p>
          <a:p>
            <a:endParaRPr lang="en-US" dirty="0"/>
          </a:p>
          <a:p>
            <a:r>
              <a:rPr lang="en-US" dirty="0"/>
              <a:t>Questions on process</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1720344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Certified Public Finance Officer (CPFO)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be a member of GFOA</a:t>
            </a:r>
          </a:p>
          <a:p>
            <a:pPr lvl="1">
              <a:buFont typeface="Wingdings" panose="05000000000000000000" pitchFamily="2" charset="2"/>
              <a:buChar char="q"/>
            </a:pPr>
            <a:r>
              <a:rPr lang="en-US" dirty="0"/>
              <a:t>Must complete 7 targeted exams</a:t>
            </a:r>
          </a:p>
          <a:p>
            <a:pPr lvl="1">
              <a:buFont typeface="Wingdings" panose="05000000000000000000" pitchFamily="2" charset="2"/>
              <a:buChar char="q"/>
            </a:pPr>
            <a:r>
              <a:rPr lang="en-US" dirty="0"/>
              <a:t>Must complete continuing education requirements</a:t>
            </a:r>
          </a:p>
          <a:p>
            <a:pPr lvl="1">
              <a:buFont typeface="Wingdings" panose="05000000000000000000" pitchFamily="2" charset="2"/>
              <a:buChar char="q"/>
            </a:pPr>
            <a:r>
              <a:rPr lang="en-US" dirty="0"/>
              <a:t>$1,200 to enroll in program for two-years (10 exam attempts)</a:t>
            </a:r>
          </a:p>
          <a:p>
            <a:pPr lvl="1">
              <a:buFont typeface="Wingdings" panose="05000000000000000000" pitchFamily="2" charset="2"/>
              <a:buChar char="q"/>
            </a:pPr>
            <a:r>
              <a:rPr lang="en-US" dirty="0"/>
              <a:t>$600 per year after initial two-year (5 exam attempts)</a:t>
            </a:r>
          </a:p>
          <a:p>
            <a:pPr lvl="1">
              <a:buFont typeface="Wingdings" panose="05000000000000000000" pitchFamily="2" charset="2"/>
              <a:buChar char="q"/>
            </a:pPr>
            <a:r>
              <a:rPr lang="en-US" dirty="0"/>
              <a:t>Exam retake after two weeks of fail</a:t>
            </a:r>
          </a:p>
          <a:p>
            <a:pPr lvl="1">
              <a:buFont typeface="Wingdings" panose="05000000000000000000" pitchFamily="2" charset="2"/>
              <a:buChar char="q"/>
            </a:pPr>
            <a:r>
              <a:rPr lang="en-US" dirty="0"/>
              <a:t>Exam retake after four week for second fail</a:t>
            </a:r>
          </a:p>
          <a:p>
            <a:pPr lvl="1">
              <a:buFont typeface="Wingdings" panose="05000000000000000000" pitchFamily="2" charset="2"/>
              <a:buChar char="q"/>
            </a:pPr>
            <a:r>
              <a:rPr lang="en-US" dirty="0"/>
              <a:t>Five-year limit to pass all exams</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1448503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Certified Public Finance Officer (CPFO)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Exams must be scheduled through Pearson Vue</a:t>
            </a:r>
          </a:p>
          <a:p>
            <a:pPr lvl="1">
              <a:buFont typeface="Wingdings" panose="05000000000000000000" pitchFamily="2" charset="2"/>
              <a:buChar char="q"/>
            </a:pPr>
            <a:r>
              <a:rPr lang="en-US" dirty="0"/>
              <a:t>CPFO scholarships are available</a:t>
            </a:r>
          </a:p>
          <a:p>
            <a:pPr lvl="1">
              <a:buFont typeface="Wingdings" panose="05000000000000000000" pitchFamily="2" charset="2"/>
              <a:buChar char="q"/>
            </a:pPr>
            <a:r>
              <a:rPr lang="en-US" dirty="0"/>
              <a:t>Each exam is composed of 100 multiple choice questions (two have 75 questions)</a:t>
            </a:r>
          </a:p>
          <a:p>
            <a:pPr lvl="1">
              <a:buFont typeface="Wingdings" panose="05000000000000000000" pitchFamily="2" charset="2"/>
              <a:buChar char="q"/>
            </a:pPr>
            <a:r>
              <a:rPr lang="en-US" dirty="0"/>
              <a:t>Each question has 4 possible answers and only 1 is the correct or best</a:t>
            </a:r>
          </a:p>
          <a:p>
            <a:pPr lvl="1">
              <a:buFont typeface="Wingdings" panose="05000000000000000000" pitchFamily="2" charset="2"/>
              <a:buChar char="q"/>
            </a:pPr>
            <a:r>
              <a:rPr lang="en-US" dirty="0"/>
              <a:t>Must have an 80% or above for each exam to pass</a:t>
            </a:r>
          </a:p>
          <a:p>
            <a:pPr lvl="1">
              <a:buFont typeface="Wingdings" panose="05000000000000000000" pitchFamily="2" charset="2"/>
              <a:buChar char="q"/>
            </a:pPr>
            <a:r>
              <a:rPr lang="en-US" dirty="0"/>
              <a:t>After passing and receiving CPFO designation</a:t>
            </a:r>
          </a:p>
          <a:p>
            <a:pPr lvl="2">
              <a:buFont typeface="Wingdings" panose="05000000000000000000" pitchFamily="2" charset="2"/>
              <a:buChar char="§"/>
            </a:pPr>
            <a:r>
              <a:rPr lang="en-US" dirty="0"/>
              <a:t>Pay annual CPFO dues of $175</a:t>
            </a:r>
          </a:p>
          <a:p>
            <a:pPr lvl="2">
              <a:buFont typeface="Wingdings" panose="05000000000000000000" pitchFamily="2" charset="2"/>
              <a:buChar char="§"/>
            </a:pPr>
            <a:r>
              <a:rPr lang="en-US" dirty="0"/>
              <a:t>Complete continuing education requirements</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3599696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Certified Public Finance Officer (CPFO)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Roadblocks or reasons for not implementing </a:t>
            </a:r>
          </a:p>
          <a:p>
            <a:endParaRPr lang="en-US" dirty="0"/>
          </a:p>
          <a:p>
            <a:r>
              <a:rPr lang="en-US" dirty="0"/>
              <a:t>Questions </a:t>
            </a:r>
            <a:r>
              <a:rPr lang="en-US"/>
              <a:t>on process</a:t>
            </a:r>
            <a:endParaRPr lang="en-US" dirty="0"/>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121839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Agenda</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lstStyle/>
          <a:p>
            <a:r>
              <a:rPr lang="en-US" dirty="0"/>
              <a:t>Basic eligibility requirements</a:t>
            </a:r>
          </a:p>
          <a:p>
            <a:r>
              <a:rPr lang="en-US" dirty="0"/>
              <a:t>Roadblocks for Implementing</a:t>
            </a:r>
          </a:p>
          <a:p>
            <a:r>
              <a:rPr lang="en-US" dirty="0"/>
              <a:t>Questions on each </a:t>
            </a:r>
          </a:p>
        </p:txBody>
      </p:sp>
    </p:spTree>
    <p:extLst>
      <p:ext uri="{BB962C8B-B14F-4D97-AF65-F5344CB8AC3E}">
        <p14:creationId xmlns:p14="http://schemas.microsoft.com/office/powerpoint/2010/main" val="3052134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Certificate of Achievement in Financial Reporting (COA)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lstStyle/>
          <a:p>
            <a:r>
              <a:rPr lang="en-US" dirty="0"/>
              <a:t>Basic Requirements</a:t>
            </a:r>
          </a:p>
          <a:p>
            <a:pPr lvl="1">
              <a:buFont typeface="Wingdings" panose="05000000000000000000" pitchFamily="2" charset="2"/>
              <a:buChar char="q"/>
            </a:pPr>
            <a:r>
              <a:rPr lang="en-US" dirty="0"/>
              <a:t>Must prepare an ACFR</a:t>
            </a:r>
          </a:p>
          <a:p>
            <a:pPr lvl="1">
              <a:buFont typeface="Wingdings" panose="05000000000000000000" pitchFamily="2" charset="2"/>
              <a:buChar char="q"/>
            </a:pPr>
            <a:r>
              <a:rPr lang="en-US" dirty="0"/>
              <a:t>The ACFR must be prepared on a GAAP-Basis and contain</a:t>
            </a:r>
          </a:p>
          <a:p>
            <a:pPr lvl="2">
              <a:buFont typeface="Wingdings" panose="05000000000000000000" pitchFamily="2" charset="2"/>
              <a:buChar char="§"/>
            </a:pPr>
            <a:r>
              <a:rPr lang="en-US" dirty="0"/>
              <a:t>Introductory Section including a letter of transmittal</a:t>
            </a:r>
          </a:p>
          <a:p>
            <a:pPr lvl="2">
              <a:buFont typeface="Wingdings" panose="05000000000000000000" pitchFamily="2" charset="2"/>
              <a:buChar char="§"/>
            </a:pPr>
            <a:r>
              <a:rPr lang="en-US" dirty="0"/>
              <a:t>Financial Section (MD&amp;A, Audit Opinion, BFS)</a:t>
            </a:r>
          </a:p>
          <a:p>
            <a:pPr lvl="2">
              <a:buFont typeface="Wingdings" panose="05000000000000000000" pitchFamily="2" charset="2"/>
              <a:buChar char="§"/>
            </a:pPr>
            <a:r>
              <a:rPr lang="en-US" dirty="0"/>
              <a:t>Statistical Section</a:t>
            </a:r>
          </a:p>
          <a:p>
            <a:pPr lvl="1">
              <a:buFont typeface="Wingdings" panose="05000000000000000000" pitchFamily="2" charset="2"/>
              <a:buChar char="q"/>
            </a:pPr>
            <a:r>
              <a:rPr lang="en-US" dirty="0"/>
              <a:t>Audit performed in accordance with GAAS of GAGAS</a:t>
            </a:r>
          </a:p>
          <a:p>
            <a:pPr lvl="2">
              <a:buFont typeface="Wingdings" panose="05000000000000000000" pitchFamily="2" charset="2"/>
              <a:buChar char="§"/>
            </a:pPr>
            <a:r>
              <a:rPr lang="en-US" dirty="0"/>
              <a:t>Must provide in relation to coverage for all other contents</a:t>
            </a:r>
          </a:p>
          <a:p>
            <a:pPr lvl="2">
              <a:buFont typeface="Wingdings" panose="05000000000000000000" pitchFamily="2" charset="2"/>
              <a:buChar char="§"/>
            </a:pPr>
            <a:r>
              <a:rPr lang="en-US" dirty="0"/>
              <a:t>Modified Opinion or disclaimer automatic ineligibility</a:t>
            </a:r>
          </a:p>
          <a:p>
            <a:pPr lvl="2">
              <a:buFont typeface="Wingdings" panose="05000000000000000000" pitchFamily="2" charset="2"/>
              <a:buChar char="§"/>
            </a:pPr>
            <a:r>
              <a:rPr lang="en-US" dirty="0"/>
              <a:t>Omission of a fund type, fund, or component unit from audit scope automatic ineligibility</a:t>
            </a:r>
          </a:p>
        </p:txBody>
      </p:sp>
    </p:spTree>
    <p:extLst>
      <p:ext uri="{BB962C8B-B14F-4D97-AF65-F5344CB8AC3E}">
        <p14:creationId xmlns:p14="http://schemas.microsoft.com/office/powerpoint/2010/main" val="685615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Certificate of Achievement in Financial Reporting (COA)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lstStyle/>
          <a:p>
            <a:r>
              <a:rPr lang="en-US" dirty="0"/>
              <a:t>Basic Requirements</a:t>
            </a:r>
          </a:p>
          <a:p>
            <a:pPr lvl="1">
              <a:buFont typeface="Wingdings" panose="05000000000000000000" pitchFamily="2" charset="2"/>
              <a:buChar char="q"/>
            </a:pPr>
            <a:r>
              <a:rPr lang="en-US" dirty="0"/>
              <a:t>Must include responses to prior year comments (if applicable)</a:t>
            </a:r>
          </a:p>
          <a:p>
            <a:pPr lvl="1">
              <a:buFont typeface="Wingdings" panose="05000000000000000000" pitchFamily="2" charset="2"/>
              <a:buChar char="q"/>
            </a:pPr>
            <a:r>
              <a:rPr lang="en-US" dirty="0"/>
              <a:t>Demonstrate legal budgetary compliance</a:t>
            </a:r>
          </a:p>
          <a:p>
            <a:pPr lvl="2">
              <a:buFont typeface="Wingdings" panose="05000000000000000000" pitchFamily="2" charset="2"/>
              <a:buChar char="§"/>
            </a:pPr>
            <a:r>
              <a:rPr lang="en-US" dirty="0"/>
              <a:t>BVA for all governmental funds with an annual appropriated budget</a:t>
            </a:r>
          </a:p>
          <a:p>
            <a:pPr lvl="2">
              <a:buFont typeface="Wingdings" panose="05000000000000000000" pitchFamily="2" charset="2"/>
              <a:buChar char="§"/>
            </a:pPr>
            <a:r>
              <a:rPr lang="en-US" dirty="0"/>
              <a:t>Separate columns for Final Budget and Actual at LLC</a:t>
            </a:r>
          </a:p>
          <a:p>
            <a:pPr lvl="2">
              <a:buFont typeface="Wingdings" panose="05000000000000000000" pitchFamily="2" charset="2"/>
              <a:buChar char="§"/>
            </a:pPr>
            <a:r>
              <a:rPr lang="en-US" dirty="0"/>
              <a:t>Identify names of all individual funds</a:t>
            </a:r>
          </a:p>
          <a:p>
            <a:pPr lvl="1">
              <a:buFont typeface="Wingdings" panose="05000000000000000000" pitchFamily="2" charset="2"/>
              <a:buChar char="q"/>
            </a:pPr>
            <a:r>
              <a:rPr lang="en-US" dirty="0"/>
              <a:t>Must include a separate Excel or PDF calculating Net Investment in Capital Assets</a:t>
            </a:r>
          </a:p>
          <a:p>
            <a:pPr lvl="2">
              <a:buFont typeface="Wingdings" panose="05000000000000000000" pitchFamily="2" charset="2"/>
              <a:buChar char="q"/>
            </a:pPr>
            <a:r>
              <a:rPr lang="en-US" dirty="0"/>
              <a:t>Both GTA and BTA must be included</a:t>
            </a:r>
          </a:p>
          <a:p>
            <a:pPr marL="630000" lvl="2" indent="0">
              <a:buNone/>
            </a:pPr>
            <a:endParaRPr lang="en-US" dirty="0"/>
          </a:p>
        </p:txBody>
      </p:sp>
    </p:spTree>
    <p:extLst>
      <p:ext uri="{BB962C8B-B14F-4D97-AF65-F5344CB8AC3E}">
        <p14:creationId xmlns:p14="http://schemas.microsoft.com/office/powerpoint/2010/main" val="2442986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Certificate of Achievement in Financial Reporting (COA)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lnSpcReduction="10000"/>
          </a:bodyPr>
          <a:lstStyle/>
          <a:p>
            <a:r>
              <a:rPr lang="en-US" dirty="0"/>
              <a:t>Basic Requirements</a:t>
            </a:r>
          </a:p>
          <a:p>
            <a:pPr lvl="1">
              <a:buFont typeface="Wingdings" panose="05000000000000000000" pitchFamily="2" charset="2"/>
              <a:buChar char="q"/>
            </a:pPr>
            <a:r>
              <a:rPr lang="en-US" dirty="0"/>
              <a:t>Calculating Net Investment in Capital Assets</a:t>
            </a:r>
          </a:p>
          <a:p>
            <a:pPr marL="324000" lvl="1" indent="0">
              <a:buNone/>
            </a:pPr>
            <a:r>
              <a:rPr lang="en-US" dirty="0"/>
              <a:t>Total Capital Assets Less Accumulated Depreciation</a:t>
            </a:r>
          </a:p>
          <a:p>
            <a:pPr marL="324000" lvl="1" indent="0">
              <a:buNone/>
            </a:pPr>
            <a:r>
              <a:rPr lang="en-US" dirty="0"/>
              <a:t>Less Outstanding Capital Borrowings (Includes Unamortized Premium)</a:t>
            </a:r>
          </a:p>
          <a:p>
            <a:pPr marL="324000" lvl="1" indent="0">
              <a:buNone/>
            </a:pPr>
            <a:r>
              <a:rPr lang="en-US" dirty="0"/>
              <a:t>Less Non-Debt Capital Liabilities (Accounts &amp; Retainage Payable)</a:t>
            </a:r>
          </a:p>
          <a:p>
            <a:pPr marL="324000" lvl="1" indent="0">
              <a:buNone/>
            </a:pPr>
            <a:r>
              <a:rPr lang="en-US" dirty="0"/>
              <a:t>Less Deferred Inflows of Capital Debt (refunding debt)</a:t>
            </a:r>
          </a:p>
          <a:p>
            <a:pPr marL="324000" lvl="1" indent="0">
              <a:buNone/>
            </a:pPr>
            <a:r>
              <a:rPr lang="en-US" dirty="0"/>
              <a:t>Plus Unamortized Capital Debt Discounts</a:t>
            </a:r>
          </a:p>
          <a:p>
            <a:pPr marL="324000" lvl="1" indent="0">
              <a:buNone/>
            </a:pPr>
            <a:r>
              <a:rPr lang="en-US" dirty="0"/>
              <a:t>Plus Deferred Outflows Capital Debt (refunding debt)</a:t>
            </a:r>
          </a:p>
          <a:p>
            <a:pPr marL="324000" lvl="1" indent="0">
              <a:buNone/>
            </a:pPr>
            <a:r>
              <a:rPr lang="en-US" dirty="0"/>
              <a:t>Plus Balance of any Unspent Proceeds</a:t>
            </a:r>
          </a:p>
          <a:p>
            <a:pPr lvl="1">
              <a:buFont typeface="Wingdings" panose="05000000000000000000" pitchFamily="2" charset="2"/>
              <a:buChar char="q"/>
            </a:pPr>
            <a:r>
              <a:rPr lang="en-US" dirty="0"/>
              <a:t>Must be submitted not later than 6 months after fiscal year-end</a:t>
            </a:r>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231737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Certificate of Achievement in Financial Reporting (COA)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Roadblocks or reasons for not implementing</a:t>
            </a:r>
          </a:p>
          <a:p>
            <a:endParaRPr lang="en-US" dirty="0"/>
          </a:p>
          <a:p>
            <a:r>
              <a:rPr lang="en-US" dirty="0"/>
              <a:t>Questions about process </a:t>
            </a:r>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3278769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Popular Annual Financial Reporting  (PAFR)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be made available to general public (website, separate document, insert or subsection of larger document)</a:t>
            </a:r>
          </a:p>
          <a:p>
            <a:pPr lvl="1">
              <a:buFont typeface="Wingdings" panose="05000000000000000000" pitchFamily="2" charset="2"/>
              <a:buChar char="q"/>
            </a:pPr>
            <a:r>
              <a:rPr lang="en-US" dirty="0"/>
              <a:t>Must be received within 6 months of the end of fiscal year</a:t>
            </a:r>
          </a:p>
          <a:p>
            <a:pPr lvl="1">
              <a:buFont typeface="Wingdings" panose="05000000000000000000" pitchFamily="2" charset="2"/>
              <a:buChar char="q"/>
            </a:pPr>
            <a:r>
              <a:rPr lang="en-US" dirty="0"/>
              <a:t>Must submit an ACFR for the COA</a:t>
            </a:r>
          </a:p>
          <a:p>
            <a:pPr lvl="1">
              <a:buFont typeface="Wingdings" panose="05000000000000000000" pitchFamily="2" charset="2"/>
              <a:buChar char="q"/>
            </a:pPr>
            <a:r>
              <a:rPr lang="en-US" dirty="0"/>
              <a:t>Ultimately receive the COA</a:t>
            </a:r>
          </a:p>
          <a:p>
            <a:pPr lvl="1">
              <a:buFont typeface="Wingdings" panose="05000000000000000000" pitchFamily="2" charset="2"/>
              <a:buChar char="q"/>
            </a:pPr>
            <a:r>
              <a:rPr lang="en-US" dirty="0"/>
              <a:t>Must clearly advise readers of the ACFR availability</a:t>
            </a:r>
          </a:p>
          <a:p>
            <a:pPr lvl="1">
              <a:buFont typeface="Wingdings" panose="05000000000000000000" pitchFamily="2" charset="2"/>
              <a:buChar char="q"/>
            </a:pPr>
            <a:r>
              <a:rPr lang="en-US" dirty="0"/>
              <a:t>Must disclose if the PAFR only contains selected fund information or excludes CUs</a:t>
            </a:r>
          </a:p>
          <a:p>
            <a:pPr lvl="1">
              <a:buFont typeface="Wingdings" panose="05000000000000000000" pitchFamily="2" charset="2"/>
              <a:buChar char="q"/>
            </a:pPr>
            <a:r>
              <a:rPr lang="en-US" dirty="0"/>
              <a:t>Financial information must be from the ACFR GAAP data</a:t>
            </a:r>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3229581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Popular Annual Financial Reporting  (PAFR)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contain appropriate narratives or graphic analysis to explain items of significant interest or concern</a:t>
            </a:r>
          </a:p>
          <a:p>
            <a:r>
              <a:rPr lang="en-US" dirty="0"/>
              <a:t>Roadblocks or reasons for not implementing </a:t>
            </a:r>
          </a:p>
          <a:p>
            <a:pPr marL="0" indent="0">
              <a:buNone/>
            </a:pPr>
            <a:endParaRPr lang="en-US" dirty="0"/>
          </a:p>
          <a:p>
            <a:r>
              <a:rPr lang="en-US" dirty="0"/>
              <a:t>Questions about process</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2933103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A410D-F7C7-46A2-9769-3EB16880CC87}"/>
              </a:ext>
            </a:extLst>
          </p:cNvPr>
          <p:cNvSpPr>
            <a:spLocks noGrp="1"/>
          </p:cNvSpPr>
          <p:nvPr>
            <p:ph type="title"/>
          </p:nvPr>
        </p:nvSpPr>
        <p:spPr/>
        <p:txBody>
          <a:bodyPr/>
          <a:lstStyle/>
          <a:p>
            <a:pPr algn="ctr"/>
            <a:r>
              <a:rPr lang="en-US" dirty="0"/>
              <a:t>Distinguished Budget Presentation Award Program</a:t>
            </a:r>
          </a:p>
        </p:txBody>
      </p:sp>
      <p:sp>
        <p:nvSpPr>
          <p:cNvPr id="4" name="Content Placeholder 3">
            <a:extLst>
              <a:ext uri="{FF2B5EF4-FFF2-40B4-BE49-F238E27FC236}">
                <a16:creationId xmlns:a16="http://schemas.microsoft.com/office/drawing/2014/main" id="{C04235B5-7925-461C-A0C0-20E761A26665}"/>
              </a:ext>
            </a:extLst>
          </p:cNvPr>
          <p:cNvSpPr>
            <a:spLocks noGrp="1"/>
          </p:cNvSpPr>
          <p:nvPr>
            <p:ph idx="1"/>
          </p:nvPr>
        </p:nvSpPr>
        <p:spPr/>
        <p:txBody>
          <a:bodyPr anchor="t">
            <a:normAutofit/>
          </a:bodyPr>
          <a:lstStyle/>
          <a:p>
            <a:r>
              <a:rPr lang="en-US" dirty="0"/>
              <a:t>Basic Requirements</a:t>
            </a:r>
          </a:p>
          <a:p>
            <a:pPr lvl="1">
              <a:buFont typeface="Wingdings" panose="05000000000000000000" pitchFamily="2" charset="2"/>
              <a:buChar char="q"/>
            </a:pPr>
            <a:r>
              <a:rPr lang="en-US" dirty="0"/>
              <a:t>Must meet program criteria and excel as a policy document, financial plan, operations goal, and communication tool</a:t>
            </a:r>
          </a:p>
          <a:p>
            <a:pPr lvl="1">
              <a:buFont typeface="Wingdings" panose="05000000000000000000" pitchFamily="2" charset="2"/>
              <a:buChar char="q"/>
            </a:pPr>
            <a:r>
              <a:rPr lang="en-US" dirty="0"/>
              <a:t>May be the proposed budget or adopted budget</a:t>
            </a:r>
          </a:p>
          <a:p>
            <a:pPr lvl="1">
              <a:buFont typeface="Wingdings" panose="05000000000000000000" pitchFamily="2" charset="2"/>
              <a:buChar char="q"/>
            </a:pPr>
            <a:r>
              <a:rPr lang="en-US" dirty="0"/>
              <a:t>Must be received within 90 days of budget adoption</a:t>
            </a:r>
          </a:p>
          <a:p>
            <a:pPr lvl="1">
              <a:buFont typeface="Wingdings" panose="05000000000000000000" pitchFamily="2" charset="2"/>
              <a:buChar char="q"/>
            </a:pPr>
            <a:r>
              <a:rPr lang="en-US" dirty="0"/>
              <a:t>Must contain (25 specific areas)</a:t>
            </a:r>
          </a:p>
          <a:p>
            <a:pPr lvl="2">
              <a:buFont typeface="Wingdings" panose="05000000000000000000" pitchFamily="2" charset="2"/>
              <a:buChar char="§"/>
            </a:pPr>
            <a:r>
              <a:rPr lang="en-US" dirty="0"/>
              <a:t>Table of Contents</a:t>
            </a:r>
          </a:p>
          <a:p>
            <a:pPr lvl="2">
              <a:buFont typeface="Wingdings" panose="05000000000000000000" pitchFamily="2" charset="2"/>
              <a:buChar char="§"/>
            </a:pPr>
            <a:r>
              <a:rPr lang="en-US" dirty="0"/>
              <a:t>Strategic Goals &amp; Strategies</a:t>
            </a:r>
          </a:p>
          <a:p>
            <a:pPr lvl="2">
              <a:buFont typeface="Wingdings" panose="05000000000000000000" pitchFamily="2" charset="2"/>
              <a:buChar char="§"/>
            </a:pPr>
            <a:r>
              <a:rPr lang="en-US" dirty="0"/>
              <a:t>Priorities &amp; Issues</a:t>
            </a:r>
          </a:p>
          <a:p>
            <a:pPr lvl="2">
              <a:buFont typeface="Wingdings" panose="05000000000000000000" pitchFamily="2" charset="2"/>
              <a:buChar char="§"/>
            </a:pPr>
            <a:r>
              <a:rPr lang="en-US" dirty="0"/>
              <a:t>Budget Overview</a:t>
            </a:r>
          </a:p>
          <a:p>
            <a:pPr marL="0" indent="0">
              <a:buNone/>
            </a:pPr>
            <a:endParaRPr lang="en-US" dirty="0"/>
          </a:p>
          <a:p>
            <a:pPr marL="324000" lvl="1" indent="0">
              <a:buNone/>
            </a:pPr>
            <a:endParaRPr lang="en-US" dirty="0"/>
          </a:p>
          <a:p>
            <a:pPr marL="0" indent="0">
              <a:buNone/>
            </a:pPr>
            <a:endParaRPr lang="en-US" dirty="0"/>
          </a:p>
          <a:p>
            <a:pPr marL="324000" lvl="1" indent="0">
              <a:buNone/>
            </a:pPr>
            <a:endParaRPr lang="en-US" dirty="0"/>
          </a:p>
          <a:p>
            <a:pPr marL="630000" lvl="2" indent="0">
              <a:buNone/>
            </a:pPr>
            <a:endParaRPr lang="en-US" dirty="0"/>
          </a:p>
          <a:p>
            <a:pPr marL="630000" lvl="2" indent="0">
              <a:buNone/>
            </a:pPr>
            <a:endParaRPr lang="en-US" dirty="0"/>
          </a:p>
        </p:txBody>
      </p:sp>
    </p:spTree>
    <p:extLst>
      <p:ext uri="{BB962C8B-B14F-4D97-AF65-F5344CB8AC3E}">
        <p14:creationId xmlns:p14="http://schemas.microsoft.com/office/powerpoint/2010/main" val="3175633129"/>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3017</TotalTime>
  <Words>1054</Words>
  <Application>Microsoft Office PowerPoint</Application>
  <PresentationFormat>On-screen Show (4:3)</PresentationFormat>
  <Paragraphs>177</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Gill Sans MT</vt:lpstr>
      <vt:lpstr>Wingdings</vt:lpstr>
      <vt:lpstr>Wingdings 2</vt:lpstr>
      <vt:lpstr>Dividend</vt:lpstr>
      <vt:lpstr>PowerPoint Presentation</vt:lpstr>
      <vt:lpstr>Agenda</vt:lpstr>
      <vt:lpstr>Certificate of Achievement in Financial Reporting (COA) Program</vt:lpstr>
      <vt:lpstr>Certificate of Achievement in Financial Reporting (COA) Program</vt:lpstr>
      <vt:lpstr>Certificate of Achievement in Financial Reporting (COA) Program</vt:lpstr>
      <vt:lpstr>Certificate of Achievement in Financial Reporting (COA) Program</vt:lpstr>
      <vt:lpstr>Popular Annual Financial Reporting  (PAFR) Program</vt:lpstr>
      <vt:lpstr>Popular Annual Financial Reporting  (PAFR) Program</vt:lpstr>
      <vt:lpstr>Distinguished Budget Presentation Award Program</vt:lpstr>
      <vt:lpstr>Distinguished Budget Presentation Award Program</vt:lpstr>
      <vt:lpstr>Distinguished Budget Presentation Award Program</vt:lpstr>
      <vt:lpstr>Distinguished Budget Presentation Award Program</vt:lpstr>
      <vt:lpstr>Certified Public Finance Officer (CPFO) Program</vt:lpstr>
      <vt:lpstr>Certified Public Finance Officer (CPFO) Program</vt:lpstr>
      <vt:lpstr>Certified Public Finance Officer (CPFO) Program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dc:creator>
  <cp:lastModifiedBy>Joann Bury</cp:lastModifiedBy>
  <cp:revision>160</cp:revision>
  <cp:lastPrinted>2019-08-02T01:31:33Z</cp:lastPrinted>
  <dcterms:created xsi:type="dcterms:W3CDTF">2016-07-29T02:34:23Z</dcterms:created>
  <dcterms:modified xsi:type="dcterms:W3CDTF">2025-08-04T01:50:40Z</dcterms:modified>
</cp:coreProperties>
</file>