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4" r:id="rId2"/>
    <p:sldId id="269" r:id="rId3"/>
    <p:sldId id="271" r:id="rId4"/>
    <p:sldId id="272" r:id="rId5"/>
    <p:sldId id="279" r:id="rId6"/>
    <p:sldId id="285" r:id="rId7"/>
    <p:sldId id="286" r:id="rId8"/>
    <p:sldId id="291" r:id="rId9"/>
    <p:sldId id="288" r:id="rId10"/>
    <p:sldId id="289" r:id="rId11"/>
    <p:sldId id="290" r:id="rId12"/>
    <p:sldId id="281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88A03-1BA9-40F5-B041-C0D74DF4696B}" v="103" dt="2023-12-07T15:54:44.939"/>
    <p1510:client id="{1A86D612-03E9-4BF2-9EBA-C394BF9ECCB2}" v="17" dt="2023-12-07T15:09:50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3827" autoAdjust="0"/>
  </p:normalViewPr>
  <p:slideViewPr>
    <p:cSldViewPr snapToGrid="0">
      <p:cViewPr varScale="1">
        <p:scale>
          <a:sx n="93" d="100"/>
          <a:sy n="93" d="100"/>
        </p:scale>
        <p:origin x="28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55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CFF419-4042-4BD6-9508-B317A33D9119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E03DD1-7E46-49C8-94CB-22D6A45EE6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4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288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909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29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– Materiality</a:t>
            </a:r>
          </a:p>
          <a:p>
            <a:endParaRPr lang="en-US" dirty="0"/>
          </a:p>
          <a:p>
            <a:r>
              <a:rPr lang="en-US" dirty="0"/>
              <a:t>Discussion – Audit Evaluation/Reporting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62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75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requirements of GASB Statement No. 16 with this slide:</a:t>
            </a:r>
          </a:p>
          <a:p>
            <a:endParaRPr lang="en-US" dirty="0"/>
          </a:p>
          <a:p>
            <a:r>
              <a:rPr lang="en-US" b="1" u="sng" dirty="0"/>
              <a:t>GASB 16</a:t>
            </a:r>
          </a:p>
          <a:p>
            <a:r>
              <a:rPr lang="en-US" dirty="0"/>
              <a:t>Liability if probable that employer will compensate for benefits through cash payments conditioned on employees’ termination or retirement</a:t>
            </a:r>
          </a:p>
          <a:p>
            <a:r>
              <a:rPr lang="en-US" dirty="0"/>
              <a:t>Termination Payment Method vs. Vesting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83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763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Excludes “use-it-or-lose-it”</a:t>
            </a:r>
          </a:p>
          <a:p>
            <a:endParaRPr lang="en-US" dirty="0"/>
          </a:p>
          <a:p>
            <a:r>
              <a:rPr lang="en-US" dirty="0"/>
              <a:t>More likely than not =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13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Unrestricted sabbatical leave = yes</a:t>
            </a:r>
          </a:p>
          <a:p>
            <a:r>
              <a:rPr lang="en-US" dirty="0"/>
              <a:t>Restricted sabbatical leave = no (employee required to perform duties)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62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GASB 16 = Probable (75%ish)</a:t>
            </a:r>
          </a:p>
          <a:p>
            <a:endParaRPr lang="en-US" dirty="0"/>
          </a:p>
          <a:p>
            <a:r>
              <a:rPr lang="en-US" dirty="0"/>
              <a:t>GASB 101 = More Likely Than Not (50%)</a:t>
            </a:r>
          </a:p>
          <a:p>
            <a:endParaRPr lang="en-US" dirty="0"/>
          </a:p>
          <a:p>
            <a:r>
              <a:rPr lang="en-US" dirty="0"/>
              <a:t>Union Agreements</a:t>
            </a:r>
          </a:p>
          <a:p>
            <a:endParaRPr lang="en-US" dirty="0"/>
          </a:p>
          <a:p>
            <a:r>
              <a:rPr lang="en-US" dirty="0"/>
              <a:t>Historical Info:</a:t>
            </a:r>
          </a:p>
          <a:p>
            <a:r>
              <a:rPr lang="en-US" dirty="0"/>
              <a:t> - To be used = Hours earned vs. hours used</a:t>
            </a:r>
          </a:p>
          <a:p>
            <a:r>
              <a:rPr lang="en-US" dirty="0"/>
              <a:t> - To be settled = hours accumulated vs. hours paid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79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B43 – FIFO vs LIFO</a:t>
            </a:r>
          </a:p>
          <a:p>
            <a:endParaRPr lang="en-US" dirty="0"/>
          </a:p>
          <a:p>
            <a:r>
              <a:rPr lang="en-US" dirty="0"/>
              <a:t>B44 – Exposure Draft = FIFO</a:t>
            </a:r>
          </a:p>
          <a:p>
            <a:endParaRPr lang="en-US" dirty="0"/>
          </a:p>
          <a:p>
            <a:r>
              <a:rPr lang="en-US" dirty="0"/>
              <a:t>B45 – Board decided no guidance because (1) confusion w/ inventory tracking and (2) some use LIFO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47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03DD1-7E46-49C8-94CB-22D6A45EE6C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17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76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26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58C7-1C9F-14B1-F35D-7D771FC1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A9BE19-A41D-5A20-4741-1FC79AD6A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24444B-5F4C-9E9F-A408-CC439366E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F164CA-1D46-F0E5-1054-B29897D4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5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52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39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5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04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71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32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1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16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DD8B0-9A95-4716-9468-28955265C3E5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8C51EAE-71F5-4E2C-A945-1C7581043D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A blue and orange logo&#10;&#10;Description automatically generated">
            <a:extLst>
              <a:ext uri="{FF2B5EF4-FFF2-40B4-BE49-F238E27FC236}">
                <a16:creationId xmlns:a16="http://schemas.microsoft.com/office/drawing/2014/main" id="{FEF90A92-71B0-6A49-AD2F-2706EEE840A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724" y="4990602"/>
            <a:ext cx="1618257" cy="94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3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Barlow Semi Condensed SemiBold" panose="00000706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Barlow Semi Condensed" panose="00000506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Barlow Semi Condensed" panose="00000506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Barlow Semi Condensed" panose="00000506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Barlow Semi Condensed" panose="00000506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Barlow Semi Condensed" panose="00000506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A6F97-0D6B-E0F9-1BED-ED8A19AA3C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Gasb 101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EE77605-3395-2CF2-EC92-87EE256E4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Compensated absences</a:t>
            </a:r>
          </a:p>
          <a:p>
            <a:r>
              <a:rPr lang="en-US" dirty="0"/>
              <a:t>Supercedes gasb statement no. 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87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0DAB1-49E1-83FE-480F-4A951BAC4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Salary-related payments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8382-B39C-DC34-107A-D110BA5CB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government should include in the measurement of its liabilities for compensated absences salary-related payments that are directly and incrementally associated with the leave.</a:t>
            </a:r>
          </a:p>
          <a:p>
            <a:r>
              <a:rPr lang="en-US" dirty="0"/>
              <a:t>Includes employer share of social security and medicare taxes</a:t>
            </a:r>
          </a:p>
          <a:p>
            <a:r>
              <a:rPr lang="en-US" dirty="0"/>
              <a:t>Excludes employer share of defined </a:t>
            </a:r>
            <a:r>
              <a:rPr lang="en-US" b="1" i="1" dirty="0"/>
              <a:t>benefit</a:t>
            </a:r>
            <a:r>
              <a:rPr lang="en-US" dirty="0"/>
              <a:t> pensions or defined </a:t>
            </a:r>
            <a:r>
              <a:rPr lang="en-US" b="1" i="1" dirty="0"/>
              <a:t>benefit</a:t>
            </a:r>
            <a:r>
              <a:rPr lang="en-US" dirty="0"/>
              <a:t> OPEB</a:t>
            </a:r>
          </a:p>
          <a:p>
            <a:r>
              <a:rPr lang="en-US" dirty="0"/>
              <a:t>Includes employer share of defined </a:t>
            </a:r>
            <a:r>
              <a:rPr lang="en-US" b="1" i="1" dirty="0"/>
              <a:t>contribution</a:t>
            </a:r>
            <a:r>
              <a:rPr lang="en-US" dirty="0"/>
              <a:t> pension or defined </a:t>
            </a:r>
            <a:r>
              <a:rPr lang="en-US" b="1" i="1" dirty="0"/>
              <a:t>contribution</a:t>
            </a:r>
            <a:r>
              <a:rPr lang="en-US" dirty="0"/>
              <a:t> OPEB (only for leave that is more likely than not to be used)</a:t>
            </a:r>
          </a:p>
        </p:txBody>
      </p:sp>
    </p:spTree>
    <p:extLst>
      <p:ext uri="{BB962C8B-B14F-4D97-AF65-F5344CB8AC3E}">
        <p14:creationId xmlns:p14="http://schemas.microsoft.com/office/powerpoint/2010/main" val="3146883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1D927-DE15-085B-5B3E-DC82356A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F778-CF5E-2404-218C-98253D4FA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the purpose of the long-term liabilities note disclosure, a government should present either:</a:t>
            </a:r>
          </a:p>
          <a:p>
            <a:r>
              <a:rPr lang="en-US" dirty="0"/>
              <a:t>The separate increases and decreases, or</a:t>
            </a:r>
          </a:p>
          <a:p>
            <a:r>
              <a:rPr lang="en-US" dirty="0"/>
              <a:t>A net increase or a net decrease in its liability</a:t>
            </a:r>
          </a:p>
        </p:txBody>
      </p:sp>
    </p:spTree>
    <p:extLst>
      <p:ext uri="{BB962C8B-B14F-4D97-AF65-F5344CB8AC3E}">
        <p14:creationId xmlns:p14="http://schemas.microsoft.com/office/powerpoint/2010/main" val="110479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88094-DFD7-2055-11FB-D1F3ED3810CF}"/>
              </a:ext>
            </a:extLst>
          </p:cNvPr>
          <p:cNvSpPr txBox="1"/>
          <p:nvPr/>
        </p:nvSpPr>
        <p:spPr>
          <a:xfrm>
            <a:off x="1451579" y="2679209"/>
            <a:ext cx="7719853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/>
              <a:t>Jared Cottrell, CPA</a:t>
            </a:r>
          </a:p>
          <a:p>
            <a:r>
              <a:rPr lang="en-US" sz="4400" dirty="0"/>
              <a:t>Principal – Government Services</a:t>
            </a:r>
          </a:p>
          <a:p>
            <a:r>
              <a:rPr lang="en-US" sz="4400" dirty="0"/>
              <a:t>jared.cottrell@reaadvisory.com</a:t>
            </a:r>
          </a:p>
        </p:txBody>
      </p:sp>
    </p:spTree>
    <p:extLst>
      <p:ext uri="{BB962C8B-B14F-4D97-AF65-F5344CB8AC3E}">
        <p14:creationId xmlns:p14="http://schemas.microsoft.com/office/powerpoint/2010/main" val="4230068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614396"/>
            <a:ext cx="9603275" cy="1049235"/>
          </a:xfrm>
        </p:spPr>
        <p:txBody>
          <a:bodyPr/>
          <a:lstStyle/>
          <a:p>
            <a:r>
              <a:rPr lang="en-US" dirty="0"/>
              <a:t>Effective date and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for fiscal years beginning after December 15, 2023 (calendar year 2024 and fiscal year 2025).  Early application is encouraged.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59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gasb 101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Pre-agenda research indicated several issues with existing standards, including:</a:t>
            </a:r>
          </a:p>
          <a:p>
            <a:r>
              <a:rPr lang="en-US" dirty="0"/>
              <a:t>A lack of guidance for certain types of leave.</a:t>
            </a:r>
          </a:p>
          <a:p>
            <a:r>
              <a:rPr lang="en-US" dirty="0"/>
              <a:t>Inconsistent application of those standards</a:t>
            </a:r>
          </a:p>
          <a:p>
            <a:r>
              <a:rPr lang="en-US" dirty="0"/>
              <a:t>Potential inconsistencies with the conceptual framework that was developed after the issuance of GASB Statement No. 16.</a:t>
            </a:r>
          </a:p>
        </p:txBody>
      </p:sp>
    </p:spTree>
    <p:extLst>
      <p:ext uri="{BB962C8B-B14F-4D97-AF65-F5344CB8AC3E}">
        <p14:creationId xmlns:p14="http://schemas.microsoft.com/office/powerpoint/2010/main" val="346411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applicability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compensated absence is leave for which employees may receive one or more </a:t>
            </a:r>
          </a:p>
          <a:p>
            <a:r>
              <a:rPr lang="en-US" dirty="0"/>
              <a:t>Cash payments when the leave is used for time off;</a:t>
            </a:r>
          </a:p>
          <a:p>
            <a:r>
              <a:rPr lang="en-US" dirty="0"/>
              <a:t>Other cash payments, such as payment for unused leave upon termination of employment; or</a:t>
            </a:r>
          </a:p>
          <a:p>
            <a:r>
              <a:rPr lang="en-US" dirty="0"/>
              <a:t>Noncash settlements, such as conversion to defined benefit postemployment benefits.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Excludes Termination Benefits within the scope of GASB Statement No. 47.</a:t>
            </a:r>
          </a:p>
        </p:txBody>
      </p:sp>
    </p:spTree>
    <p:extLst>
      <p:ext uri="{BB962C8B-B14F-4D97-AF65-F5344CB8AC3E}">
        <p14:creationId xmlns:p14="http://schemas.microsoft.com/office/powerpoint/2010/main" val="26381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Recognition and measurement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leave that has not been used, a liability should be recognized if:</a:t>
            </a:r>
          </a:p>
          <a:p>
            <a:r>
              <a:rPr lang="en-US" dirty="0"/>
              <a:t>The leave is attributable to services already rendered.</a:t>
            </a:r>
          </a:p>
          <a:p>
            <a:r>
              <a:rPr lang="en-US" dirty="0"/>
              <a:t>The leave accumulates (no use-it-or-lose-it).</a:t>
            </a:r>
          </a:p>
          <a:p>
            <a:r>
              <a:rPr lang="en-US" dirty="0"/>
              <a:t>The leave is </a:t>
            </a:r>
            <a:r>
              <a:rPr lang="en-US" b="1" dirty="0"/>
              <a:t>more likely than not </a:t>
            </a:r>
            <a:r>
              <a:rPr lang="en-US" dirty="0"/>
              <a:t>to be used for time off or otherwise paid in cash or settled through noncash means.</a:t>
            </a:r>
          </a:p>
          <a:p>
            <a:pPr marL="0" indent="0">
              <a:buNone/>
            </a:pPr>
            <a:r>
              <a:rPr lang="en-US" dirty="0"/>
              <a:t>For leave that has been used, a liability should be recognized when:</a:t>
            </a:r>
          </a:p>
          <a:p>
            <a:r>
              <a:rPr lang="en-US" dirty="0"/>
              <a:t>Leave has been used for time off but has not yet been paid in cash or settled through noncash means</a:t>
            </a:r>
          </a:p>
        </p:txBody>
      </p:sp>
    </p:spTree>
    <p:extLst>
      <p:ext uri="{BB962C8B-B14F-4D97-AF65-F5344CB8AC3E}">
        <p14:creationId xmlns:p14="http://schemas.microsoft.com/office/powerpoint/2010/main" val="129369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616D-CABF-1A13-CDFD-9BD6F98C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37265-D4C8-9EDE-F40F-0E02C9B49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Vacation leave</a:t>
            </a:r>
          </a:p>
          <a:p>
            <a:r>
              <a:rPr lang="en-US" dirty="0"/>
              <a:t>Sick leave</a:t>
            </a:r>
          </a:p>
          <a:p>
            <a:r>
              <a:rPr lang="en-US" dirty="0"/>
              <a:t>Paid time off (PTO)</a:t>
            </a:r>
          </a:p>
          <a:p>
            <a:r>
              <a:rPr lang="en-US" dirty="0"/>
              <a:t>Holidays</a:t>
            </a:r>
          </a:p>
          <a:p>
            <a:r>
              <a:rPr lang="en-US" dirty="0"/>
              <a:t>Parental leave</a:t>
            </a:r>
          </a:p>
          <a:p>
            <a:r>
              <a:rPr lang="en-US" dirty="0"/>
              <a:t>Bereavement leave</a:t>
            </a:r>
          </a:p>
          <a:p>
            <a:r>
              <a:rPr lang="en-US" dirty="0"/>
              <a:t>Certain types of sabbatical leave</a:t>
            </a:r>
          </a:p>
        </p:txBody>
      </p:sp>
    </p:spTree>
    <p:extLst>
      <p:ext uri="{BB962C8B-B14F-4D97-AF65-F5344CB8AC3E}">
        <p14:creationId xmlns:p14="http://schemas.microsoft.com/office/powerpoint/2010/main" val="321703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412F-A5F8-5DC9-1375-C6AFAF97D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likely than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E9945-34C6-FBD6-7116-B36EC4B5D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Factors to consider:</a:t>
            </a:r>
          </a:p>
          <a:p>
            <a:r>
              <a:rPr lang="en-US" dirty="0"/>
              <a:t>Employment policies related to compensated absences</a:t>
            </a:r>
          </a:p>
          <a:p>
            <a:r>
              <a:rPr lang="en-US" dirty="0"/>
              <a:t>Whether earned leave is, or will become, eligible for use or payment in the future</a:t>
            </a:r>
          </a:p>
          <a:p>
            <a:r>
              <a:rPr lang="en-US" dirty="0"/>
              <a:t>Historical information about the use, payment, or forfeiture of compensated absences</a:t>
            </a:r>
          </a:p>
          <a:p>
            <a:r>
              <a:rPr lang="en-US" dirty="0"/>
              <a:t>Known information that would indicate that historical information may not be representative of future trends or patterns.</a:t>
            </a:r>
          </a:p>
        </p:txBody>
      </p:sp>
    </p:spTree>
    <p:extLst>
      <p:ext uri="{BB962C8B-B14F-4D97-AF65-F5344CB8AC3E}">
        <p14:creationId xmlns:p14="http://schemas.microsoft.com/office/powerpoint/2010/main" val="3170347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99CB-5179-B133-390D-0C27ABF97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FlowS Assumption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F166F-5B78-00BE-893A-21F8ACD8C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payments for leave to be used for time off</a:t>
            </a:r>
          </a:p>
          <a:p>
            <a:r>
              <a:rPr lang="en-US" dirty="0"/>
              <a:t>Cash payments for unused leave upon termination of employment</a:t>
            </a:r>
          </a:p>
          <a:p>
            <a:r>
              <a:rPr lang="en-US" dirty="0"/>
              <a:t>FIFO vs. LIFO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48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1F7A4-70FB-1CA9-A58A-D5994F7E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Employee’s pay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1D583-583B-624F-A01B-CF997D8FC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liability for leave should be measured using an employee’s pay rate as of the date of the financial statements, unless:</a:t>
            </a:r>
          </a:p>
          <a:p>
            <a:r>
              <a:rPr lang="en-US" dirty="0"/>
              <a:t>Some or all of the leave is more likely than not to be paid at a rate different from the employee’s pay rate at the time the payment is made</a:t>
            </a:r>
          </a:p>
          <a:p>
            <a:r>
              <a:rPr lang="en-US" dirty="0"/>
              <a:t>Some or all of the leave is more likely than not to be settled through noncash means other than conversion to defined benefit postemployment benefits</a:t>
            </a:r>
          </a:p>
        </p:txBody>
      </p:sp>
    </p:spTree>
    <p:extLst>
      <p:ext uri="{BB962C8B-B14F-4D97-AF65-F5344CB8AC3E}">
        <p14:creationId xmlns:p14="http://schemas.microsoft.com/office/powerpoint/2010/main" val="6393614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Custom 12">
      <a:dk1>
        <a:sysClr val="windowText" lastClr="000000"/>
      </a:dk1>
      <a:lt1>
        <a:sysClr val="window" lastClr="FFFFFF"/>
      </a:lt1>
      <a:dk2>
        <a:srgbClr val="454545"/>
      </a:dk2>
      <a:lt2>
        <a:srgbClr val="F2F2F2"/>
      </a:lt2>
      <a:accent1>
        <a:srgbClr val="31084F"/>
      </a:accent1>
      <a:accent2>
        <a:srgbClr val="FFFFFF"/>
      </a:accent2>
      <a:accent3>
        <a:srgbClr val="FCCA12"/>
      </a:accent3>
      <a:accent4>
        <a:srgbClr val="4A0C77"/>
      </a:accent4>
      <a:accent5>
        <a:srgbClr val="FDE9A0"/>
      </a:accent5>
      <a:accent6>
        <a:srgbClr val="FCCA12"/>
      </a:accent6>
      <a:hlink>
        <a:srgbClr val="00B0F0"/>
      </a:hlink>
      <a:folHlink>
        <a:srgbClr val="00B0F0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</TotalTime>
  <Words>729</Words>
  <Application>Microsoft Office PowerPoint</Application>
  <PresentationFormat>Widescreen</PresentationFormat>
  <Paragraphs>100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Barlow Semi Condensed</vt:lpstr>
      <vt:lpstr>Barlow Semi Condensed SemiBold</vt:lpstr>
      <vt:lpstr>Calibri</vt:lpstr>
      <vt:lpstr>Gill Sans MT</vt:lpstr>
      <vt:lpstr>Gallery</vt:lpstr>
      <vt:lpstr>Gasb 101</vt:lpstr>
      <vt:lpstr>Effective date and transition</vt:lpstr>
      <vt:lpstr>Why gasb 101</vt:lpstr>
      <vt:lpstr>Scope and applicability</vt:lpstr>
      <vt:lpstr>Recognition and measurement </vt:lpstr>
      <vt:lpstr>examples</vt:lpstr>
      <vt:lpstr>More likely than not</vt:lpstr>
      <vt:lpstr>FlowS Assumption</vt:lpstr>
      <vt:lpstr>Employee’s pay rate</vt:lpstr>
      <vt:lpstr>Salary-related payments</vt:lpstr>
      <vt:lpstr>Note disclosure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GASB 96</dc:title>
  <dc:creator>Jared Cottrell</dc:creator>
  <cp:lastModifiedBy>Jared Cottrell</cp:lastModifiedBy>
  <cp:revision>62</cp:revision>
  <cp:lastPrinted>2025-08-01T13:33:54Z</cp:lastPrinted>
  <dcterms:created xsi:type="dcterms:W3CDTF">2023-07-24T15:16:49Z</dcterms:created>
  <dcterms:modified xsi:type="dcterms:W3CDTF">2025-08-01T13:34:17Z</dcterms:modified>
</cp:coreProperties>
</file>