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36"/>
  </p:notesMasterIdLst>
  <p:handoutMasterIdLst>
    <p:handoutMasterId r:id="rId37"/>
  </p:handoutMasterIdLst>
  <p:sldIdLst>
    <p:sldId id="256" r:id="rId5"/>
    <p:sldId id="314" r:id="rId6"/>
    <p:sldId id="268" r:id="rId7"/>
    <p:sldId id="278" r:id="rId8"/>
    <p:sldId id="279" r:id="rId9"/>
    <p:sldId id="280" r:id="rId10"/>
    <p:sldId id="282" r:id="rId11"/>
    <p:sldId id="283" r:id="rId12"/>
    <p:sldId id="292" r:id="rId13"/>
    <p:sldId id="293" r:id="rId14"/>
    <p:sldId id="294" r:id="rId15"/>
    <p:sldId id="295" r:id="rId16"/>
    <p:sldId id="304" r:id="rId17"/>
    <p:sldId id="305" r:id="rId18"/>
    <p:sldId id="296" r:id="rId19"/>
    <p:sldId id="297" r:id="rId20"/>
    <p:sldId id="306" r:id="rId21"/>
    <p:sldId id="298" r:id="rId22"/>
    <p:sldId id="307" r:id="rId23"/>
    <p:sldId id="299" r:id="rId24"/>
    <p:sldId id="308" r:id="rId25"/>
    <p:sldId id="312" r:id="rId26"/>
    <p:sldId id="309" r:id="rId27"/>
    <p:sldId id="310" r:id="rId28"/>
    <p:sldId id="311" r:id="rId29"/>
    <p:sldId id="302" r:id="rId30"/>
    <p:sldId id="315" r:id="rId31"/>
    <p:sldId id="316" r:id="rId32"/>
    <p:sldId id="313" r:id="rId33"/>
    <p:sldId id="291" r:id="rId34"/>
    <p:sldId id="26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F9308-52D8-484F-B8CF-127E7063C329}" v="292" dt="2025-07-08T11:18:40.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060" autoAdjust="0"/>
  </p:normalViewPr>
  <p:slideViewPr>
    <p:cSldViewPr snapToGrid="0">
      <p:cViewPr varScale="1">
        <p:scale>
          <a:sx n="68" d="100"/>
          <a:sy n="68" d="100"/>
        </p:scale>
        <p:origin x="21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J. Lintner" userId="cab07e50-1859-4400-846b-408c622846b6" providerId="ADAL" clId="{277B16C9-C730-4FD9-9595-F19FD12F033D}"/>
    <pc:docChg chg="undo custSel addSld delSld modSld modNotesMaster modHandout">
      <pc:chgData name="Timothy J. Lintner" userId="cab07e50-1859-4400-846b-408c622846b6" providerId="ADAL" clId="{277B16C9-C730-4FD9-9595-F19FD12F033D}" dt="2025-03-25T17:42:57.266" v="2664" actId="6549"/>
      <pc:docMkLst>
        <pc:docMk/>
      </pc:docMkLst>
      <pc:sldChg chg="modSp del">
        <pc:chgData name="Timothy J. Lintner" userId="cab07e50-1859-4400-846b-408c622846b6" providerId="ADAL" clId="{277B16C9-C730-4FD9-9595-F19FD12F033D}" dt="2025-03-06T14:13:33.629" v="1433" actId="47"/>
        <pc:sldMkLst>
          <pc:docMk/>
          <pc:sldMk cId="3648224498" sldId="259"/>
        </pc:sldMkLst>
      </pc:sldChg>
      <pc:sldChg chg="modSp mod">
        <pc:chgData name="Timothy J. Lintner" userId="cab07e50-1859-4400-846b-408c622846b6" providerId="ADAL" clId="{277B16C9-C730-4FD9-9595-F19FD12F033D}" dt="2025-03-06T14:26:08.929" v="1491"/>
        <pc:sldMkLst>
          <pc:docMk/>
          <pc:sldMk cId="3332307207" sldId="265"/>
        </pc:sldMkLst>
      </pc:sldChg>
      <pc:sldChg chg="add del">
        <pc:chgData name="Timothy J. Lintner" userId="cab07e50-1859-4400-846b-408c622846b6" providerId="ADAL" clId="{277B16C9-C730-4FD9-9595-F19FD12F033D}" dt="2025-03-06T13:34:59.498" v="12" actId="47"/>
        <pc:sldMkLst>
          <pc:docMk/>
          <pc:sldMk cId="1036396155" sldId="269"/>
        </pc:sldMkLst>
      </pc:sldChg>
      <pc:sldChg chg="add del">
        <pc:chgData name="Timothy J. Lintner" userId="cab07e50-1859-4400-846b-408c622846b6" providerId="ADAL" clId="{277B16C9-C730-4FD9-9595-F19FD12F033D}" dt="2025-03-06T13:34:59.498" v="12" actId="47"/>
        <pc:sldMkLst>
          <pc:docMk/>
          <pc:sldMk cId="3216137102" sldId="270"/>
        </pc:sldMkLst>
      </pc:sldChg>
      <pc:sldChg chg="add del">
        <pc:chgData name="Timothy J. Lintner" userId="cab07e50-1859-4400-846b-408c622846b6" providerId="ADAL" clId="{277B16C9-C730-4FD9-9595-F19FD12F033D}" dt="2025-03-06T13:34:59.498" v="12" actId="47"/>
        <pc:sldMkLst>
          <pc:docMk/>
          <pc:sldMk cId="3318459810" sldId="271"/>
        </pc:sldMkLst>
      </pc:sldChg>
      <pc:sldChg chg="del">
        <pc:chgData name="Timothy J. Lintner" userId="cab07e50-1859-4400-846b-408c622846b6" providerId="ADAL" clId="{277B16C9-C730-4FD9-9595-F19FD12F033D}" dt="2025-03-06T13:34:40.243" v="9" actId="47"/>
        <pc:sldMkLst>
          <pc:docMk/>
          <pc:sldMk cId="1423469629" sldId="272"/>
        </pc:sldMkLst>
      </pc:sldChg>
      <pc:sldChg chg="del">
        <pc:chgData name="Timothy J. Lintner" userId="cab07e50-1859-4400-846b-408c622846b6" providerId="ADAL" clId="{277B16C9-C730-4FD9-9595-F19FD12F033D}" dt="2025-03-06T13:34:35.029" v="8" actId="47"/>
        <pc:sldMkLst>
          <pc:docMk/>
          <pc:sldMk cId="3826865520" sldId="273"/>
        </pc:sldMkLst>
      </pc:sldChg>
      <pc:sldChg chg="del">
        <pc:chgData name="Timothy J. Lintner" userId="cab07e50-1859-4400-846b-408c622846b6" providerId="ADAL" clId="{277B16C9-C730-4FD9-9595-F19FD12F033D}" dt="2025-03-06T13:34:35.029" v="8" actId="47"/>
        <pc:sldMkLst>
          <pc:docMk/>
          <pc:sldMk cId="1963263710" sldId="274"/>
        </pc:sldMkLst>
      </pc:sldChg>
      <pc:sldChg chg="add del">
        <pc:chgData name="Timothy J. Lintner" userId="cab07e50-1859-4400-846b-408c622846b6" providerId="ADAL" clId="{277B16C9-C730-4FD9-9595-F19FD12F033D}" dt="2025-03-06T13:35:02.481" v="13" actId="47"/>
        <pc:sldMkLst>
          <pc:docMk/>
          <pc:sldMk cId="724350811" sldId="277"/>
        </pc:sldMkLst>
      </pc:sldChg>
      <pc:sldChg chg="modNotesTx">
        <pc:chgData name="Timothy J. Lintner" userId="cab07e50-1859-4400-846b-408c622846b6" providerId="ADAL" clId="{277B16C9-C730-4FD9-9595-F19FD12F033D}" dt="2025-03-24T15:00:45.781" v="2097" actId="20577"/>
        <pc:sldMkLst>
          <pc:docMk/>
          <pc:sldMk cId="2390860846" sldId="278"/>
        </pc:sldMkLst>
      </pc:sldChg>
      <pc:sldChg chg="modNotesTx">
        <pc:chgData name="Timothy J. Lintner" userId="cab07e50-1859-4400-846b-408c622846b6" providerId="ADAL" clId="{277B16C9-C730-4FD9-9595-F19FD12F033D}" dt="2025-03-24T17:33:56.800" v="2510" actId="20577"/>
        <pc:sldMkLst>
          <pc:docMk/>
          <pc:sldMk cId="3568412439" sldId="280"/>
        </pc:sldMkLst>
      </pc:sldChg>
      <pc:sldChg chg="modNotesTx">
        <pc:chgData name="Timothy J. Lintner" userId="cab07e50-1859-4400-846b-408c622846b6" providerId="ADAL" clId="{277B16C9-C730-4FD9-9595-F19FD12F033D}" dt="2025-03-24T15:01:25.568" v="2143" actId="20577"/>
        <pc:sldMkLst>
          <pc:docMk/>
          <pc:sldMk cId="11888012" sldId="282"/>
        </pc:sldMkLst>
      </pc:sldChg>
      <pc:sldChg chg="modNotesTx">
        <pc:chgData name="Timothy J. Lintner" userId="cab07e50-1859-4400-846b-408c622846b6" providerId="ADAL" clId="{277B16C9-C730-4FD9-9595-F19FD12F033D}" dt="2025-03-24T15:02:03.214" v="2209" actId="20577"/>
        <pc:sldMkLst>
          <pc:docMk/>
          <pc:sldMk cId="4233918198" sldId="283"/>
        </pc:sldMkLst>
      </pc:sldChg>
      <pc:sldChg chg="del">
        <pc:chgData name="Timothy J. Lintner" userId="cab07e50-1859-4400-846b-408c622846b6" providerId="ADAL" clId="{277B16C9-C730-4FD9-9595-F19FD12F033D}" dt="2025-03-06T13:34:40.243" v="9" actId="47"/>
        <pc:sldMkLst>
          <pc:docMk/>
          <pc:sldMk cId="1496863338" sldId="285"/>
        </pc:sldMkLst>
      </pc:sldChg>
      <pc:sldChg chg="del">
        <pc:chgData name="Timothy J. Lintner" userId="cab07e50-1859-4400-846b-408c622846b6" providerId="ADAL" clId="{277B16C9-C730-4FD9-9595-F19FD12F033D}" dt="2025-03-06T13:34:40.243" v="9" actId="47"/>
        <pc:sldMkLst>
          <pc:docMk/>
          <pc:sldMk cId="836308413" sldId="286"/>
        </pc:sldMkLst>
      </pc:sldChg>
      <pc:sldChg chg="del">
        <pc:chgData name="Timothy J. Lintner" userId="cab07e50-1859-4400-846b-408c622846b6" providerId="ADAL" clId="{277B16C9-C730-4FD9-9595-F19FD12F033D}" dt="2025-03-06T13:34:40.243" v="9" actId="47"/>
        <pc:sldMkLst>
          <pc:docMk/>
          <pc:sldMk cId="1926552974" sldId="287"/>
        </pc:sldMkLst>
      </pc:sldChg>
      <pc:sldChg chg="del">
        <pc:chgData name="Timothy J. Lintner" userId="cab07e50-1859-4400-846b-408c622846b6" providerId="ADAL" clId="{277B16C9-C730-4FD9-9595-F19FD12F033D}" dt="2025-03-06T13:34:35.029" v="8" actId="47"/>
        <pc:sldMkLst>
          <pc:docMk/>
          <pc:sldMk cId="3478162034" sldId="288"/>
        </pc:sldMkLst>
      </pc:sldChg>
      <pc:sldChg chg="del">
        <pc:chgData name="Timothy J. Lintner" userId="cab07e50-1859-4400-846b-408c622846b6" providerId="ADAL" clId="{277B16C9-C730-4FD9-9595-F19FD12F033D}" dt="2025-03-06T13:34:35.029" v="8" actId="47"/>
        <pc:sldMkLst>
          <pc:docMk/>
          <pc:sldMk cId="1831334340" sldId="289"/>
        </pc:sldMkLst>
      </pc:sldChg>
      <pc:sldChg chg="del">
        <pc:chgData name="Timothy J. Lintner" userId="cab07e50-1859-4400-846b-408c622846b6" providerId="ADAL" clId="{277B16C9-C730-4FD9-9595-F19FD12F033D}" dt="2025-03-06T13:34:35.029" v="8" actId="47"/>
        <pc:sldMkLst>
          <pc:docMk/>
          <pc:sldMk cId="2629923100" sldId="290"/>
        </pc:sldMkLst>
      </pc:sldChg>
      <pc:sldChg chg="addSp delSp modSp mod modClrScheme chgLayout modNotesTx">
        <pc:chgData name="Timothy J. Lintner" userId="cab07e50-1859-4400-846b-408c622846b6" providerId="ADAL" clId="{277B16C9-C730-4FD9-9595-F19FD12F033D}" dt="2025-03-25T17:42:57.266" v="2664" actId="6549"/>
        <pc:sldMkLst>
          <pc:docMk/>
          <pc:sldMk cId="3813027541" sldId="291"/>
        </pc:sldMkLst>
      </pc:sldChg>
      <pc:sldChg chg="modSp mod">
        <pc:chgData name="Timothy J. Lintner" userId="cab07e50-1859-4400-846b-408c622846b6" providerId="ADAL" clId="{277B16C9-C730-4FD9-9595-F19FD12F033D}" dt="2025-03-06T13:09:25.616" v="0" actId="20577"/>
        <pc:sldMkLst>
          <pc:docMk/>
          <pc:sldMk cId="1790627855" sldId="292"/>
        </pc:sldMkLst>
      </pc:sldChg>
      <pc:sldChg chg="modNotesTx">
        <pc:chgData name="Timothy J. Lintner" userId="cab07e50-1859-4400-846b-408c622846b6" providerId="ADAL" clId="{277B16C9-C730-4FD9-9595-F19FD12F033D}" dt="2025-03-25T16:52:00.907" v="2575" actId="113"/>
        <pc:sldMkLst>
          <pc:docMk/>
          <pc:sldMk cId="2988155438" sldId="293"/>
        </pc:sldMkLst>
      </pc:sldChg>
      <pc:sldChg chg="modNotesTx">
        <pc:chgData name="Timothy J. Lintner" userId="cab07e50-1859-4400-846b-408c622846b6" providerId="ADAL" clId="{277B16C9-C730-4FD9-9595-F19FD12F033D}" dt="2025-03-06T14:11:32.452" v="1431"/>
        <pc:sldMkLst>
          <pc:docMk/>
          <pc:sldMk cId="1236827147" sldId="294"/>
        </pc:sldMkLst>
      </pc:sldChg>
      <pc:sldChg chg="modSp mod modNotesTx">
        <pc:chgData name="Timothy J. Lintner" userId="cab07e50-1859-4400-846b-408c622846b6" providerId="ADAL" clId="{277B16C9-C730-4FD9-9595-F19FD12F033D}" dt="2025-03-06T14:15:40.949" v="1476" actId="20577"/>
        <pc:sldMkLst>
          <pc:docMk/>
          <pc:sldMk cId="3227299345" sldId="295"/>
        </pc:sldMkLst>
      </pc:sldChg>
      <pc:sldChg chg="modNotesTx">
        <pc:chgData name="Timothy J. Lintner" userId="cab07e50-1859-4400-846b-408c622846b6" providerId="ADAL" clId="{277B16C9-C730-4FD9-9595-F19FD12F033D}" dt="2025-03-25T17:40:57.918" v="2663" actId="20577"/>
        <pc:sldMkLst>
          <pc:docMk/>
          <pc:sldMk cId="3986648143" sldId="297"/>
        </pc:sldMkLst>
      </pc:sldChg>
      <pc:sldChg chg="addSp delSp mod modNotesTx">
        <pc:chgData name="Timothy J. Lintner" userId="cab07e50-1859-4400-846b-408c622846b6" providerId="ADAL" clId="{277B16C9-C730-4FD9-9595-F19FD12F033D}" dt="2025-03-25T17:37:39.720" v="2631"/>
        <pc:sldMkLst>
          <pc:docMk/>
          <pc:sldMk cId="1109658678" sldId="298"/>
        </pc:sldMkLst>
      </pc:sldChg>
      <pc:sldChg chg="modNotesTx">
        <pc:chgData name="Timothy J. Lintner" userId="cab07e50-1859-4400-846b-408c622846b6" providerId="ADAL" clId="{277B16C9-C730-4FD9-9595-F19FD12F033D}" dt="2025-03-24T15:03:28.483" v="2290" actId="20577"/>
        <pc:sldMkLst>
          <pc:docMk/>
          <pc:sldMk cId="1967715556" sldId="299"/>
        </pc:sldMkLst>
      </pc:sldChg>
      <pc:sldChg chg="modSp mod">
        <pc:chgData name="Timothy J. Lintner" userId="cab07e50-1859-4400-846b-408c622846b6" providerId="ADAL" clId="{277B16C9-C730-4FD9-9595-F19FD12F033D}" dt="2025-03-06T14:15:49.357" v="1484" actId="20577"/>
        <pc:sldMkLst>
          <pc:docMk/>
          <pc:sldMk cId="1514512692" sldId="304"/>
        </pc:sldMkLst>
      </pc:sldChg>
      <pc:sldChg chg="modNotesTx">
        <pc:chgData name="Timothy J. Lintner" userId="cab07e50-1859-4400-846b-408c622846b6" providerId="ADAL" clId="{277B16C9-C730-4FD9-9595-F19FD12F033D}" dt="2025-03-25T17:34:24.729" v="2628" actId="20577"/>
        <pc:sldMkLst>
          <pc:docMk/>
          <pc:sldMk cId="2083342118" sldId="306"/>
        </pc:sldMkLst>
      </pc:sldChg>
      <pc:sldChg chg="modSp mod modNotesTx">
        <pc:chgData name="Timothy J. Lintner" userId="cab07e50-1859-4400-846b-408c622846b6" providerId="ADAL" clId="{277B16C9-C730-4FD9-9595-F19FD12F033D}" dt="2025-03-06T14:06:48.812" v="1314" actId="313"/>
        <pc:sldMkLst>
          <pc:docMk/>
          <pc:sldMk cId="4254414977" sldId="307"/>
        </pc:sldMkLst>
      </pc:sldChg>
      <pc:sldChg chg="modNotesTx">
        <pc:chgData name="Timothy J. Lintner" userId="cab07e50-1859-4400-846b-408c622846b6" providerId="ADAL" clId="{277B16C9-C730-4FD9-9595-F19FD12F033D}" dt="2025-03-24T15:06:21.242" v="2482" actId="20577"/>
        <pc:sldMkLst>
          <pc:docMk/>
          <pc:sldMk cId="1241753800" sldId="309"/>
        </pc:sldMkLst>
      </pc:sldChg>
      <pc:sldChg chg="modNotesTx">
        <pc:chgData name="Timothy J. Lintner" userId="cab07e50-1859-4400-846b-408c622846b6" providerId="ADAL" clId="{277B16C9-C730-4FD9-9595-F19FD12F033D}" dt="2025-03-24T18:19:25.079" v="2514" actId="20577"/>
        <pc:sldMkLst>
          <pc:docMk/>
          <pc:sldMk cId="4151571813" sldId="310"/>
        </pc:sldMkLst>
      </pc:sldChg>
      <pc:sldChg chg="modNotesTx">
        <pc:chgData name="Timothy J. Lintner" userId="cab07e50-1859-4400-846b-408c622846b6" providerId="ADAL" clId="{277B16C9-C730-4FD9-9595-F19FD12F033D}" dt="2025-03-24T15:00:09.490" v="2059" actId="20577"/>
        <pc:sldMkLst>
          <pc:docMk/>
          <pc:sldMk cId="1578427299" sldId="311"/>
        </pc:sldMkLst>
      </pc:sldChg>
      <pc:sldChg chg="modNotesTx">
        <pc:chgData name="Timothy J. Lintner" userId="cab07e50-1859-4400-846b-408c622846b6" providerId="ADAL" clId="{277B16C9-C730-4FD9-9595-F19FD12F033D}" dt="2025-03-24T15:04:15.291" v="2367" actId="20577"/>
        <pc:sldMkLst>
          <pc:docMk/>
          <pc:sldMk cId="1381380625" sldId="312"/>
        </pc:sldMkLst>
      </pc:sldChg>
      <pc:sldChg chg="modSp mod">
        <pc:chgData name="Timothy J. Lintner" userId="cab07e50-1859-4400-846b-408c622846b6" providerId="ADAL" clId="{277B16C9-C730-4FD9-9595-F19FD12F033D}" dt="2025-03-06T13:32:57.585" v="7" actId="20577"/>
        <pc:sldMkLst>
          <pc:docMk/>
          <pc:sldMk cId="3277197094" sldId="313"/>
        </pc:sldMkLst>
      </pc:sldChg>
      <pc:sldChg chg="modSp add">
        <pc:chgData name="Timothy J. Lintner" userId="cab07e50-1859-4400-846b-408c622846b6" providerId="ADAL" clId="{277B16C9-C730-4FD9-9595-F19FD12F033D}" dt="2025-03-06T14:13:53.144" v="1468" actId="20577"/>
        <pc:sldMkLst>
          <pc:docMk/>
          <pc:sldMk cId="631140967" sldId="314"/>
        </pc:sldMkLst>
      </pc:sldChg>
    </pc:docChg>
  </pc:docChgLst>
  <pc:docChgLst>
    <pc:chgData name="Tisha A. Turner" userId="5b54016b-46bd-407c-bdb7-d3963e6916c7" providerId="ADAL" clId="{CBF72D46-D913-427F-8822-BFD8AF78E171}"/>
    <pc:docChg chg="undo custSel addSld delSld modSld sldOrd">
      <pc:chgData name="Tisha A. Turner" userId="5b54016b-46bd-407c-bdb7-d3963e6916c7" providerId="ADAL" clId="{CBF72D46-D913-427F-8822-BFD8AF78E171}" dt="2024-01-29T18:55:51.085" v="955"/>
      <pc:docMkLst>
        <pc:docMk/>
      </pc:docMkLst>
      <pc:sldChg chg="addSp delSp modSp mod modClrScheme chgLayout">
        <pc:chgData name="Tisha A. Turner" userId="5b54016b-46bd-407c-bdb7-d3963e6916c7" providerId="ADAL" clId="{CBF72D46-D913-427F-8822-BFD8AF78E171}" dt="2024-01-22T17:12:40.728" v="924" actId="207"/>
        <pc:sldMkLst>
          <pc:docMk/>
          <pc:sldMk cId="3648224498" sldId="259"/>
        </pc:sldMkLst>
      </pc:sldChg>
      <pc:sldChg chg="modNotesTx">
        <pc:chgData name="Tisha A. Turner" userId="5b54016b-46bd-407c-bdb7-d3963e6916c7" providerId="ADAL" clId="{CBF72D46-D913-427F-8822-BFD8AF78E171}" dt="2024-01-29T18:53:43.461" v="948"/>
        <pc:sldMkLst>
          <pc:docMk/>
          <pc:sldMk cId="1036396155" sldId="269"/>
        </pc:sldMkLst>
      </pc:sldChg>
      <pc:sldChg chg="modNotesTx">
        <pc:chgData name="Tisha A. Turner" userId="5b54016b-46bd-407c-bdb7-d3963e6916c7" providerId="ADAL" clId="{CBF72D46-D913-427F-8822-BFD8AF78E171}" dt="2024-01-29T18:54:01.278" v="949"/>
        <pc:sldMkLst>
          <pc:docMk/>
          <pc:sldMk cId="3216137102" sldId="270"/>
        </pc:sldMkLst>
      </pc:sldChg>
      <pc:sldChg chg="modNotesTx">
        <pc:chgData name="Tisha A. Turner" userId="5b54016b-46bd-407c-bdb7-d3963e6916c7" providerId="ADAL" clId="{CBF72D46-D913-427F-8822-BFD8AF78E171}" dt="2024-01-29T18:54:14.425" v="950"/>
        <pc:sldMkLst>
          <pc:docMk/>
          <pc:sldMk cId="3318459810" sldId="271"/>
        </pc:sldMkLst>
      </pc:sldChg>
      <pc:sldChg chg="addSp delSp mod modNotesTx">
        <pc:chgData name="Tisha A. Turner" userId="5b54016b-46bd-407c-bdb7-d3963e6916c7" providerId="ADAL" clId="{CBF72D46-D913-427F-8822-BFD8AF78E171}" dt="2024-01-29T18:54:35.277" v="953"/>
        <pc:sldMkLst>
          <pc:docMk/>
          <pc:sldMk cId="1423469629" sldId="272"/>
        </pc:sldMkLst>
      </pc:sldChg>
      <pc:sldChg chg="modAnim">
        <pc:chgData name="Tisha A. Turner" userId="5b54016b-46bd-407c-bdb7-d3963e6916c7" providerId="ADAL" clId="{CBF72D46-D913-427F-8822-BFD8AF78E171}" dt="2024-01-19T21:13:45.044" v="704"/>
        <pc:sldMkLst>
          <pc:docMk/>
          <pc:sldMk cId="2390860846" sldId="278"/>
        </pc:sldMkLst>
      </pc:sldChg>
      <pc:sldChg chg="modNotesTx">
        <pc:chgData name="Tisha A. Turner" userId="5b54016b-46bd-407c-bdb7-d3963e6916c7" providerId="ADAL" clId="{CBF72D46-D913-427F-8822-BFD8AF78E171}" dt="2024-01-29T17:01:11.257" v="934"/>
        <pc:sldMkLst>
          <pc:docMk/>
          <pc:sldMk cId="1665926886" sldId="279"/>
        </pc:sldMkLst>
      </pc:sldChg>
      <pc:sldChg chg="modNotesTx">
        <pc:chgData name="Tisha A. Turner" userId="5b54016b-46bd-407c-bdb7-d3963e6916c7" providerId="ADAL" clId="{CBF72D46-D913-427F-8822-BFD8AF78E171}" dt="2024-01-29T18:47:28.612" v="935"/>
        <pc:sldMkLst>
          <pc:docMk/>
          <pc:sldMk cId="3568412439" sldId="280"/>
        </pc:sldMkLst>
      </pc:sldChg>
      <pc:sldChg chg="modNotesTx">
        <pc:chgData name="Tisha A. Turner" userId="5b54016b-46bd-407c-bdb7-d3963e6916c7" providerId="ADAL" clId="{CBF72D46-D913-427F-8822-BFD8AF78E171}" dt="2024-01-29T18:48:03.706" v="936"/>
        <pc:sldMkLst>
          <pc:docMk/>
          <pc:sldMk cId="11888012" sldId="282"/>
        </pc:sldMkLst>
      </pc:sldChg>
      <pc:sldChg chg="addSp delSp mod modNotesTx">
        <pc:chgData name="Tisha A. Turner" userId="5b54016b-46bd-407c-bdb7-d3963e6916c7" providerId="ADAL" clId="{CBF72D46-D913-427F-8822-BFD8AF78E171}" dt="2024-01-29T18:48:34.685" v="939"/>
        <pc:sldMkLst>
          <pc:docMk/>
          <pc:sldMk cId="4233918198" sldId="283"/>
        </pc:sldMkLst>
      </pc:sldChg>
      <pc:sldChg chg="del ord">
        <pc:chgData name="Tisha A. Turner" userId="5b54016b-46bd-407c-bdb7-d3963e6916c7" providerId="ADAL" clId="{CBF72D46-D913-427F-8822-BFD8AF78E171}" dt="2024-01-22T14:32:07.132" v="903" actId="47"/>
        <pc:sldMkLst>
          <pc:docMk/>
          <pc:sldMk cId="2817962061" sldId="284"/>
        </pc:sldMkLst>
      </pc:sldChg>
      <pc:sldChg chg="modNotesTx">
        <pc:chgData name="Tisha A. Turner" userId="5b54016b-46bd-407c-bdb7-d3963e6916c7" providerId="ADAL" clId="{CBF72D46-D913-427F-8822-BFD8AF78E171}" dt="2024-01-29T18:54:48.563" v="954"/>
        <pc:sldMkLst>
          <pc:docMk/>
          <pc:sldMk cId="1496863338" sldId="285"/>
        </pc:sldMkLst>
      </pc:sldChg>
      <pc:sldChg chg="modNotesTx">
        <pc:chgData name="Tisha A. Turner" userId="5b54016b-46bd-407c-bdb7-d3963e6916c7" providerId="ADAL" clId="{CBF72D46-D913-427F-8822-BFD8AF78E171}" dt="2024-01-29T18:55:51.085" v="955"/>
        <pc:sldMkLst>
          <pc:docMk/>
          <pc:sldMk cId="3478162034" sldId="288"/>
        </pc:sldMkLst>
      </pc:sldChg>
      <pc:sldChg chg="modNotesTx">
        <pc:chgData name="Tisha A. Turner" userId="5b54016b-46bd-407c-bdb7-d3963e6916c7" providerId="ADAL" clId="{CBF72D46-D913-427F-8822-BFD8AF78E171}" dt="2024-01-29T18:49:04.092" v="940"/>
        <pc:sldMkLst>
          <pc:docMk/>
          <pc:sldMk cId="1790627855" sldId="292"/>
        </pc:sldMkLst>
      </pc:sldChg>
      <pc:sldChg chg="addSp modSp modNotesTx">
        <pc:chgData name="Tisha A. Turner" userId="5b54016b-46bd-407c-bdb7-d3963e6916c7" providerId="ADAL" clId="{CBF72D46-D913-427F-8822-BFD8AF78E171}" dt="2024-01-29T18:49:19.515" v="941"/>
        <pc:sldMkLst>
          <pc:docMk/>
          <pc:sldMk cId="2988155438" sldId="293"/>
        </pc:sldMkLst>
      </pc:sldChg>
      <pc:sldChg chg="modSp mod">
        <pc:chgData name="Tisha A. Turner" userId="5b54016b-46bd-407c-bdb7-d3963e6916c7" providerId="ADAL" clId="{CBF72D46-D913-427F-8822-BFD8AF78E171}" dt="2024-01-22T14:26:46.997" v="898" actId="255"/>
        <pc:sldMkLst>
          <pc:docMk/>
          <pc:sldMk cId="1236827147" sldId="294"/>
        </pc:sldMkLst>
      </pc:sldChg>
      <pc:sldChg chg="modAnim">
        <pc:chgData name="Tisha A. Turner" userId="5b54016b-46bd-407c-bdb7-d3963e6916c7" providerId="ADAL" clId="{CBF72D46-D913-427F-8822-BFD8AF78E171}" dt="2024-01-22T14:02:12.200" v="736"/>
        <pc:sldMkLst>
          <pc:docMk/>
          <pc:sldMk cId="3227299345" sldId="295"/>
        </pc:sldMkLst>
      </pc:sldChg>
      <pc:sldChg chg="modSp mod modNotesTx">
        <pc:chgData name="Tisha A. Turner" userId="5b54016b-46bd-407c-bdb7-d3963e6916c7" providerId="ADAL" clId="{CBF72D46-D913-427F-8822-BFD8AF78E171}" dt="2024-01-29T18:50:37.546" v="942"/>
        <pc:sldMkLst>
          <pc:docMk/>
          <pc:sldMk cId="3358271002" sldId="296"/>
        </pc:sldMkLst>
      </pc:sldChg>
      <pc:sldChg chg="modNotesTx">
        <pc:chgData name="Tisha A. Turner" userId="5b54016b-46bd-407c-bdb7-d3963e6916c7" providerId="ADAL" clId="{CBF72D46-D913-427F-8822-BFD8AF78E171}" dt="2024-01-29T18:50:54.086" v="943"/>
        <pc:sldMkLst>
          <pc:docMk/>
          <pc:sldMk cId="3986648143" sldId="297"/>
        </pc:sldMkLst>
      </pc:sldChg>
      <pc:sldChg chg="addSp delSp mod modNotesTx">
        <pc:chgData name="Tisha A. Turner" userId="5b54016b-46bd-407c-bdb7-d3963e6916c7" providerId="ADAL" clId="{CBF72D46-D913-427F-8822-BFD8AF78E171}" dt="2024-01-29T18:52:14.093" v="947"/>
        <pc:sldMkLst>
          <pc:docMk/>
          <pc:sldMk cId="1967715556" sldId="299"/>
        </pc:sldMkLst>
      </pc:sldChg>
      <pc:sldChg chg="del ord">
        <pc:chgData name="Tisha A. Turner" userId="5b54016b-46bd-407c-bdb7-d3963e6916c7" providerId="ADAL" clId="{CBF72D46-D913-427F-8822-BFD8AF78E171}" dt="2024-01-22T14:32:07.132" v="903" actId="47"/>
        <pc:sldMkLst>
          <pc:docMk/>
          <pc:sldMk cId="3558546331" sldId="300"/>
        </pc:sldMkLst>
      </pc:sldChg>
      <pc:sldChg chg="del ord">
        <pc:chgData name="Tisha A. Turner" userId="5b54016b-46bd-407c-bdb7-d3963e6916c7" providerId="ADAL" clId="{CBF72D46-D913-427F-8822-BFD8AF78E171}" dt="2024-01-22T14:32:07.132" v="903" actId="47"/>
        <pc:sldMkLst>
          <pc:docMk/>
          <pc:sldMk cId="3043572357" sldId="301"/>
        </pc:sldMkLst>
      </pc:sldChg>
      <pc:sldChg chg="addSp modSp mod ord modAnim">
        <pc:chgData name="Tisha A. Turner" userId="5b54016b-46bd-407c-bdb7-d3963e6916c7" providerId="ADAL" clId="{CBF72D46-D913-427F-8822-BFD8AF78E171}" dt="2024-01-19T21:15:28.475" v="706"/>
        <pc:sldMkLst>
          <pc:docMk/>
          <pc:sldMk cId="3360860730" sldId="302"/>
        </pc:sldMkLst>
      </pc:sldChg>
      <pc:sldChg chg="modAnim">
        <pc:chgData name="Tisha A. Turner" userId="5b54016b-46bd-407c-bdb7-d3963e6916c7" providerId="ADAL" clId="{CBF72D46-D913-427F-8822-BFD8AF78E171}" dt="2024-01-22T17:16:13.093" v="933"/>
        <pc:sldMkLst>
          <pc:docMk/>
          <pc:sldMk cId="1514512692" sldId="304"/>
        </pc:sldMkLst>
      </pc:sldChg>
      <pc:sldChg chg="addSp delSp modSp mod modNotesTx">
        <pc:chgData name="Tisha A. Turner" userId="5b54016b-46bd-407c-bdb7-d3963e6916c7" providerId="ADAL" clId="{CBF72D46-D913-427F-8822-BFD8AF78E171}" dt="2024-01-29T18:51:39.206" v="944"/>
        <pc:sldMkLst>
          <pc:docMk/>
          <pc:sldMk cId="2083342118" sldId="306"/>
        </pc:sldMkLst>
      </pc:sldChg>
      <pc:sldChg chg="modSp mod">
        <pc:chgData name="Tisha A. Turner" userId="5b54016b-46bd-407c-bdb7-d3963e6916c7" providerId="ADAL" clId="{CBF72D46-D913-427F-8822-BFD8AF78E171}" dt="2024-01-22T17:15:43.214" v="931" actId="255"/>
        <pc:sldMkLst>
          <pc:docMk/>
          <pc:sldMk cId="4254414977" sldId="307"/>
        </pc:sldMkLst>
      </pc:sldChg>
      <pc:sldChg chg="modAnim">
        <pc:chgData name="Tisha A. Turner" userId="5b54016b-46bd-407c-bdb7-d3963e6916c7" providerId="ADAL" clId="{CBF72D46-D913-427F-8822-BFD8AF78E171}" dt="2024-01-19T21:14:09.664" v="705"/>
        <pc:sldMkLst>
          <pc:docMk/>
          <pc:sldMk cId="1653881846" sldId="308"/>
        </pc:sldMkLst>
      </pc:sldChg>
      <pc:sldChg chg="modSp mod modAnim">
        <pc:chgData name="Tisha A. Turner" userId="5b54016b-46bd-407c-bdb7-d3963e6916c7" providerId="ADAL" clId="{CBF72D46-D913-427F-8822-BFD8AF78E171}" dt="2024-01-19T21:16:18.466" v="708"/>
        <pc:sldMkLst>
          <pc:docMk/>
          <pc:sldMk cId="1241753800" sldId="309"/>
        </pc:sldMkLst>
      </pc:sldChg>
      <pc:sldChg chg="modSp mod">
        <pc:chgData name="Tisha A. Turner" userId="5b54016b-46bd-407c-bdb7-d3963e6916c7" providerId="ADAL" clId="{CBF72D46-D913-427F-8822-BFD8AF78E171}" dt="2024-01-19T20:26:50.148" v="141" actId="27636"/>
        <pc:sldMkLst>
          <pc:docMk/>
          <pc:sldMk cId="4151571813" sldId="310"/>
        </pc:sldMkLst>
      </pc:sldChg>
      <pc:sldChg chg="addSp delSp modSp mod delAnim modAnim">
        <pc:chgData name="Tisha A. Turner" userId="5b54016b-46bd-407c-bdb7-d3963e6916c7" providerId="ADAL" clId="{CBF72D46-D913-427F-8822-BFD8AF78E171}" dt="2024-01-22T14:32:53.294" v="904"/>
        <pc:sldMkLst>
          <pc:docMk/>
          <pc:sldMk cId="1578427299" sldId="311"/>
        </pc:sldMkLst>
      </pc:sldChg>
      <pc:sldChg chg="addSp delSp modSp add del mod">
        <pc:chgData name="Tisha A. Turner" userId="5b54016b-46bd-407c-bdb7-d3963e6916c7" providerId="ADAL" clId="{CBF72D46-D913-427F-8822-BFD8AF78E171}" dt="2024-01-19T20:55:11.229" v="627" actId="47"/>
        <pc:sldMkLst>
          <pc:docMk/>
          <pc:sldMk cId="946485805" sldId="312"/>
        </pc:sldMkLst>
      </pc:sldChg>
      <pc:sldChg chg="delSp modSp add mod setBg delAnim">
        <pc:chgData name="Tisha A. Turner" userId="5b54016b-46bd-407c-bdb7-d3963e6916c7" providerId="ADAL" clId="{CBF72D46-D913-427F-8822-BFD8AF78E171}" dt="2024-01-19T21:07:25.763" v="669" actId="1076"/>
        <pc:sldMkLst>
          <pc:docMk/>
          <pc:sldMk cId="1381380625" sldId="312"/>
        </pc:sldMkLst>
      </pc:sldChg>
      <pc:sldChg chg="addSp delSp modSp add mod">
        <pc:chgData name="Tisha A. Turner" userId="5b54016b-46bd-407c-bdb7-d3963e6916c7" providerId="ADAL" clId="{CBF72D46-D913-427F-8822-BFD8AF78E171}" dt="2024-01-22T14:17:05.016" v="896" actId="20577"/>
        <pc:sldMkLst>
          <pc:docMk/>
          <pc:sldMk cId="3277197094" sldId="313"/>
        </pc:sldMkLst>
      </pc:sldChg>
      <pc:sldChg chg="add del">
        <pc:chgData name="Tisha A. Turner" userId="5b54016b-46bd-407c-bdb7-d3963e6916c7" providerId="ADAL" clId="{CBF72D46-D913-427F-8822-BFD8AF78E171}" dt="2024-01-22T14:04:49.111" v="740" actId="47"/>
        <pc:sldMkLst>
          <pc:docMk/>
          <pc:sldMk cId="2182821701" sldId="314"/>
        </pc:sldMkLst>
      </pc:sldChg>
    </pc:docChg>
  </pc:docChgLst>
  <pc:docChgLst>
    <pc:chgData name="Timothy J. Lintner" userId="cab07e50-1859-4400-846b-408c622846b6" providerId="ADAL" clId="{DE4F9308-52D8-484F-B8CF-127E7063C329}"/>
    <pc:docChg chg="custSel addSld modSld">
      <pc:chgData name="Timothy J. Lintner" userId="cab07e50-1859-4400-846b-408c622846b6" providerId="ADAL" clId="{DE4F9308-52D8-484F-B8CF-127E7063C329}" dt="2025-07-08T11:18:40.770" v="1651" actId="20577"/>
      <pc:docMkLst>
        <pc:docMk/>
      </pc:docMkLst>
      <pc:sldChg chg="modSp mod">
        <pc:chgData name="Timothy J. Lintner" userId="cab07e50-1859-4400-846b-408c622846b6" providerId="ADAL" clId="{DE4F9308-52D8-484F-B8CF-127E7063C329}" dt="2025-07-02T15:07:34.390" v="0" actId="6549"/>
        <pc:sldMkLst>
          <pc:docMk/>
          <pc:sldMk cId="3332307207" sldId="265"/>
        </pc:sldMkLst>
        <pc:spChg chg="mod">
          <ac:chgData name="Timothy J. Lintner" userId="cab07e50-1859-4400-846b-408c622846b6" providerId="ADAL" clId="{DE4F9308-52D8-484F-B8CF-127E7063C329}" dt="2025-07-02T15:07:34.390" v="0" actId="6549"/>
          <ac:spMkLst>
            <pc:docMk/>
            <pc:sldMk cId="3332307207" sldId="265"/>
            <ac:spMk id="5" creationId="{00000000-0000-0000-0000-000000000000}"/>
          </ac:spMkLst>
        </pc:spChg>
      </pc:sldChg>
      <pc:sldChg chg="addSp delSp modSp new mod modClrScheme chgLayout modNotesTx">
        <pc:chgData name="Timothy J. Lintner" userId="cab07e50-1859-4400-846b-408c622846b6" providerId="ADAL" clId="{DE4F9308-52D8-484F-B8CF-127E7063C329}" dt="2025-07-02T15:52:24.600" v="807" actId="6549"/>
        <pc:sldMkLst>
          <pc:docMk/>
          <pc:sldMk cId="1019364489" sldId="315"/>
        </pc:sldMkLst>
        <pc:spChg chg="mod ord">
          <ac:chgData name="Timothy J. Lintner" userId="cab07e50-1859-4400-846b-408c622846b6" providerId="ADAL" clId="{DE4F9308-52D8-484F-B8CF-127E7063C329}" dt="2025-07-02T15:20:25.515" v="344" actId="26606"/>
          <ac:spMkLst>
            <pc:docMk/>
            <pc:sldMk cId="1019364489" sldId="315"/>
            <ac:spMk id="2" creationId="{6FCB2F8A-98BD-2A20-68F4-A28FE2D02775}"/>
          </ac:spMkLst>
        </pc:spChg>
        <pc:spChg chg="mod ord">
          <ac:chgData name="Timothy J. Lintner" userId="cab07e50-1859-4400-846b-408c622846b6" providerId="ADAL" clId="{DE4F9308-52D8-484F-B8CF-127E7063C329}" dt="2025-07-02T15:36:48.987" v="420" actId="20577"/>
          <ac:spMkLst>
            <pc:docMk/>
            <pc:sldMk cId="1019364489" sldId="315"/>
            <ac:spMk id="4" creationId="{BAAE48B4-9985-7322-345D-9E937622F999}"/>
          </ac:spMkLst>
        </pc:spChg>
        <pc:spChg chg="add mod">
          <ac:chgData name="Timothy J. Lintner" userId="cab07e50-1859-4400-846b-408c622846b6" providerId="ADAL" clId="{DE4F9308-52D8-484F-B8CF-127E7063C329}" dt="2025-07-02T15:52:20.238" v="806" actId="20577"/>
          <ac:spMkLst>
            <pc:docMk/>
            <pc:sldMk cId="1019364489" sldId="315"/>
            <ac:spMk id="10" creationId="{0D163E89-B881-0731-BF5E-F10E138F925C}"/>
          </ac:spMkLst>
        </pc:spChg>
      </pc:sldChg>
      <pc:sldChg chg="addSp delSp modSp new mod modClrScheme chgLayout modNotesTx">
        <pc:chgData name="Timothy J. Lintner" userId="cab07e50-1859-4400-846b-408c622846b6" providerId="ADAL" clId="{DE4F9308-52D8-484F-B8CF-127E7063C329}" dt="2025-07-08T11:18:40.770" v="1651" actId="20577"/>
        <pc:sldMkLst>
          <pc:docMk/>
          <pc:sldMk cId="1470845737" sldId="316"/>
        </pc:sldMkLst>
        <pc:spChg chg="mod ord">
          <ac:chgData name="Timothy J. Lintner" userId="cab07e50-1859-4400-846b-408c622846b6" providerId="ADAL" clId="{DE4F9308-52D8-484F-B8CF-127E7063C329}" dt="2025-07-02T16:05:04.444" v="1330" actId="26606"/>
          <ac:spMkLst>
            <pc:docMk/>
            <pc:sldMk cId="1470845737" sldId="316"/>
            <ac:spMk id="2" creationId="{45518B26-7873-4EFD-2137-3D80215B43F6}"/>
          </ac:spMkLst>
        </pc:spChg>
        <pc:graphicFrameChg chg="add mod">
          <ac:chgData name="Timothy J. Lintner" userId="cab07e50-1859-4400-846b-408c622846b6" providerId="ADAL" clId="{DE4F9308-52D8-484F-B8CF-127E7063C329}" dt="2025-07-08T11:18:40.770" v="1651" actId="20577"/>
          <ac:graphicFrameMkLst>
            <pc:docMk/>
            <pc:sldMk cId="1470845737" sldId="316"/>
            <ac:graphicFrameMk id="6" creationId="{FA0C5616-D84E-AA06-9081-C05318F1DAFE}"/>
          </ac:graphicFrameMkLst>
        </pc:graphicFrameChg>
      </pc:sldChg>
    </pc:docChg>
  </pc:docChgLst>
  <pc:docChgLst>
    <pc:chgData name="Tisha A. Turner" userId="5b54016b-46bd-407c-bdb7-d3963e6916c7" providerId="ADAL" clId="{02B113FE-45B3-406A-A8FE-99233674869B}"/>
    <pc:docChg chg="modSld">
      <pc:chgData name="Tisha A. Turner" userId="5b54016b-46bd-407c-bdb7-d3963e6916c7" providerId="ADAL" clId="{02B113FE-45B3-406A-A8FE-99233674869B}" dt="2024-02-20T17:36:17.160" v="0" actId="6549"/>
      <pc:docMkLst>
        <pc:docMk/>
      </pc:docMkLst>
      <pc:sldChg chg="modSp mod">
        <pc:chgData name="Tisha A. Turner" userId="5b54016b-46bd-407c-bdb7-d3963e6916c7" providerId="ADAL" clId="{02B113FE-45B3-406A-A8FE-99233674869B}" dt="2024-02-20T17:36:17.160" v="0" actId="6549"/>
        <pc:sldMkLst>
          <pc:docMk/>
          <pc:sldMk cId="1926552974" sldId="287"/>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A44B8-640D-4351-AFE3-F68C025E07F0}" type="doc">
      <dgm:prSet loTypeId="urn:microsoft.com/office/officeart/2005/8/layout/cycle6" loCatId="cycle" qsTypeId="urn:microsoft.com/office/officeart/2005/8/quickstyle/simple4" qsCatId="simple" csTypeId="urn:microsoft.com/office/officeart/2005/8/colors/accent2_2" csCatId="accent2" phldr="1"/>
      <dgm:spPr/>
      <dgm:t>
        <a:bodyPr/>
        <a:lstStyle/>
        <a:p>
          <a:endParaRPr lang="en-US"/>
        </a:p>
      </dgm:t>
    </dgm:pt>
    <dgm:pt modelId="{BE62BFDA-6D43-4532-8CA8-46DEBDC255BF}">
      <dgm:prSet/>
      <dgm:spPr/>
      <dgm:t>
        <a:bodyPr/>
        <a:lstStyle/>
        <a:p>
          <a:r>
            <a:rPr lang="en-US" dirty="0">
              <a:solidFill>
                <a:schemeClr val="tx1"/>
              </a:solidFill>
            </a:rPr>
            <a:t>Ohio Revised Code 118</a:t>
          </a:r>
        </a:p>
      </dgm:t>
    </dgm:pt>
    <dgm:pt modelId="{FD7D51AE-E30B-4FD9-89B8-D01C82899E68}" type="parTrans" cxnId="{D49A56DE-5AE2-4C0E-BE74-11C1A71E2713}">
      <dgm:prSet/>
      <dgm:spPr/>
      <dgm:t>
        <a:bodyPr/>
        <a:lstStyle/>
        <a:p>
          <a:endParaRPr lang="en-US"/>
        </a:p>
      </dgm:t>
    </dgm:pt>
    <dgm:pt modelId="{D2FFC531-B7A9-4985-836C-59695A34A945}" type="sibTrans" cxnId="{D49A56DE-5AE2-4C0E-BE74-11C1A71E2713}">
      <dgm:prSet/>
      <dgm:spPr/>
      <dgm:t>
        <a:bodyPr/>
        <a:lstStyle/>
        <a:p>
          <a:endParaRPr lang="en-US"/>
        </a:p>
      </dgm:t>
    </dgm:pt>
    <dgm:pt modelId="{5B453380-F6AB-4EBD-8A97-80010FD98AFE}">
      <dgm:prSet/>
      <dgm:spPr/>
      <dgm:t>
        <a:bodyPr/>
        <a:lstStyle/>
        <a:p>
          <a:r>
            <a:rPr lang="en-US" dirty="0">
              <a:solidFill>
                <a:schemeClr val="tx1"/>
              </a:solidFill>
            </a:rPr>
            <a:t>Fiscal Emergency Case Study</a:t>
          </a:r>
        </a:p>
      </dgm:t>
    </dgm:pt>
    <dgm:pt modelId="{D2F49A3C-B51D-4D90-9901-97CE3308C0B6}" type="parTrans" cxnId="{73A3CBFE-97F7-43A9-9E6B-1C454C7F3C28}">
      <dgm:prSet/>
      <dgm:spPr/>
      <dgm:t>
        <a:bodyPr/>
        <a:lstStyle/>
        <a:p>
          <a:endParaRPr lang="en-US"/>
        </a:p>
      </dgm:t>
    </dgm:pt>
    <dgm:pt modelId="{69D4DDBA-8A43-4E46-B3B1-933E238D7BA5}" type="sibTrans" cxnId="{73A3CBFE-97F7-43A9-9E6B-1C454C7F3C28}">
      <dgm:prSet/>
      <dgm:spPr/>
      <dgm:t>
        <a:bodyPr/>
        <a:lstStyle/>
        <a:p>
          <a:endParaRPr lang="en-US"/>
        </a:p>
      </dgm:t>
    </dgm:pt>
    <dgm:pt modelId="{22125702-3C76-4A0D-A5F7-35476479BC96}" type="pres">
      <dgm:prSet presAssocID="{CC8A44B8-640D-4351-AFE3-F68C025E07F0}" presName="cycle" presStyleCnt="0">
        <dgm:presLayoutVars>
          <dgm:dir/>
          <dgm:resizeHandles val="exact"/>
        </dgm:presLayoutVars>
      </dgm:prSet>
      <dgm:spPr/>
    </dgm:pt>
    <dgm:pt modelId="{6CDD7D5A-44DB-438B-9E18-29EBB20852FA}" type="pres">
      <dgm:prSet presAssocID="{BE62BFDA-6D43-4532-8CA8-46DEBDC255BF}" presName="node" presStyleLbl="node1" presStyleIdx="0" presStyleCnt="2">
        <dgm:presLayoutVars>
          <dgm:bulletEnabled val="1"/>
        </dgm:presLayoutVars>
      </dgm:prSet>
      <dgm:spPr/>
    </dgm:pt>
    <dgm:pt modelId="{02436668-0FB6-4D62-9759-908285FF30D5}" type="pres">
      <dgm:prSet presAssocID="{BE62BFDA-6D43-4532-8CA8-46DEBDC255BF}" presName="spNode" presStyleCnt="0"/>
      <dgm:spPr/>
    </dgm:pt>
    <dgm:pt modelId="{AC1723D6-5CC3-4BBF-86E5-F004473B99EF}" type="pres">
      <dgm:prSet presAssocID="{D2FFC531-B7A9-4985-836C-59695A34A945}" presName="sibTrans" presStyleLbl="sibTrans1D1" presStyleIdx="0" presStyleCnt="2"/>
      <dgm:spPr/>
    </dgm:pt>
    <dgm:pt modelId="{4747479A-DE52-4F5F-A164-4F81B9D32057}" type="pres">
      <dgm:prSet presAssocID="{5B453380-F6AB-4EBD-8A97-80010FD98AFE}" presName="node" presStyleLbl="node1" presStyleIdx="1" presStyleCnt="2">
        <dgm:presLayoutVars>
          <dgm:bulletEnabled val="1"/>
        </dgm:presLayoutVars>
      </dgm:prSet>
      <dgm:spPr/>
    </dgm:pt>
    <dgm:pt modelId="{9C1CCE10-55A5-4A73-B7AA-EE5891921B52}" type="pres">
      <dgm:prSet presAssocID="{5B453380-F6AB-4EBD-8A97-80010FD98AFE}" presName="spNode" presStyleCnt="0"/>
      <dgm:spPr/>
    </dgm:pt>
    <dgm:pt modelId="{66B7DD31-75FE-46CC-9789-6F72D750C11F}" type="pres">
      <dgm:prSet presAssocID="{69D4DDBA-8A43-4E46-B3B1-933E238D7BA5}" presName="sibTrans" presStyleLbl="sibTrans1D1" presStyleIdx="1" presStyleCnt="2"/>
      <dgm:spPr/>
    </dgm:pt>
  </dgm:ptLst>
  <dgm:cxnLst>
    <dgm:cxn modelId="{B3E3AA0D-5226-4D2D-9E1D-67FF9929B71C}" type="presOf" srcId="{BE62BFDA-6D43-4532-8CA8-46DEBDC255BF}" destId="{6CDD7D5A-44DB-438B-9E18-29EBB20852FA}" srcOrd="0" destOrd="0" presId="urn:microsoft.com/office/officeart/2005/8/layout/cycle6"/>
    <dgm:cxn modelId="{1986A442-9B91-43AF-9A78-F61EE4AEF605}" type="presOf" srcId="{5B453380-F6AB-4EBD-8A97-80010FD98AFE}" destId="{4747479A-DE52-4F5F-A164-4F81B9D32057}" srcOrd="0" destOrd="0" presId="urn:microsoft.com/office/officeart/2005/8/layout/cycle6"/>
    <dgm:cxn modelId="{4142DE6C-4518-44CC-BD77-0DE9F4FBFAC1}" type="presOf" srcId="{CC8A44B8-640D-4351-AFE3-F68C025E07F0}" destId="{22125702-3C76-4A0D-A5F7-35476479BC96}" srcOrd="0" destOrd="0" presId="urn:microsoft.com/office/officeart/2005/8/layout/cycle6"/>
    <dgm:cxn modelId="{F5C88553-A77D-43D8-8921-535117DC52F6}" type="presOf" srcId="{69D4DDBA-8A43-4E46-B3B1-933E238D7BA5}" destId="{66B7DD31-75FE-46CC-9789-6F72D750C11F}" srcOrd="0" destOrd="0" presId="urn:microsoft.com/office/officeart/2005/8/layout/cycle6"/>
    <dgm:cxn modelId="{B3D5C68C-8454-4358-A6D0-16619121A29F}" type="presOf" srcId="{D2FFC531-B7A9-4985-836C-59695A34A945}" destId="{AC1723D6-5CC3-4BBF-86E5-F004473B99EF}" srcOrd="0" destOrd="0" presId="urn:microsoft.com/office/officeart/2005/8/layout/cycle6"/>
    <dgm:cxn modelId="{D49A56DE-5AE2-4C0E-BE74-11C1A71E2713}" srcId="{CC8A44B8-640D-4351-AFE3-F68C025E07F0}" destId="{BE62BFDA-6D43-4532-8CA8-46DEBDC255BF}" srcOrd="0" destOrd="0" parTransId="{FD7D51AE-E30B-4FD9-89B8-D01C82899E68}" sibTransId="{D2FFC531-B7A9-4985-836C-59695A34A945}"/>
    <dgm:cxn modelId="{73A3CBFE-97F7-43A9-9E6B-1C454C7F3C28}" srcId="{CC8A44B8-640D-4351-AFE3-F68C025E07F0}" destId="{5B453380-F6AB-4EBD-8A97-80010FD98AFE}" srcOrd="1" destOrd="0" parTransId="{D2F49A3C-B51D-4D90-9901-97CE3308C0B6}" sibTransId="{69D4DDBA-8A43-4E46-B3B1-933E238D7BA5}"/>
    <dgm:cxn modelId="{DC3B0A86-7B67-4C7C-9273-6F4113DB2079}" type="presParOf" srcId="{22125702-3C76-4A0D-A5F7-35476479BC96}" destId="{6CDD7D5A-44DB-438B-9E18-29EBB20852FA}" srcOrd="0" destOrd="0" presId="urn:microsoft.com/office/officeart/2005/8/layout/cycle6"/>
    <dgm:cxn modelId="{A32526DB-BF87-492B-A2C8-4752E2235D76}" type="presParOf" srcId="{22125702-3C76-4A0D-A5F7-35476479BC96}" destId="{02436668-0FB6-4D62-9759-908285FF30D5}" srcOrd="1" destOrd="0" presId="urn:microsoft.com/office/officeart/2005/8/layout/cycle6"/>
    <dgm:cxn modelId="{E61D41B3-13A2-4F90-80C4-9CD4AC77AFF0}" type="presParOf" srcId="{22125702-3C76-4A0D-A5F7-35476479BC96}" destId="{AC1723D6-5CC3-4BBF-86E5-F004473B99EF}" srcOrd="2" destOrd="0" presId="urn:microsoft.com/office/officeart/2005/8/layout/cycle6"/>
    <dgm:cxn modelId="{91BDE651-A5D7-4404-BA82-CA953426D643}" type="presParOf" srcId="{22125702-3C76-4A0D-A5F7-35476479BC96}" destId="{4747479A-DE52-4F5F-A164-4F81B9D32057}" srcOrd="3" destOrd="0" presId="urn:microsoft.com/office/officeart/2005/8/layout/cycle6"/>
    <dgm:cxn modelId="{068179B2-5273-4CAA-B904-45EBC9B60537}" type="presParOf" srcId="{22125702-3C76-4A0D-A5F7-35476479BC96}" destId="{9C1CCE10-55A5-4A73-B7AA-EE5891921B52}" srcOrd="4" destOrd="0" presId="urn:microsoft.com/office/officeart/2005/8/layout/cycle6"/>
    <dgm:cxn modelId="{1E2427BA-A7B8-4BFB-B297-5BF3B4FD003E}" type="presParOf" srcId="{22125702-3C76-4A0D-A5F7-35476479BC96}" destId="{66B7DD31-75FE-46CC-9789-6F72D750C11F}"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B778A-10C8-4E48-ABDE-7B97D19D198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F547116-7494-46D9-9263-F728A929640A}">
      <dgm:prSet/>
      <dgm:spPr/>
      <dgm:t>
        <a:bodyPr/>
        <a:lstStyle/>
        <a:p>
          <a:pPr>
            <a:lnSpc>
              <a:spcPct val="100000"/>
            </a:lnSpc>
          </a:pPr>
          <a:r>
            <a:rPr lang="en-US"/>
            <a:t>Surrounding School Districts often see an uptick in open enrollment from the Home District in fiscal distress as class sizes often increase in pupil ratios and programs often are reduced.</a:t>
          </a:r>
        </a:p>
      </dgm:t>
    </dgm:pt>
    <dgm:pt modelId="{BCE28E9E-828F-4264-9E73-0F791E0D5E96}" type="parTrans" cxnId="{5AB87317-74A3-42D1-BC58-B59FF8538ECE}">
      <dgm:prSet/>
      <dgm:spPr/>
      <dgm:t>
        <a:bodyPr/>
        <a:lstStyle/>
        <a:p>
          <a:endParaRPr lang="en-US"/>
        </a:p>
      </dgm:t>
    </dgm:pt>
    <dgm:pt modelId="{3ED3C73F-F8E4-4C3C-B0F1-800E6E56B78B}" type="sibTrans" cxnId="{5AB87317-74A3-42D1-BC58-B59FF8538ECE}">
      <dgm:prSet/>
      <dgm:spPr/>
      <dgm:t>
        <a:bodyPr/>
        <a:lstStyle/>
        <a:p>
          <a:endParaRPr lang="en-US"/>
        </a:p>
      </dgm:t>
    </dgm:pt>
    <dgm:pt modelId="{EF33B51F-7F33-4F6A-891F-DA949667BE1D}">
      <dgm:prSet/>
      <dgm:spPr/>
      <dgm:t>
        <a:bodyPr/>
        <a:lstStyle/>
        <a:p>
          <a:pPr>
            <a:lnSpc>
              <a:spcPct val="100000"/>
            </a:lnSpc>
          </a:pPr>
          <a:r>
            <a:rPr lang="en-US" dirty="0"/>
            <a:t>Municipalities and Townships could potentially see a strain on safety forces</a:t>
          </a:r>
        </a:p>
      </dgm:t>
    </dgm:pt>
    <dgm:pt modelId="{0AE3BB73-D5D5-4303-81B1-D2CEDB41934A}" type="parTrans" cxnId="{35FD3426-EF30-4075-813F-911AB4559ADC}">
      <dgm:prSet/>
      <dgm:spPr/>
      <dgm:t>
        <a:bodyPr/>
        <a:lstStyle/>
        <a:p>
          <a:endParaRPr lang="en-US"/>
        </a:p>
      </dgm:t>
    </dgm:pt>
    <dgm:pt modelId="{C1FF577B-D561-49C0-9567-73EF124FC224}" type="sibTrans" cxnId="{35FD3426-EF30-4075-813F-911AB4559ADC}">
      <dgm:prSet/>
      <dgm:spPr/>
      <dgm:t>
        <a:bodyPr/>
        <a:lstStyle/>
        <a:p>
          <a:endParaRPr lang="en-US"/>
        </a:p>
      </dgm:t>
    </dgm:pt>
    <dgm:pt modelId="{8BB82234-84CB-4DE8-8BF4-7A2F3132747C}">
      <dgm:prSet custT="1"/>
      <dgm:spPr/>
      <dgm:t>
        <a:bodyPr/>
        <a:lstStyle/>
        <a:p>
          <a:pPr>
            <a:lnSpc>
              <a:spcPct val="100000"/>
            </a:lnSpc>
          </a:pPr>
          <a:r>
            <a:rPr lang="en-US" sz="1800" dirty="0"/>
            <a:t>Has the fiscal emergency declaration resulted in significant cuts to staff levels for police and fire? </a:t>
          </a:r>
        </a:p>
        <a:p>
          <a:pPr>
            <a:lnSpc>
              <a:spcPct val="100000"/>
            </a:lnSpc>
          </a:pPr>
          <a:r>
            <a:rPr lang="en-US" sz="1800" dirty="0"/>
            <a:t>Will the County Sheriff’s Office need to be utilized?</a:t>
          </a:r>
        </a:p>
        <a:p>
          <a:pPr>
            <a:lnSpc>
              <a:spcPct val="100000"/>
            </a:lnSpc>
          </a:pPr>
          <a:r>
            <a:rPr lang="en-US" sz="1800" dirty="0"/>
            <a:t>Will fire</a:t>
          </a:r>
          <a:r>
            <a:rPr lang="en-US" sz="1800"/>
            <a:t>/ambulance </a:t>
          </a:r>
          <a:r>
            <a:rPr lang="en-US" sz="1800" dirty="0"/>
            <a:t>coverage agreements need to </a:t>
          </a:r>
          <a:r>
            <a:rPr lang="en-US" sz="1800"/>
            <a:t>be discussed?</a:t>
          </a:r>
          <a:endParaRPr lang="en-US" sz="1800" dirty="0"/>
        </a:p>
      </dgm:t>
    </dgm:pt>
    <dgm:pt modelId="{6F0E7CC9-3547-4AD5-A332-DB666EBD6AA8}" type="parTrans" cxnId="{CFC9F5C4-0A53-46BC-B17A-528C71D8A367}">
      <dgm:prSet/>
      <dgm:spPr/>
      <dgm:t>
        <a:bodyPr/>
        <a:lstStyle/>
        <a:p>
          <a:endParaRPr lang="en-US"/>
        </a:p>
      </dgm:t>
    </dgm:pt>
    <dgm:pt modelId="{B121C707-46AC-4389-AA5D-45BF30AE346C}" type="sibTrans" cxnId="{CFC9F5C4-0A53-46BC-B17A-528C71D8A367}">
      <dgm:prSet/>
      <dgm:spPr/>
      <dgm:t>
        <a:bodyPr/>
        <a:lstStyle/>
        <a:p>
          <a:endParaRPr lang="en-US"/>
        </a:p>
      </dgm:t>
    </dgm:pt>
    <dgm:pt modelId="{9F0F1E3B-C7DA-42B3-985B-61B920827A8F}" type="pres">
      <dgm:prSet presAssocID="{F2AB778A-10C8-4E48-ABDE-7B97D19D198E}" presName="root" presStyleCnt="0">
        <dgm:presLayoutVars>
          <dgm:dir/>
          <dgm:resizeHandles val="exact"/>
        </dgm:presLayoutVars>
      </dgm:prSet>
      <dgm:spPr/>
    </dgm:pt>
    <dgm:pt modelId="{0B9FD547-D011-4F0C-BAFB-7AA89AEFFDD5}" type="pres">
      <dgm:prSet presAssocID="{3F547116-7494-46D9-9263-F728A929640A}" presName="compNode" presStyleCnt="0"/>
      <dgm:spPr/>
    </dgm:pt>
    <dgm:pt modelId="{284FE90D-AC7F-4450-9AAA-FF0C3C64C8A5}" type="pres">
      <dgm:prSet presAssocID="{3F547116-7494-46D9-9263-F728A929640A}" presName="bgRect" presStyleLbl="bgShp" presStyleIdx="0" presStyleCnt="2"/>
      <dgm:spPr/>
    </dgm:pt>
    <dgm:pt modelId="{90A9D5D9-9D18-4DBB-823C-592231927687}" type="pres">
      <dgm:prSet presAssocID="{3F547116-7494-46D9-9263-F728A92964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66DCB039-8E2D-4CC7-A57F-84DB725A99C2}" type="pres">
      <dgm:prSet presAssocID="{3F547116-7494-46D9-9263-F728A929640A}" presName="spaceRect" presStyleCnt="0"/>
      <dgm:spPr/>
    </dgm:pt>
    <dgm:pt modelId="{B1AEAE68-093B-464C-B086-B15C71F5E731}" type="pres">
      <dgm:prSet presAssocID="{3F547116-7494-46D9-9263-F728A929640A}" presName="parTx" presStyleLbl="revTx" presStyleIdx="0" presStyleCnt="3">
        <dgm:presLayoutVars>
          <dgm:chMax val="0"/>
          <dgm:chPref val="0"/>
        </dgm:presLayoutVars>
      </dgm:prSet>
      <dgm:spPr/>
    </dgm:pt>
    <dgm:pt modelId="{FDF98285-112C-4123-B8E6-FA522199A32E}" type="pres">
      <dgm:prSet presAssocID="{3ED3C73F-F8E4-4C3C-B0F1-800E6E56B78B}" presName="sibTrans" presStyleCnt="0"/>
      <dgm:spPr/>
    </dgm:pt>
    <dgm:pt modelId="{5DEB003E-204D-4431-B27D-58E49328BA3F}" type="pres">
      <dgm:prSet presAssocID="{EF33B51F-7F33-4F6A-891F-DA949667BE1D}" presName="compNode" presStyleCnt="0"/>
      <dgm:spPr/>
    </dgm:pt>
    <dgm:pt modelId="{0FBC92FB-AA78-4236-8BF7-5DAFF4D75411}" type="pres">
      <dgm:prSet presAssocID="{EF33B51F-7F33-4F6A-891F-DA949667BE1D}" presName="bgRect" presStyleLbl="bgShp" presStyleIdx="1" presStyleCnt="2" custScaleY="172397"/>
      <dgm:spPr/>
    </dgm:pt>
    <dgm:pt modelId="{191EB6A3-D4D5-4355-8C0D-D14DF715C39B}" type="pres">
      <dgm:prSet presAssocID="{EF33B51F-7F33-4F6A-891F-DA949667BE1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8505E958-FF08-4D8C-9F21-A849A1476705}" type="pres">
      <dgm:prSet presAssocID="{EF33B51F-7F33-4F6A-891F-DA949667BE1D}" presName="spaceRect" presStyleCnt="0"/>
      <dgm:spPr/>
    </dgm:pt>
    <dgm:pt modelId="{CC2C4E34-CAFE-485F-8AD7-B82A0AD47346}" type="pres">
      <dgm:prSet presAssocID="{EF33B51F-7F33-4F6A-891F-DA949667BE1D}" presName="parTx" presStyleLbl="revTx" presStyleIdx="1" presStyleCnt="3">
        <dgm:presLayoutVars>
          <dgm:chMax val="0"/>
          <dgm:chPref val="0"/>
        </dgm:presLayoutVars>
      </dgm:prSet>
      <dgm:spPr/>
    </dgm:pt>
    <dgm:pt modelId="{37F0D6F0-97D0-4974-94CE-2CE61F76752A}" type="pres">
      <dgm:prSet presAssocID="{EF33B51F-7F33-4F6A-891F-DA949667BE1D}" presName="desTx" presStyleLbl="revTx" presStyleIdx="2" presStyleCnt="3" custScaleY="166334">
        <dgm:presLayoutVars/>
      </dgm:prSet>
      <dgm:spPr/>
    </dgm:pt>
  </dgm:ptLst>
  <dgm:cxnLst>
    <dgm:cxn modelId="{12441F17-7541-4C0E-8C09-146887A32073}" type="presOf" srcId="{F2AB778A-10C8-4E48-ABDE-7B97D19D198E}" destId="{9F0F1E3B-C7DA-42B3-985B-61B920827A8F}" srcOrd="0" destOrd="0" presId="urn:microsoft.com/office/officeart/2018/2/layout/IconVerticalSolidList"/>
    <dgm:cxn modelId="{5AB87317-74A3-42D1-BC58-B59FF8538ECE}" srcId="{F2AB778A-10C8-4E48-ABDE-7B97D19D198E}" destId="{3F547116-7494-46D9-9263-F728A929640A}" srcOrd="0" destOrd="0" parTransId="{BCE28E9E-828F-4264-9E73-0F791E0D5E96}" sibTransId="{3ED3C73F-F8E4-4C3C-B0F1-800E6E56B78B}"/>
    <dgm:cxn modelId="{35FD3426-EF30-4075-813F-911AB4559ADC}" srcId="{F2AB778A-10C8-4E48-ABDE-7B97D19D198E}" destId="{EF33B51F-7F33-4F6A-891F-DA949667BE1D}" srcOrd="1" destOrd="0" parTransId="{0AE3BB73-D5D5-4303-81B1-D2CEDB41934A}" sibTransId="{C1FF577B-D561-49C0-9567-73EF124FC224}"/>
    <dgm:cxn modelId="{4570B32A-9CA5-460A-A7AB-069E0F67EBEF}" type="presOf" srcId="{EF33B51F-7F33-4F6A-891F-DA949667BE1D}" destId="{CC2C4E34-CAFE-485F-8AD7-B82A0AD47346}" srcOrd="0" destOrd="0" presId="urn:microsoft.com/office/officeart/2018/2/layout/IconVerticalSolidList"/>
    <dgm:cxn modelId="{59DDE36C-93AC-4F6C-BADE-9CF86EC957B9}" type="presOf" srcId="{8BB82234-84CB-4DE8-8BF4-7A2F3132747C}" destId="{37F0D6F0-97D0-4974-94CE-2CE61F76752A}" srcOrd="0" destOrd="0" presId="urn:microsoft.com/office/officeart/2018/2/layout/IconVerticalSolidList"/>
    <dgm:cxn modelId="{CFC9F5C4-0A53-46BC-B17A-528C71D8A367}" srcId="{EF33B51F-7F33-4F6A-891F-DA949667BE1D}" destId="{8BB82234-84CB-4DE8-8BF4-7A2F3132747C}" srcOrd="0" destOrd="0" parTransId="{6F0E7CC9-3547-4AD5-A332-DB666EBD6AA8}" sibTransId="{B121C707-46AC-4389-AA5D-45BF30AE346C}"/>
    <dgm:cxn modelId="{F878DFC8-36CC-4159-9CBA-32A06D1AD0C8}" type="presOf" srcId="{3F547116-7494-46D9-9263-F728A929640A}" destId="{B1AEAE68-093B-464C-B086-B15C71F5E731}" srcOrd="0" destOrd="0" presId="urn:microsoft.com/office/officeart/2018/2/layout/IconVerticalSolidList"/>
    <dgm:cxn modelId="{8FBB7454-55D4-4A33-BDAE-FB1B2A7AD05D}" type="presParOf" srcId="{9F0F1E3B-C7DA-42B3-985B-61B920827A8F}" destId="{0B9FD547-D011-4F0C-BAFB-7AA89AEFFDD5}" srcOrd="0" destOrd="0" presId="urn:microsoft.com/office/officeart/2018/2/layout/IconVerticalSolidList"/>
    <dgm:cxn modelId="{50A15992-DFF4-464F-AB4D-ED4FA89B48ED}" type="presParOf" srcId="{0B9FD547-D011-4F0C-BAFB-7AA89AEFFDD5}" destId="{284FE90D-AC7F-4450-9AAA-FF0C3C64C8A5}" srcOrd="0" destOrd="0" presId="urn:microsoft.com/office/officeart/2018/2/layout/IconVerticalSolidList"/>
    <dgm:cxn modelId="{8CC6B97D-33F7-481C-8B4F-7BFA83387BE4}" type="presParOf" srcId="{0B9FD547-D011-4F0C-BAFB-7AA89AEFFDD5}" destId="{90A9D5D9-9D18-4DBB-823C-592231927687}" srcOrd="1" destOrd="0" presId="urn:microsoft.com/office/officeart/2018/2/layout/IconVerticalSolidList"/>
    <dgm:cxn modelId="{83288BE6-F68B-4B91-AE8A-D05CB42AD924}" type="presParOf" srcId="{0B9FD547-D011-4F0C-BAFB-7AA89AEFFDD5}" destId="{66DCB039-8E2D-4CC7-A57F-84DB725A99C2}" srcOrd="2" destOrd="0" presId="urn:microsoft.com/office/officeart/2018/2/layout/IconVerticalSolidList"/>
    <dgm:cxn modelId="{5800FFFE-CC5A-4954-9AD6-1E5F8805D82B}" type="presParOf" srcId="{0B9FD547-D011-4F0C-BAFB-7AA89AEFFDD5}" destId="{B1AEAE68-093B-464C-B086-B15C71F5E731}" srcOrd="3" destOrd="0" presId="urn:microsoft.com/office/officeart/2018/2/layout/IconVerticalSolidList"/>
    <dgm:cxn modelId="{9646218E-F5CD-4685-B3B6-C4B50F774CDF}" type="presParOf" srcId="{9F0F1E3B-C7DA-42B3-985B-61B920827A8F}" destId="{FDF98285-112C-4123-B8E6-FA522199A32E}" srcOrd="1" destOrd="0" presId="urn:microsoft.com/office/officeart/2018/2/layout/IconVerticalSolidList"/>
    <dgm:cxn modelId="{8113184F-1643-4C7B-B638-62A5C9CD31D0}" type="presParOf" srcId="{9F0F1E3B-C7DA-42B3-985B-61B920827A8F}" destId="{5DEB003E-204D-4431-B27D-58E49328BA3F}" srcOrd="2" destOrd="0" presId="urn:microsoft.com/office/officeart/2018/2/layout/IconVerticalSolidList"/>
    <dgm:cxn modelId="{0C5BC0B1-2B5A-4625-A44B-E0764525F9BA}" type="presParOf" srcId="{5DEB003E-204D-4431-B27D-58E49328BA3F}" destId="{0FBC92FB-AA78-4236-8BF7-5DAFF4D75411}" srcOrd="0" destOrd="0" presId="urn:microsoft.com/office/officeart/2018/2/layout/IconVerticalSolidList"/>
    <dgm:cxn modelId="{8481AC04-F466-498B-8B07-C67CCFDA0CFB}" type="presParOf" srcId="{5DEB003E-204D-4431-B27D-58E49328BA3F}" destId="{191EB6A3-D4D5-4355-8C0D-D14DF715C39B}" srcOrd="1" destOrd="0" presId="urn:microsoft.com/office/officeart/2018/2/layout/IconVerticalSolidList"/>
    <dgm:cxn modelId="{7D94ABA8-DD6F-46C7-B3F3-849985CE9EA4}" type="presParOf" srcId="{5DEB003E-204D-4431-B27D-58E49328BA3F}" destId="{8505E958-FF08-4D8C-9F21-A849A1476705}" srcOrd="2" destOrd="0" presId="urn:microsoft.com/office/officeart/2018/2/layout/IconVerticalSolidList"/>
    <dgm:cxn modelId="{8DE5887F-A998-4C71-B6EF-A6C01A1CD10F}" type="presParOf" srcId="{5DEB003E-204D-4431-B27D-58E49328BA3F}" destId="{CC2C4E34-CAFE-485F-8AD7-B82A0AD47346}" srcOrd="3" destOrd="0" presId="urn:microsoft.com/office/officeart/2018/2/layout/IconVerticalSolidList"/>
    <dgm:cxn modelId="{4B291B7A-9184-4E3F-9355-FE4671695F85}" type="presParOf" srcId="{5DEB003E-204D-4431-B27D-58E49328BA3F}" destId="{37F0D6F0-97D0-4974-94CE-2CE61F76752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D7D5A-44DB-438B-9E18-29EBB20852FA}">
      <dsp:nvSpPr>
        <dsp:cNvPr id="0" name=""/>
        <dsp:cNvSpPr/>
      </dsp:nvSpPr>
      <dsp:spPr>
        <a:xfrm>
          <a:off x="1598380" y="1206367"/>
          <a:ext cx="3481238" cy="22628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Ohio Revised Code 118</a:t>
          </a:r>
        </a:p>
      </dsp:txBody>
      <dsp:txXfrm>
        <a:off x="1708841" y="1316828"/>
        <a:ext cx="3260316" cy="2041883"/>
      </dsp:txXfrm>
    </dsp:sp>
    <dsp:sp modelId="{AC1723D6-5CC3-4BBF-86E5-F004473B99EF}">
      <dsp:nvSpPr>
        <dsp:cNvPr id="0" name=""/>
        <dsp:cNvSpPr/>
      </dsp:nvSpPr>
      <dsp:spPr>
        <a:xfrm>
          <a:off x="3339000" y="418970"/>
          <a:ext cx="3837599" cy="3837599"/>
        </a:xfrm>
        <a:custGeom>
          <a:avLst/>
          <a:gdLst/>
          <a:ahLst/>
          <a:cxnLst/>
          <a:rect l="0" t="0" r="0" b="0"/>
          <a:pathLst>
            <a:path>
              <a:moveTo>
                <a:pt x="387528" y="762512"/>
              </a:moveTo>
              <a:arcTo wR="1918799" hR="1918799" stAng="13023422" swAng="635315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47479A-DE52-4F5F-A164-4F81B9D32057}">
      <dsp:nvSpPr>
        <dsp:cNvPr id="0" name=""/>
        <dsp:cNvSpPr/>
      </dsp:nvSpPr>
      <dsp:spPr>
        <a:xfrm>
          <a:off x="5435980" y="1206367"/>
          <a:ext cx="3481238" cy="22628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Fiscal Emergency Case Study</a:t>
          </a:r>
        </a:p>
      </dsp:txBody>
      <dsp:txXfrm>
        <a:off x="5546441" y="1316828"/>
        <a:ext cx="3260316" cy="2041883"/>
      </dsp:txXfrm>
    </dsp:sp>
    <dsp:sp modelId="{66B7DD31-75FE-46CC-9789-6F72D750C11F}">
      <dsp:nvSpPr>
        <dsp:cNvPr id="0" name=""/>
        <dsp:cNvSpPr/>
      </dsp:nvSpPr>
      <dsp:spPr>
        <a:xfrm>
          <a:off x="3339000" y="418970"/>
          <a:ext cx="3837599" cy="3837599"/>
        </a:xfrm>
        <a:custGeom>
          <a:avLst/>
          <a:gdLst/>
          <a:ahLst/>
          <a:cxnLst/>
          <a:rect l="0" t="0" r="0" b="0"/>
          <a:pathLst>
            <a:path>
              <a:moveTo>
                <a:pt x="3450071" y="3075087"/>
              </a:moveTo>
              <a:arcTo wR="1918799" hR="1918799" stAng="2223422" swAng="635315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FE90D-AC7F-4450-9AAA-FF0C3C64C8A5}">
      <dsp:nvSpPr>
        <dsp:cNvPr id="0" name=""/>
        <dsp:cNvSpPr/>
      </dsp:nvSpPr>
      <dsp:spPr>
        <a:xfrm>
          <a:off x="0" y="244347"/>
          <a:ext cx="10515600" cy="13356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A9D5D9-9D18-4DBB-823C-592231927687}">
      <dsp:nvSpPr>
        <dsp:cNvPr id="0" name=""/>
        <dsp:cNvSpPr/>
      </dsp:nvSpPr>
      <dsp:spPr>
        <a:xfrm>
          <a:off x="404036" y="544870"/>
          <a:ext cx="734612" cy="7346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EAE68-093B-464C-B086-B15C71F5E731}">
      <dsp:nvSpPr>
        <dsp:cNvPr id="0" name=""/>
        <dsp:cNvSpPr/>
      </dsp:nvSpPr>
      <dsp:spPr>
        <a:xfrm>
          <a:off x="1542685" y="244347"/>
          <a:ext cx="8971406" cy="13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357" tIns="141357" rIns="141357" bIns="141357" numCol="1" spcCol="1270" anchor="ctr" anchorCtr="0">
          <a:noAutofit/>
        </a:bodyPr>
        <a:lstStyle/>
        <a:p>
          <a:pPr marL="0" lvl="0" indent="0" algn="l" defTabSz="1066800">
            <a:lnSpc>
              <a:spcPct val="100000"/>
            </a:lnSpc>
            <a:spcBef>
              <a:spcPct val="0"/>
            </a:spcBef>
            <a:spcAft>
              <a:spcPct val="35000"/>
            </a:spcAft>
            <a:buNone/>
          </a:pPr>
          <a:r>
            <a:rPr lang="en-US" sz="2400" kern="1200"/>
            <a:t>Surrounding School Districts often see an uptick in open enrollment from the Home District in fiscal distress as class sizes often increase in pupil ratios and programs often are reduced.</a:t>
          </a:r>
        </a:p>
      </dsp:txBody>
      <dsp:txXfrm>
        <a:off x="1542685" y="244347"/>
        <a:ext cx="8971406" cy="1335658"/>
      </dsp:txXfrm>
    </dsp:sp>
    <dsp:sp modelId="{0FBC92FB-AA78-4236-8BF7-5DAFF4D75411}">
      <dsp:nvSpPr>
        <dsp:cNvPr id="0" name=""/>
        <dsp:cNvSpPr/>
      </dsp:nvSpPr>
      <dsp:spPr>
        <a:xfrm>
          <a:off x="0" y="1913920"/>
          <a:ext cx="10515600" cy="23026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EB6A3-D4D5-4355-8C0D-D14DF715C39B}">
      <dsp:nvSpPr>
        <dsp:cNvPr id="0" name=""/>
        <dsp:cNvSpPr/>
      </dsp:nvSpPr>
      <dsp:spPr>
        <a:xfrm>
          <a:off x="404036" y="2697932"/>
          <a:ext cx="734612" cy="7346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2C4E34-CAFE-485F-8AD7-B82A0AD47346}">
      <dsp:nvSpPr>
        <dsp:cNvPr id="0" name=""/>
        <dsp:cNvSpPr/>
      </dsp:nvSpPr>
      <dsp:spPr>
        <a:xfrm>
          <a:off x="1542685" y="2397409"/>
          <a:ext cx="4732020" cy="13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357" tIns="141357" rIns="141357" bIns="141357" numCol="1" spcCol="1270" anchor="ctr" anchorCtr="0">
          <a:noAutofit/>
        </a:bodyPr>
        <a:lstStyle/>
        <a:p>
          <a:pPr marL="0" lvl="0" indent="0" algn="l" defTabSz="1066800">
            <a:lnSpc>
              <a:spcPct val="100000"/>
            </a:lnSpc>
            <a:spcBef>
              <a:spcPct val="0"/>
            </a:spcBef>
            <a:spcAft>
              <a:spcPct val="35000"/>
            </a:spcAft>
            <a:buNone/>
          </a:pPr>
          <a:r>
            <a:rPr lang="en-US" sz="2400" kern="1200" dirty="0"/>
            <a:t>Municipalities and Townships could potentially see a strain on safety forces</a:t>
          </a:r>
        </a:p>
      </dsp:txBody>
      <dsp:txXfrm>
        <a:off x="1542685" y="2397409"/>
        <a:ext cx="4732020" cy="1335658"/>
      </dsp:txXfrm>
    </dsp:sp>
    <dsp:sp modelId="{37F0D6F0-97D0-4974-94CE-2CE61F76752A}">
      <dsp:nvSpPr>
        <dsp:cNvPr id="0" name=""/>
        <dsp:cNvSpPr/>
      </dsp:nvSpPr>
      <dsp:spPr>
        <a:xfrm>
          <a:off x="6274705" y="1954411"/>
          <a:ext cx="4239386" cy="222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357" tIns="141357" rIns="141357" bIns="141357" numCol="1" spcCol="1270" anchor="ctr" anchorCtr="0">
          <a:noAutofit/>
        </a:bodyPr>
        <a:lstStyle/>
        <a:p>
          <a:pPr marL="0" lvl="0" indent="0" algn="l" defTabSz="800100">
            <a:lnSpc>
              <a:spcPct val="100000"/>
            </a:lnSpc>
            <a:spcBef>
              <a:spcPct val="0"/>
            </a:spcBef>
            <a:spcAft>
              <a:spcPct val="35000"/>
            </a:spcAft>
            <a:buNone/>
          </a:pPr>
          <a:r>
            <a:rPr lang="en-US" sz="1800" kern="1200" dirty="0"/>
            <a:t>Has the fiscal emergency declaration resulted in significant cuts to staff levels for police and fire? </a:t>
          </a:r>
        </a:p>
        <a:p>
          <a:pPr marL="0" lvl="0" indent="0" algn="l" defTabSz="800100">
            <a:lnSpc>
              <a:spcPct val="100000"/>
            </a:lnSpc>
            <a:spcBef>
              <a:spcPct val="0"/>
            </a:spcBef>
            <a:spcAft>
              <a:spcPct val="35000"/>
            </a:spcAft>
            <a:buNone/>
          </a:pPr>
          <a:r>
            <a:rPr lang="en-US" sz="1800" kern="1200" dirty="0"/>
            <a:t>Will the County Sheriff’s Office need to be utilized?</a:t>
          </a:r>
        </a:p>
        <a:p>
          <a:pPr marL="0" lvl="0" indent="0" algn="l" defTabSz="800100">
            <a:lnSpc>
              <a:spcPct val="100000"/>
            </a:lnSpc>
            <a:spcBef>
              <a:spcPct val="0"/>
            </a:spcBef>
            <a:spcAft>
              <a:spcPct val="35000"/>
            </a:spcAft>
            <a:buNone/>
          </a:pPr>
          <a:r>
            <a:rPr lang="en-US" sz="1800" kern="1200" dirty="0"/>
            <a:t>Will fire</a:t>
          </a:r>
          <a:r>
            <a:rPr lang="en-US" sz="1800" kern="1200"/>
            <a:t>/ambulance </a:t>
          </a:r>
          <a:r>
            <a:rPr lang="en-US" sz="1800" kern="1200" dirty="0"/>
            <a:t>coverage agreements need to </a:t>
          </a:r>
          <a:r>
            <a:rPr lang="en-US" sz="1800" kern="1200"/>
            <a:t>be discussed?</a:t>
          </a:r>
          <a:endParaRPr lang="en-US" sz="1800" kern="1200" dirty="0"/>
        </a:p>
      </dsp:txBody>
      <dsp:txXfrm>
        <a:off x="6274705" y="1954411"/>
        <a:ext cx="4239386" cy="222165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AA0A55-7576-089D-9E92-062FD83298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946DAB1-D8BA-2401-E6C4-5B8E79673A1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ECDCAF-D149-4F48-A732-92384D306743}" type="datetimeFigureOut">
              <a:rPr lang="en-US" smtClean="0"/>
              <a:t>7/8/2025</a:t>
            </a:fld>
            <a:endParaRPr lang="en-US"/>
          </a:p>
        </p:txBody>
      </p:sp>
      <p:sp>
        <p:nvSpPr>
          <p:cNvPr id="4" name="Footer Placeholder 3">
            <a:extLst>
              <a:ext uri="{FF2B5EF4-FFF2-40B4-BE49-F238E27FC236}">
                <a16:creationId xmlns:a16="http://schemas.microsoft.com/office/drawing/2014/main" id="{65300B3B-6BBE-D8EF-4832-F27D7272C9D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140EDC-086D-1AF2-65C4-5346DCB0E4A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14DFD3-072F-477F-A7A0-D118CD0283C6}" type="slidenum">
              <a:rPr lang="en-US" smtClean="0"/>
              <a:t>‹#›</a:t>
            </a:fld>
            <a:endParaRPr lang="en-US"/>
          </a:p>
        </p:txBody>
      </p:sp>
    </p:spTree>
    <p:extLst>
      <p:ext uri="{BB962C8B-B14F-4D97-AF65-F5344CB8AC3E}">
        <p14:creationId xmlns:p14="http://schemas.microsoft.com/office/powerpoint/2010/main" val="11606353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4DAF87-0F12-4D39-812B-5F95566B10D1}" type="datetimeFigureOut">
              <a:rPr lang="en-US" smtClean="0"/>
              <a:t>7/8/2025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6DABAE-C4A4-4C2F-AAC6-C5D35091469F}" type="slidenum">
              <a:rPr lang="en-US" smtClean="0"/>
              <a:t>‹#›</a:t>
            </a:fld>
            <a:endParaRPr lang="en-US"/>
          </a:p>
        </p:txBody>
      </p:sp>
    </p:spTree>
    <p:extLst>
      <p:ext uri="{BB962C8B-B14F-4D97-AF65-F5344CB8AC3E}">
        <p14:creationId xmlns:p14="http://schemas.microsoft.com/office/powerpoint/2010/main" val="41971427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838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Analysis encompasses 6 conditions that place a local government into fiscal emergency.</a:t>
            </a:r>
          </a:p>
          <a:p>
            <a:endParaRPr lang="en-US" baseline="0" dirty="0"/>
          </a:p>
          <a:p>
            <a:r>
              <a:rPr lang="en-US" baseline="0" dirty="0"/>
              <a:t>1)   Default on debt obligation for more than 30 days past due.</a:t>
            </a:r>
          </a:p>
          <a:p>
            <a:pPr marL="232943" indent="-232943">
              <a:buAutoNum type="arabicParenR" startAt="2"/>
            </a:pPr>
            <a:r>
              <a:rPr lang="en-US" baseline="0" dirty="0"/>
              <a:t>Failure to make payroll for more than 30 days past due.</a:t>
            </a:r>
          </a:p>
          <a:p>
            <a:pPr marL="232943" indent="-232943">
              <a:buAutoNum type="arabicParenR" startAt="2"/>
            </a:pPr>
            <a:r>
              <a:rPr lang="en-US" baseline="0" dirty="0"/>
              <a:t>County budget commission increases the local government’s minimum levy which results in another local government within the county’s minimum levy decreasing.</a:t>
            </a:r>
          </a:p>
          <a:p>
            <a:r>
              <a:rPr lang="en-US" baseline="0" dirty="0"/>
              <a:t>4)   Accounts payable for any fund more than 30 days past due at year-end exceeds 1/6 of each fund’s budget for that year.</a:t>
            </a:r>
          </a:p>
          <a:p>
            <a:r>
              <a:rPr lang="en-US" baseline="0" dirty="0"/>
              <a:t>5)   Deficit fund balances at year-end exceed 1/6 of each fund’s budget for that year.</a:t>
            </a:r>
          </a:p>
          <a:p>
            <a:pPr marL="232943" indent="-232943">
              <a:buAutoNum type="arabicParenR" startAt="6"/>
            </a:pPr>
            <a:r>
              <a:rPr lang="en-US" baseline="0" dirty="0"/>
              <a:t>Reconciled cash balances at year-end exceeds 1/6 of the total amount received into the unsegregated treasury.</a:t>
            </a:r>
          </a:p>
          <a:p>
            <a:endParaRPr lang="en-US" baseline="0" dirty="0"/>
          </a:p>
          <a:p>
            <a:pPr defTabSz="931774">
              <a:defRPr/>
            </a:pPr>
            <a:r>
              <a:rPr lang="en-US" baseline="0" dirty="0"/>
              <a:t>The local government needs to meet 1 of these conditions to be declared.</a:t>
            </a:r>
          </a:p>
          <a:p>
            <a:pPr defTabSz="931774">
              <a:defRPr/>
            </a:pPr>
            <a:endParaRPr lang="en-US" baseline="0" dirty="0"/>
          </a:p>
          <a:p>
            <a:pPr defTabSz="931774">
              <a:defRPr/>
            </a:pPr>
            <a:r>
              <a:rPr lang="en-US" b="1" baseline="0" dirty="0"/>
              <a:t>Discuss the City of Niles Fiscal Emergency Analysis Report</a:t>
            </a:r>
          </a:p>
          <a:p>
            <a:endParaRPr lang="en-US" dirty="0"/>
          </a:p>
        </p:txBody>
      </p:sp>
    </p:spTree>
    <p:extLst>
      <p:ext uri="{BB962C8B-B14F-4D97-AF65-F5344CB8AC3E}">
        <p14:creationId xmlns:p14="http://schemas.microsoft.com/office/powerpoint/2010/main" val="29590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128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Officio Members are a member of a committee who have inclusion by the virtue of holding another office.</a:t>
            </a:r>
          </a:p>
        </p:txBody>
      </p:sp>
    </p:spTree>
    <p:extLst>
      <p:ext uri="{BB962C8B-B14F-4D97-AF65-F5344CB8AC3E}">
        <p14:creationId xmlns:p14="http://schemas.microsoft.com/office/powerpoint/2010/main" val="72508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20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011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Duties of the Financial Planning and Supervision Commission.</a:t>
            </a:r>
          </a:p>
          <a:p>
            <a:endParaRPr lang="en-US" dirty="0"/>
          </a:p>
          <a:p>
            <a:pPr marL="232943" indent="-232943">
              <a:buAutoNum type="arabicParenR"/>
            </a:pPr>
            <a:r>
              <a:rPr lang="en-US" baseline="0" dirty="0"/>
              <a:t>Develop and adhere to local government’s financial recovery plan.</a:t>
            </a:r>
          </a:p>
          <a:p>
            <a:pPr marL="232943" indent="-232943">
              <a:buAutoNum type="arabicParenR"/>
            </a:pPr>
            <a:r>
              <a:rPr lang="en-US" baseline="0" dirty="0"/>
              <a:t>Review all of the local government’s budgetary documents:  Tax Budget, Amended Certificates, Appropriations, etc.</a:t>
            </a:r>
          </a:p>
          <a:p>
            <a:pPr marL="232943" indent="-232943">
              <a:buAutoNum type="arabicParenR"/>
            </a:pPr>
            <a:r>
              <a:rPr lang="en-US" baseline="0" dirty="0"/>
              <a:t>Approve all new debt obligations that the local government wishes to issue.</a:t>
            </a:r>
          </a:p>
          <a:p>
            <a:pPr marL="232943" indent="-232943">
              <a:buAutoNum type="arabicParenR"/>
            </a:pPr>
            <a:r>
              <a:rPr lang="en-US" baseline="0" dirty="0"/>
              <a:t>Correct any accounting issues the local government has to make them compliant with the Ohio Revised Code.</a:t>
            </a:r>
          </a:p>
          <a:p>
            <a:pPr marL="232943" indent="-232943">
              <a:buAutoNum type="arabicParenR"/>
            </a:pPr>
            <a:r>
              <a:rPr lang="en-US" baseline="0" dirty="0"/>
              <a:t>Local government should keep current on their bank reconciliations.</a:t>
            </a:r>
          </a:p>
          <a:p>
            <a:pPr marL="232943" indent="-232943">
              <a:buAutoNum type="arabicParenR"/>
            </a:pPr>
            <a:r>
              <a:rPr lang="en-US" baseline="0" dirty="0"/>
              <a:t>Work with the local government on potential revenue enhancements and cost reductions to achieve balanced budgets and make sure they follow the approved financial recovery plan.</a:t>
            </a:r>
          </a:p>
          <a:p>
            <a:pPr marL="232943" indent="-232943">
              <a:buAutoNum type="arabicParenR"/>
            </a:pPr>
            <a:r>
              <a:rPr lang="en-US" baseline="0" dirty="0"/>
              <a:t>Annually report to the State Legislature on the progress of the commission.</a:t>
            </a:r>
            <a:endParaRPr lang="en-US" dirty="0"/>
          </a:p>
          <a:p>
            <a:endParaRPr lang="en-US" dirty="0"/>
          </a:p>
        </p:txBody>
      </p:sp>
    </p:spTree>
    <p:extLst>
      <p:ext uri="{BB962C8B-B14F-4D97-AF65-F5344CB8AC3E}">
        <p14:creationId xmlns:p14="http://schemas.microsoft.com/office/powerpoint/2010/main" val="31202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Duties of the financial supervisor:</a:t>
            </a:r>
          </a:p>
          <a:p>
            <a:endParaRPr lang="en-US" dirty="0"/>
          </a:p>
          <a:p>
            <a:pPr marL="232943" indent="-232943">
              <a:buAutoNum type="arabicParenR"/>
            </a:pPr>
            <a:r>
              <a:rPr lang="en-US" dirty="0"/>
              <a:t>Work with local government and commission on preparation</a:t>
            </a:r>
            <a:r>
              <a:rPr lang="en-US" baseline="0" dirty="0"/>
              <a:t> of and updates to the financial recovery plan.</a:t>
            </a:r>
          </a:p>
          <a:p>
            <a:pPr marL="232943" indent="-232943">
              <a:buAutoNum type="arabicParenR"/>
            </a:pPr>
            <a:r>
              <a:rPr lang="en-US" baseline="0" dirty="0"/>
              <a:t>Work independently from the local government to prepare and analyze entity’s financial information.</a:t>
            </a:r>
          </a:p>
          <a:p>
            <a:pPr marL="232943" indent="-232943">
              <a:buAutoNum type="arabicParenR"/>
            </a:pPr>
            <a:r>
              <a:rPr lang="en-US" baseline="0" dirty="0"/>
              <a:t>Work with the commission and compile any financial information they need.</a:t>
            </a:r>
          </a:p>
          <a:p>
            <a:pPr marL="232943" indent="-232943">
              <a:buAutoNum type="arabicParenR"/>
            </a:pPr>
            <a:r>
              <a:rPr lang="en-US" baseline="0" dirty="0"/>
              <a:t>Assist and train the local governments to make sure that they are able to prepare accurate and timely bank to book reconciliations.</a:t>
            </a:r>
          </a:p>
          <a:p>
            <a:pPr marL="232943" indent="-232943">
              <a:buAutoNum type="arabicParenR"/>
            </a:pPr>
            <a:r>
              <a:rPr lang="en-US" baseline="0" dirty="0"/>
              <a:t>Assist and train the local governments to make sure that they are able to follow State statute when it comes to their record keeping.</a:t>
            </a:r>
          </a:p>
          <a:p>
            <a:pPr marL="232943" indent="-232943">
              <a:buAutoNum type="arabicParenR"/>
            </a:pPr>
            <a:r>
              <a:rPr lang="en-US" baseline="0" dirty="0"/>
              <a:t>Assist and train the local governments to ensure that they prepare all budgetary documents accurately.</a:t>
            </a:r>
          </a:p>
          <a:p>
            <a:pPr marL="232943" indent="-232943">
              <a:buAutoNum type="arabicParenR"/>
            </a:pPr>
            <a:r>
              <a:rPr lang="en-US" baseline="0" dirty="0"/>
              <a:t>Prepare Report on Accounting Methods.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Discuss the City of Niles Report on Accounting Methods</a:t>
            </a:r>
            <a:endParaRPr lang="en-US" b="1" dirty="0"/>
          </a:p>
          <a:p>
            <a:endParaRPr lang="en-US" dirty="0"/>
          </a:p>
        </p:txBody>
      </p:sp>
    </p:spTree>
    <p:extLst>
      <p:ext uri="{BB962C8B-B14F-4D97-AF65-F5344CB8AC3E}">
        <p14:creationId xmlns:p14="http://schemas.microsoft.com/office/powerpoint/2010/main" val="329984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workable</a:t>
            </a:r>
            <a:r>
              <a:rPr lang="en-US" baseline="0" dirty="0"/>
              <a:t> f</a:t>
            </a:r>
            <a:r>
              <a:rPr lang="en-US" dirty="0"/>
              <a:t>inancial recovery plan is the main function of the Commission.</a:t>
            </a:r>
          </a:p>
          <a:p>
            <a:endParaRPr lang="en-US" dirty="0"/>
          </a:p>
          <a:p>
            <a:r>
              <a:rPr lang="en-US" dirty="0"/>
              <a:t>Local government prepares and submits the financial</a:t>
            </a:r>
            <a:r>
              <a:rPr lang="en-US" baseline="0" dirty="0"/>
              <a:t> recovery plan to the Commission and if it fulfills all required criteria the Commission approves it.</a:t>
            </a:r>
          </a:p>
          <a:p>
            <a:endParaRPr lang="en-US" baseline="0" dirty="0"/>
          </a:p>
          <a:p>
            <a:r>
              <a:rPr lang="en-US" baseline="0" dirty="0"/>
              <a:t>The financial recovery plan should eliminate all fiscal emergency conditions stipulated in ORC 118.</a:t>
            </a:r>
          </a:p>
          <a:p>
            <a:endParaRPr lang="en-US" baseline="0" dirty="0"/>
          </a:p>
          <a:p>
            <a:r>
              <a:rPr lang="en-US" baseline="0" dirty="0"/>
              <a:t>The financial recovery plan should ensure that any and all overdue payables are paid in full and that the local government is able to maintain paying bills as they arrive.</a:t>
            </a:r>
          </a:p>
          <a:p>
            <a:endParaRPr lang="en-US" baseline="0" dirty="0"/>
          </a:p>
          <a:p>
            <a:r>
              <a:rPr lang="en-US" baseline="0" dirty="0"/>
              <a:t>Following the financial recovery plan should eliminate all fund deficits.</a:t>
            </a:r>
          </a:p>
          <a:p>
            <a:endParaRPr lang="en-US" baseline="0" dirty="0"/>
          </a:p>
          <a:p>
            <a:r>
              <a:rPr lang="en-US" baseline="0" dirty="0"/>
              <a:t>Following the financial recovery plan should assist in balancing the local government’s budget, avoid the creation of fund deficits and ensure that all operations of the local government are supported financially.</a:t>
            </a:r>
          </a:p>
          <a:p>
            <a:endParaRPr lang="en-US" baseline="0" dirty="0"/>
          </a:p>
          <a:p>
            <a:endParaRPr lang="en-US" dirty="0"/>
          </a:p>
        </p:txBody>
      </p:sp>
    </p:spTree>
    <p:extLst>
      <p:ext uri="{BB962C8B-B14F-4D97-AF65-F5344CB8AC3E}">
        <p14:creationId xmlns:p14="http://schemas.microsoft.com/office/powerpoint/2010/main" val="1132937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Discuss the City of Niles Financial Recovery Plans</a:t>
            </a:r>
            <a:endParaRPr lang="en-US" b="1" dirty="0"/>
          </a:p>
          <a:p>
            <a:endParaRPr lang="en-US" dirty="0"/>
          </a:p>
        </p:txBody>
      </p:sp>
    </p:spTree>
    <p:extLst>
      <p:ext uri="{BB962C8B-B14F-4D97-AF65-F5344CB8AC3E}">
        <p14:creationId xmlns:p14="http://schemas.microsoft.com/office/powerpoint/2010/main" val="373785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limit of 85% is a very tedious process that requires a significant amount of monitoring and when the percentage is hit, regardless of the date for that month, all spending for the month halts.</a:t>
            </a:r>
          </a:p>
        </p:txBody>
      </p:sp>
    </p:spTree>
    <p:extLst>
      <p:ext uri="{BB962C8B-B14F-4D97-AF65-F5344CB8AC3E}">
        <p14:creationId xmlns:p14="http://schemas.microsoft.com/office/powerpoint/2010/main" val="42780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7124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 local government get out of fiscal emergency?</a:t>
            </a:r>
          </a:p>
          <a:p>
            <a:endParaRPr lang="en-US" dirty="0"/>
          </a:p>
          <a:p>
            <a:r>
              <a:rPr lang="en-US" dirty="0"/>
              <a:t>Auditor of State</a:t>
            </a:r>
            <a:r>
              <a:rPr lang="en-US" baseline="0" dirty="0"/>
              <a:t> compiles and releases the local government if they have done the following:</a:t>
            </a:r>
          </a:p>
          <a:p>
            <a:endParaRPr lang="en-US" baseline="0" dirty="0"/>
          </a:p>
          <a:p>
            <a:pPr marL="232943" indent="-232943">
              <a:buAutoNum type="arabicParenR"/>
            </a:pPr>
            <a:r>
              <a:rPr lang="en-US" baseline="0" dirty="0"/>
              <a:t>Eliminate all 6 conditions that could place a local government in fiscal emergency and ensure there are no new Fiscal Emergency conditions affecting the entity.</a:t>
            </a:r>
          </a:p>
          <a:p>
            <a:pPr marL="232943" indent="-232943">
              <a:buAutoNum type="arabicParenR"/>
            </a:pPr>
            <a:r>
              <a:rPr lang="en-US" baseline="0" dirty="0"/>
              <a:t>Correct any accounting issues the local government had and make sure that they follow State statute.</a:t>
            </a:r>
          </a:p>
          <a:p>
            <a:pPr marL="232943" indent="-232943">
              <a:buAutoNum type="arabicParenR"/>
            </a:pPr>
            <a:r>
              <a:rPr lang="en-US" baseline="0" dirty="0"/>
              <a:t>Meet objectives in the financial recovery plan.</a:t>
            </a:r>
          </a:p>
          <a:p>
            <a:pPr marL="232943" indent="-232943">
              <a:buAutoNum type="arabicParenR"/>
            </a:pPr>
            <a:r>
              <a:rPr lang="en-US" baseline="0" dirty="0"/>
              <a:t>Ensure that there is a non-adverse five-year forecast.</a:t>
            </a:r>
            <a:endParaRPr lang="en-US" dirty="0"/>
          </a:p>
          <a:p>
            <a:endParaRPr lang="en-US" dirty="0"/>
          </a:p>
        </p:txBody>
      </p:sp>
    </p:spTree>
    <p:extLst>
      <p:ext uri="{BB962C8B-B14F-4D97-AF65-F5344CB8AC3E}">
        <p14:creationId xmlns:p14="http://schemas.microsoft.com/office/powerpoint/2010/main" val="381503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9026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directly affecting employees are always the most painful.</a:t>
            </a:r>
          </a:p>
        </p:txBody>
      </p:sp>
    </p:spTree>
    <p:extLst>
      <p:ext uri="{BB962C8B-B14F-4D97-AF65-F5344CB8AC3E}">
        <p14:creationId xmlns:p14="http://schemas.microsoft.com/office/powerpoint/2010/main" val="2479687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do without?</a:t>
            </a:r>
          </a:p>
          <a:p>
            <a:endParaRPr lang="en-US" dirty="0"/>
          </a:p>
          <a:p>
            <a:r>
              <a:rPr lang="en-US" dirty="0"/>
              <a:t>What is needed or necessary to function properly?</a:t>
            </a:r>
          </a:p>
          <a:p>
            <a:endParaRPr lang="en-US" dirty="0"/>
          </a:p>
          <a:p>
            <a:r>
              <a:rPr lang="en-US" dirty="0"/>
              <a:t>What can be </a:t>
            </a:r>
            <a:r>
              <a:rPr lang="en-US"/>
              <a:t>fixed instead of replaced?</a:t>
            </a:r>
          </a:p>
        </p:txBody>
      </p:sp>
    </p:spTree>
    <p:extLst>
      <p:ext uri="{BB962C8B-B14F-4D97-AF65-F5344CB8AC3E}">
        <p14:creationId xmlns:p14="http://schemas.microsoft.com/office/powerpoint/2010/main" val="2898988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 fees commensurate to cover all operating &amp; fixed costs?</a:t>
            </a:r>
          </a:p>
          <a:p>
            <a:endParaRPr lang="en-US" dirty="0"/>
          </a:p>
          <a:p>
            <a:r>
              <a:rPr lang="en-US" dirty="0"/>
              <a:t>Are adjustments needed or required to ensure that the general fund does not need to subsidize and programs?</a:t>
            </a:r>
          </a:p>
        </p:txBody>
      </p:sp>
    </p:spTree>
    <p:extLst>
      <p:ext uri="{BB962C8B-B14F-4D97-AF65-F5344CB8AC3E}">
        <p14:creationId xmlns:p14="http://schemas.microsoft.com/office/powerpoint/2010/main" val="340738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expenditure reductions and fee adjustments are not rectifying the situation, it may be time to ask for community assistance in the form of:</a:t>
            </a:r>
          </a:p>
          <a:p>
            <a:r>
              <a:rPr lang="en-US" dirty="0"/>
              <a:t> 1) New Levies</a:t>
            </a:r>
          </a:p>
          <a:p>
            <a:r>
              <a:rPr lang="en-US" dirty="0"/>
              <a:t>       a) property taxes</a:t>
            </a:r>
          </a:p>
          <a:p>
            <a:r>
              <a:rPr lang="en-US" dirty="0"/>
              <a:t>       b) income taxes</a:t>
            </a:r>
          </a:p>
          <a:p>
            <a:r>
              <a:rPr lang="en-US" dirty="0"/>
              <a:t>  2)  Reduced Income Tax Credits</a:t>
            </a:r>
          </a:p>
          <a:p>
            <a:r>
              <a:rPr lang="en-US" dirty="0"/>
              <a:t>  3) As previously mentioned, adjusting fees or new fees</a:t>
            </a:r>
          </a:p>
          <a:p>
            <a:r>
              <a:rPr lang="en-US" dirty="0"/>
              <a:t>  4) Any new revenue source possibilities?</a:t>
            </a:r>
          </a:p>
        </p:txBody>
      </p:sp>
    </p:spTree>
    <p:extLst>
      <p:ext uri="{BB962C8B-B14F-4D97-AF65-F5344CB8AC3E}">
        <p14:creationId xmlns:p14="http://schemas.microsoft.com/office/powerpoint/2010/main" val="2080556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4692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sng" strike="noStrike" kern="1200" dirty="0">
              <a:solidFill>
                <a:schemeClr val="tx1"/>
              </a:solidFill>
              <a:effectLst/>
              <a:latin typeface="Roboto" panose="02000000000000000000" pitchFamily="2" charset="0"/>
              <a:ea typeface="+mn-ea"/>
              <a:cs typeface="+mn-cs"/>
            </a:endParaRPr>
          </a:p>
        </p:txBody>
      </p:sp>
    </p:spTree>
    <p:extLst>
      <p:ext uri="{BB962C8B-B14F-4D97-AF65-F5344CB8AC3E}">
        <p14:creationId xmlns:p14="http://schemas.microsoft.com/office/powerpoint/2010/main" val="797046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add to </a:t>
            </a:r>
            <a:r>
              <a:rPr lang="en-US"/>
              <a:t>this slide</a:t>
            </a:r>
          </a:p>
        </p:txBody>
      </p:sp>
    </p:spTree>
    <p:extLst>
      <p:ext uri="{BB962C8B-B14F-4D97-AF65-F5344CB8AC3E}">
        <p14:creationId xmlns:p14="http://schemas.microsoft.com/office/powerpoint/2010/main" val="2143869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840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485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the first entity on the list is the City of Niles.</a:t>
            </a:r>
          </a:p>
          <a:p>
            <a:endParaRPr lang="en-US" dirty="0"/>
          </a:p>
          <a:p>
            <a:r>
              <a:rPr lang="en-US" dirty="0"/>
              <a:t>Niles beat the City of Cleveland to this distinction by 1 day!</a:t>
            </a:r>
          </a:p>
          <a:p>
            <a:endParaRPr lang="en-US" dirty="0"/>
          </a:p>
          <a:p>
            <a:r>
              <a:rPr lang="en-US" dirty="0"/>
              <a:t>Niles also had a unique distinction of being an entity that has been declared into fiscal emergency on 2 separate occasions.</a:t>
            </a:r>
          </a:p>
          <a:p>
            <a:endParaRPr lang="en-US" dirty="0"/>
          </a:p>
          <a:p>
            <a:r>
              <a:rPr lang="en-US" dirty="0"/>
              <a:t>On October 7, 2014, Niles was declared for a second time and was terminated on March 11, 2019.</a:t>
            </a:r>
          </a:p>
          <a:p>
            <a:endParaRPr lang="en-US" dirty="0"/>
          </a:p>
          <a:p>
            <a:r>
              <a:rPr lang="en-US" dirty="0"/>
              <a:t>But Niles is a true success story. The Elected Officials and Administration have worked to ensure that a third declaration will be highly unlikely if not impossible.</a:t>
            </a:r>
          </a:p>
          <a:p>
            <a:endParaRPr lang="en-US" dirty="0"/>
          </a:p>
        </p:txBody>
      </p:sp>
    </p:spTree>
    <p:extLst>
      <p:ext uri="{BB962C8B-B14F-4D97-AF65-F5344CB8AC3E}">
        <p14:creationId xmlns:p14="http://schemas.microsoft.com/office/powerpoint/2010/main" val="4134084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422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revised code section will govern:</a:t>
            </a:r>
          </a:p>
        </p:txBody>
      </p:sp>
    </p:spTree>
    <p:extLst>
      <p:ext uri="{BB962C8B-B14F-4D97-AF65-F5344CB8AC3E}">
        <p14:creationId xmlns:p14="http://schemas.microsoft.com/office/powerpoint/2010/main" val="5471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Least severe of the fiscal distress categories.</a:t>
            </a:r>
          </a:p>
          <a:p>
            <a:pPr defTabSz="931774">
              <a:defRPr/>
            </a:pPr>
            <a:endParaRPr lang="en-US" baseline="0" dirty="0"/>
          </a:p>
          <a:p>
            <a:pPr defTabSz="931774">
              <a:defRPr/>
            </a:pPr>
            <a:r>
              <a:rPr lang="en-US" baseline="0" dirty="0"/>
              <a:t>Fiscal caution analysis is initiated by Auditor of State.</a:t>
            </a:r>
            <a:endParaRPr lang="en-US" dirty="0"/>
          </a:p>
          <a:p>
            <a:endParaRPr lang="en-US" dirty="0"/>
          </a:p>
          <a:p>
            <a:r>
              <a:rPr lang="en-US" dirty="0"/>
              <a:t>5</a:t>
            </a:r>
            <a:r>
              <a:rPr lang="en-US" baseline="0" dirty="0"/>
              <a:t> Conditions that place a local government into fiscal caution.</a:t>
            </a:r>
          </a:p>
          <a:p>
            <a:endParaRPr lang="en-US" baseline="0" dirty="0"/>
          </a:p>
          <a:p>
            <a:r>
              <a:rPr lang="en-US" baseline="0" dirty="0"/>
              <a:t>Normally, the local government needs to meet 2 of these conditions to be declared.</a:t>
            </a:r>
          </a:p>
          <a:p>
            <a:endParaRPr lang="en-US" dirty="0"/>
          </a:p>
        </p:txBody>
      </p:sp>
    </p:spTree>
    <p:extLst>
      <p:ext uri="{BB962C8B-B14F-4D97-AF65-F5344CB8AC3E}">
        <p14:creationId xmlns:p14="http://schemas.microsoft.com/office/powerpoint/2010/main" val="329456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Auditor of State declares local government into fiscal caution with an official Declaration Letter.</a:t>
            </a:r>
          </a:p>
          <a:p>
            <a:endParaRPr lang="en-US" dirty="0"/>
          </a:p>
          <a:p>
            <a:r>
              <a:rPr lang="en-US" dirty="0"/>
              <a:t>While</a:t>
            </a:r>
            <a:r>
              <a:rPr lang="en-US" baseline="0" dirty="0"/>
              <a:t> in fiscal caution:  </a:t>
            </a:r>
          </a:p>
          <a:p>
            <a:pPr marL="232943" indent="-232943">
              <a:buAutoNum type="arabicParenR"/>
            </a:pPr>
            <a:r>
              <a:rPr lang="en-US" baseline="0" dirty="0"/>
              <a:t>Local government submits a financial recovery plan to correct what got them into fiscal caution.</a:t>
            </a:r>
          </a:p>
          <a:p>
            <a:pPr marL="232943" indent="-232943">
              <a:buAutoNum type="arabicParenR"/>
            </a:pPr>
            <a:r>
              <a:rPr lang="en-US" baseline="0" dirty="0"/>
              <a:t>Auditor of State monitors the local government while in fiscal caution.</a:t>
            </a:r>
          </a:p>
          <a:p>
            <a:pPr marL="232943" indent="-232943">
              <a:buAutoNum type="arabicParenR"/>
            </a:pPr>
            <a:r>
              <a:rPr lang="en-US" baseline="0" dirty="0"/>
              <a:t>If local government can’t come up with an acceptable financial recovery plan, the Auditor of State might elevate them to fiscal watch and eventually fiscal emergency.</a:t>
            </a:r>
          </a:p>
          <a:p>
            <a:endParaRPr lang="en-US" baseline="0" dirty="0"/>
          </a:p>
          <a:p>
            <a:r>
              <a:rPr lang="en-US" baseline="0" dirty="0"/>
              <a:t>Auditor of State terminates fiscal caution when the fiscal caution conditions no longer exist.</a:t>
            </a:r>
            <a:endParaRPr lang="en-US" dirty="0"/>
          </a:p>
          <a:p>
            <a:endParaRPr lang="en-US" dirty="0"/>
          </a:p>
        </p:txBody>
      </p:sp>
    </p:spTree>
    <p:extLst>
      <p:ext uri="{BB962C8B-B14F-4D97-AF65-F5344CB8AC3E}">
        <p14:creationId xmlns:p14="http://schemas.microsoft.com/office/powerpoint/2010/main" val="95176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different officials may initiate fiscal watch analysis. </a:t>
            </a:r>
          </a:p>
          <a:p>
            <a:endParaRPr lang="en-US" baseline="0" dirty="0"/>
          </a:p>
          <a:p>
            <a:r>
              <a:rPr lang="en-US" baseline="0" dirty="0"/>
              <a:t>Analysis encompasses 4 conditions that place a local government into fiscal watch.</a:t>
            </a:r>
          </a:p>
          <a:p>
            <a:endParaRPr lang="en-US" baseline="0" dirty="0"/>
          </a:p>
          <a:p>
            <a:pPr marL="232943" indent="-232943">
              <a:buAutoNum type="arabicParenR"/>
            </a:pPr>
            <a:r>
              <a:rPr lang="en-US" baseline="0" dirty="0"/>
              <a:t>Accounts payable for any fund more than 30 days past due at year-end exceeds 1/12 of each fund’s budget for that year.</a:t>
            </a:r>
          </a:p>
          <a:p>
            <a:pPr marL="232943" indent="-232943">
              <a:buAutoNum type="arabicParenR"/>
            </a:pPr>
            <a:r>
              <a:rPr lang="en-US" baseline="0" dirty="0"/>
              <a:t>Deficit fund balances at year-end exceed 1/12 of each fund’s budget for that year.</a:t>
            </a:r>
          </a:p>
          <a:p>
            <a:pPr marL="232943" indent="-232943">
              <a:buAutoNum type="arabicParenR"/>
            </a:pPr>
            <a:r>
              <a:rPr lang="en-US" baseline="0" dirty="0"/>
              <a:t>Reconciled cash balances at year-end exceed 1/12 of the total amount received into the unsegregated treasury.</a:t>
            </a:r>
          </a:p>
          <a:p>
            <a:pPr marL="232943" indent="-232943">
              <a:buAutoNum type="arabicParenR"/>
            </a:pPr>
            <a:r>
              <a:rPr lang="en-US" baseline="0" dirty="0"/>
              <a:t>Forecasted general fund deficit at the end of the current fiscal year exceeds 1/12 of the general fund revenue.</a:t>
            </a:r>
          </a:p>
          <a:p>
            <a:pPr marL="232943" indent="-232943">
              <a:buAutoNum type="arabicParenR"/>
            </a:pPr>
            <a:endParaRPr lang="en-US" baseline="0" dirty="0"/>
          </a:p>
          <a:p>
            <a:pPr defTabSz="931774">
              <a:defRPr/>
            </a:pPr>
            <a:r>
              <a:rPr lang="en-US" baseline="0" dirty="0"/>
              <a:t>The local government needs to meet only 1 of these conditions to be declared.</a:t>
            </a:r>
          </a:p>
          <a:p>
            <a:endParaRPr lang="en-US" dirty="0"/>
          </a:p>
        </p:txBody>
      </p:sp>
    </p:spTree>
    <p:extLst>
      <p:ext uri="{BB962C8B-B14F-4D97-AF65-F5344CB8AC3E}">
        <p14:creationId xmlns:p14="http://schemas.microsoft.com/office/powerpoint/2010/main" val="27407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fiscal watch analysis</a:t>
            </a:r>
            <a:r>
              <a:rPr lang="en-US" baseline="0" dirty="0"/>
              <a:t> is completed by the Auditor of State which is always done at year-end.</a:t>
            </a:r>
            <a:endParaRPr lang="en-US" dirty="0"/>
          </a:p>
          <a:p>
            <a:endParaRPr lang="en-US" dirty="0"/>
          </a:p>
          <a:p>
            <a:r>
              <a:rPr lang="en-US" dirty="0"/>
              <a:t>Auditor of State declares</a:t>
            </a:r>
            <a:r>
              <a:rPr lang="en-US" baseline="0" dirty="0"/>
              <a:t> local government into fiscal watch.</a:t>
            </a:r>
          </a:p>
          <a:p>
            <a:endParaRPr lang="en-US" baseline="0" dirty="0"/>
          </a:p>
          <a:p>
            <a:r>
              <a:rPr lang="en-US" dirty="0"/>
              <a:t>While in</a:t>
            </a:r>
            <a:r>
              <a:rPr lang="en-US" baseline="0" dirty="0"/>
              <a:t> fiscal watch:  </a:t>
            </a:r>
          </a:p>
          <a:p>
            <a:pPr marL="232943" indent="-232943">
              <a:buAutoNum type="arabicParenR"/>
            </a:pPr>
            <a:r>
              <a:rPr lang="en-US" baseline="0" dirty="0"/>
              <a:t>Local government must develop financial recovery plan within 120 days of declaration. </a:t>
            </a:r>
          </a:p>
          <a:p>
            <a:pPr marL="232943" indent="-232943">
              <a:buAutoNum type="arabicParenR"/>
            </a:pPr>
            <a:r>
              <a:rPr lang="en-US" baseline="0" dirty="0"/>
              <a:t>Auditor of State monitors and provides technical support.</a:t>
            </a:r>
          </a:p>
          <a:p>
            <a:pPr marL="232943" indent="-232943">
              <a:buAutoNum type="arabicParenR"/>
            </a:pPr>
            <a:r>
              <a:rPr lang="en-US" baseline="0" dirty="0"/>
              <a:t>If local government can’t come up with an acceptable financial recovery plan, the Auditor of State might elevate them to fiscal emergency.</a:t>
            </a:r>
          </a:p>
          <a:p>
            <a:endParaRPr lang="en-US" baseline="0" dirty="0"/>
          </a:p>
          <a:p>
            <a:r>
              <a:rPr lang="en-US" baseline="0" dirty="0"/>
              <a:t>Auditor of State releases local government if all fiscal watch conditions have been eliminated.</a:t>
            </a:r>
            <a:endParaRPr lang="en-US" dirty="0"/>
          </a:p>
          <a:p>
            <a:endParaRPr lang="en-US" dirty="0"/>
          </a:p>
        </p:txBody>
      </p:sp>
    </p:spTree>
    <p:extLst>
      <p:ext uri="{BB962C8B-B14F-4D97-AF65-F5344CB8AC3E}">
        <p14:creationId xmlns:p14="http://schemas.microsoft.com/office/powerpoint/2010/main" val="121959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Several officials may initiate</a:t>
            </a:r>
            <a:r>
              <a:rPr lang="en-US" baseline="0" dirty="0"/>
              <a:t> fiscal emergency analysis.</a:t>
            </a:r>
            <a:endParaRPr lang="en-US" dirty="0"/>
          </a:p>
          <a:p>
            <a:endParaRPr lang="en-US" dirty="0"/>
          </a:p>
        </p:txBody>
      </p:sp>
    </p:spTree>
    <p:extLst>
      <p:ext uri="{BB962C8B-B14F-4D97-AF65-F5344CB8AC3E}">
        <p14:creationId xmlns:p14="http://schemas.microsoft.com/office/powerpoint/2010/main" val="3911648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8F3B102-B78E-75D8-95AE-D6F97EF49A2F}"/>
              </a:ext>
            </a:extLst>
          </p:cNvPr>
          <p:cNvSpPr>
            <a:spLocks noGrp="1"/>
          </p:cNvSpPr>
          <p:nvPr>
            <p:ph type="body" sz="quarter" idx="14" hasCustomPrompt="1"/>
          </p:nvPr>
        </p:nvSpPr>
        <p:spPr>
          <a:xfrm>
            <a:off x="417015" y="6394163"/>
            <a:ext cx="2743200" cy="365125"/>
          </a:xfrm>
        </p:spPr>
        <p:txBody>
          <a:bodyPr anchor="ctr">
            <a:normAutofit/>
          </a:bodyPr>
          <a:lstStyle>
            <a:lvl1pPr marL="0" indent="0">
              <a:buFontTx/>
              <a:buNone/>
              <a:defRPr sz="1000">
                <a:latin typeface="+mj-lt"/>
              </a:defRPr>
            </a:lvl1pPr>
          </a:lstStyle>
          <a:p>
            <a:pPr lvl="0"/>
            <a:r>
              <a:rPr lang="en-US" dirty="0"/>
              <a:t>date of presentation (mm/dd/</a:t>
            </a:r>
            <a:r>
              <a:rPr lang="en-US" dirty="0" err="1"/>
              <a:t>yyyy</a:t>
            </a:r>
            <a:r>
              <a:rPr lang="en-US" dirty="0"/>
              <a:t>)</a:t>
            </a:r>
          </a:p>
        </p:txBody>
      </p:sp>
      <p:sp>
        <p:nvSpPr>
          <p:cNvPr id="2" name="Title 1"/>
          <p:cNvSpPr>
            <a:spLocks noGrp="1"/>
          </p:cNvSpPr>
          <p:nvPr>
            <p:ph type="ctrTitle"/>
          </p:nvPr>
        </p:nvSpPr>
        <p:spPr>
          <a:xfrm>
            <a:off x="1524000" y="1821047"/>
            <a:ext cx="9144000" cy="172310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524000" y="3627676"/>
            <a:ext cx="9144000" cy="1655762"/>
          </a:xfrm>
        </p:spPr>
        <p:txBody>
          <a:bodyPr>
            <a:normAutofit/>
          </a:bodyPr>
          <a:lstStyle>
            <a:lvl1pPr marL="0" indent="0" algn="ctr">
              <a:buNone/>
              <a:defRPr sz="210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2" y="1729340"/>
            <a:ext cx="12188825"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06CA016-0674-7048-908E-22AD7D5CDB36}"/>
              </a:ext>
            </a:extLst>
          </p:cNvPr>
          <p:cNvCxnSpPr>
            <a:cxnSpLocks/>
          </p:cNvCxnSpPr>
          <p:nvPr/>
        </p:nvCxnSpPr>
        <p:spPr>
          <a:xfrm>
            <a:off x="-26797" y="6300570"/>
            <a:ext cx="12218799" cy="0"/>
          </a:xfrm>
          <a:prstGeom prst="line">
            <a:avLst/>
          </a:prstGeom>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5" y="393172"/>
            <a:ext cx="3657776" cy="1188777"/>
          </a:xfrm>
          <a:prstGeom prst="rect">
            <a:avLst/>
          </a:prstGeom>
        </p:spPr>
      </p:pic>
      <p:sp>
        <p:nvSpPr>
          <p:cNvPr id="14" name="TextBox 13"/>
          <p:cNvSpPr txBox="1"/>
          <p:nvPr/>
        </p:nvSpPr>
        <p:spPr>
          <a:xfrm>
            <a:off x="2807792" y="6394163"/>
            <a:ext cx="6576421" cy="24820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13" kern="1200" dirty="0">
                <a:solidFill>
                  <a:schemeClr val="tx1"/>
                </a:solidFill>
                <a:latin typeface="+mj-lt"/>
                <a:ea typeface="+mn-ea"/>
                <a:cs typeface="+mn-cs"/>
              </a:rPr>
              <a:t>Efficient       </a:t>
            </a:r>
            <a:r>
              <a:rPr lang="en-US" sz="1013" kern="1200" baseline="0" dirty="0">
                <a:solidFill>
                  <a:schemeClr val="tx1"/>
                </a:solidFill>
                <a:latin typeface="+mn-lt"/>
                <a:ea typeface="+mn-ea"/>
                <a:cs typeface="+mn-cs"/>
              </a:rPr>
              <a:t>•       </a:t>
            </a:r>
            <a:r>
              <a:rPr lang="en-US" sz="1013" kern="1200" baseline="0" dirty="0">
                <a:solidFill>
                  <a:schemeClr val="tx1"/>
                </a:solidFill>
                <a:latin typeface="+mj-lt"/>
                <a:ea typeface="+mn-ea"/>
                <a:cs typeface="+mn-cs"/>
              </a:rPr>
              <a:t>Effective       •       Transparent</a:t>
            </a:r>
          </a:p>
        </p:txBody>
      </p:sp>
      <p:sp>
        <p:nvSpPr>
          <p:cNvPr id="21" name="Slide Number Placeholder 4">
            <a:extLst>
              <a:ext uri="{FF2B5EF4-FFF2-40B4-BE49-F238E27FC236}">
                <a16:creationId xmlns:a16="http://schemas.microsoft.com/office/drawing/2014/main" id="{96B0A326-69A3-4EFD-0843-8449557321E9}"/>
              </a:ext>
            </a:extLst>
          </p:cNvPr>
          <p:cNvSpPr>
            <a:spLocks noGrp="1"/>
          </p:cNvSpPr>
          <p:nvPr>
            <p:ph type="sldNum" sz="quarter" idx="12"/>
          </p:nvPr>
        </p:nvSpPr>
        <p:spPr>
          <a:xfrm>
            <a:off x="8610600" y="6356354"/>
            <a:ext cx="2743200" cy="365125"/>
          </a:xfrm>
        </p:spPr>
        <p:txBody>
          <a:bodyPr/>
          <a:lstStyle/>
          <a:p>
            <a:fld id="{B3573516-9AED-4559-B662-4E807BF64526}" type="slidenum">
              <a:rPr lang="en-US" smtClean="0"/>
              <a:pPr/>
              <a:t>‹#›</a:t>
            </a:fld>
            <a:endParaRPr lang="en-US" dirty="0"/>
          </a:p>
        </p:txBody>
      </p:sp>
    </p:spTree>
    <p:extLst>
      <p:ext uri="{BB962C8B-B14F-4D97-AF65-F5344CB8AC3E}">
        <p14:creationId xmlns:p14="http://schemas.microsoft.com/office/powerpoint/2010/main" val="298644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3573516-9AED-4559-B662-4E807BF64526}" type="slidenum">
              <a:rPr lang="en-US" smtClean="0"/>
              <a:t>‹#›</a:t>
            </a:fld>
            <a:endParaRPr lang="en-US"/>
          </a:p>
        </p:txBody>
      </p:sp>
      <p:sp>
        <p:nvSpPr>
          <p:cNvPr id="5" name="Picture Placeholder 4"/>
          <p:cNvSpPr>
            <a:spLocks noGrp="1"/>
          </p:cNvSpPr>
          <p:nvPr>
            <p:ph type="pic" sz="quarter" idx="13"/>
          </p:nvPr>
        </p:nvSpPr>
        <p:spPr>
          <a:xfrm>
            <a:off x="838200" y="461473"/>
            <a:ext cx="10515600" cy="5715490"/>
          </a:xfrm>
        </p:spPr>
        <p:txBody>
          <a:bodyPr/>
          <a:lstStyle/>
          <a:p>
            <a:r>
              <a:rPr lang="en-US"/>
              <a:t>Click icon to add picture</a:t>
            </a:r>
          </a:p>
        </p:txBody>
      </p:sp>
    </p:spTree>
    <p:extLst>
      <p:ext uri="{BB962C8B-B14F-4D97-AF65-F5344CB8AC3E}">
        <p14:creationId xmlns:p14="http://schemas.microsoft.com/office/powerpoint/2010/main" val="182018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573516-9AED-4559-B662-4E807BF64526}" type="slidenum">
              <a:rPr lang="en-US" smtClean="0"/>
              <a:t>‹#›</a:t>
            </a:fld>
            <a:endParaRPr lang="en-US"/>
          </a:p>
        </p:txBody>
      </p:sp>
    </p:spTree>
    <p:extLst>
      <p:ext uri="{BB962C8B-B14F-4D97-AF65-F5344CB8AC3E}">
        <p14:creationId xmlns:p14="http://schemas.microsoft.com/office/powerpoint/2010/main" val="214731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18" name="Text Placeholder 17"/>
          <p:cNvSpPr>
            <a:spLocks noGrp="1"/>
          </p:cNvSpPr>
          <p:nvPr>
            <p:ph type="body" sz="quarter" idx="19" hasCustomPrompt="1"/>
          </p:nvPr>
        </p:nvSpPr>
        <p:spPr>
          <a:xfrm>
            <a:off x="2436812" y="2673352"/>
            <a:ext cx="7315200" cy="2743200"/>
          </a:xfrm>
        </p:spPr>
        <p:txBody>
          <a:bodyPr/>
          <a:lstStyle>
            <a:lvl1pPr marL="0" indent="0" algn="ctr">
              <a:buFont typeface="Arial" panose="020B0604020202020204" pitchFamily="34" charset="0"/>
              <a:buNone/>
              <a:defRPr b="0">
                <a:latin typeface="+mn-lt"/>
              </a:defRPr>
            </a:lvl1pPr>
          </a:lstStyle>
          <a:p>
            <a:pPr algn="ctr"/>
            <a:r>
              <a:rPr lang="en-US" dirty="0"/>
              <a:t>First &amp; Last Name</a:t>
            </a:r>
            <a:br>
              <a:rPr lang="en-US" dirty="0"/>
            </a:br>
            <a:r>
              <a:rPr lang="en-US" dirty="0"/>
              <a:t>Your Title</a:t>
            </a:r>
            <a:br>
              <a:rPr lang="en-US" dirty="0"/>
            </a:br>
            <a:r>
              <a:rPr lang="en-US" b="0" dirty="0"/>
              <a:t>Location</a:t>
            </a:r>
            <a:br>
              <a:rPr lang="en-US" b="0" dirty="0"/>
            </a:br>
            <a:r>
              <a:rPr lang="en-US" b="0" dirty="0"/>
              <a:t>Phone</a:t>
            </a:r>
            <a:br>
              <a:rPr lang="en-US" b="0" dirty="0"/>
            </a:br>
            <a:r>
              <a:rPr lang="en-US" b="0" dirty="0"/>
              <a:t>Email</a:t>
            </a:r>
          </a:p>
        </p:txBody>
      </p:sp>
      <p:sp>
        <p:nvSpPr>
          <p:cNvPr id="17"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2" y="1729340"/>
            <a:ext cx="12188825"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5" y="393172"/>
            <a:ext cx="3657776" cy="1188777"/>
          </a:xfrm>
          <a:prstGeom prst="rect">
            <a:avLst/>
          </a:prstGeom>
        </p:spPr>
      </p:pic>
    </p:spTree>
    <p:extLst>
      <p:ext uri="{BB962C8B-B14F-4D97-AF65-F5344CB8AC3E}">
        <p14:creationId xmlns:p14="http://schemas.microsoft.com/office/powerpoint/2010/main" val="252369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2B3C92-1C54-D64A-A32B-5676441FFF0C}"/>
              </a:ext>
            </a:extLst>
          </p:cNvPr>
          <p:cNvSpPr txBox="1"/>
          <p:nvPr userDrawn="1"/>
        </p:nvSpPr>
        <p:spPr>
          <a:xfrm>
            <a:off x="11270621" y="5779566"/>
            <a:ext cx="184731" cy="369332"/>
          </a:xfrm>
          <a:prstGeom prst="rect">
            <a:avLst/>
          </a:prstGeom>
          <a:noFill/>
        </p:spPr>
        <p:txBody>
          <a:bodyPr wrap="none" rtlCol="0">
            <a:spAutoFit/>
          </a:bodyPr>
          <a:lstStyle/>
          <a:p>
            <a:endParaRPr lang="en-US" sz="1800" dirty="0"/>
          </a:p>
        </p:txBody>
      </p:sp>
      <p:sp>
        <p:nvSpPr>
          <p:cNvPr id="9" name="Text Placeholder 2">
            <a:extLst>
              <a:ext uri="{FF2B5EF4-FFF2-40B4-BE49-F238E27FC236}">
                <a16:creationId xmlns:a16="http://schemas.microsoft.com/office/drawing/2014/main" id="{6B9D05E6-3AD2-A146-876F-5F3DFAE9F718}"/>
              </a:ext>
            </a:extLst>
          </p:cNvPr>
          <p:cNvSpPr>
            <a:spLocks noGrp="1"/>
          </p:cNvSpPr>
          <p:nvPr>
            <p:ph idx="1"/>
          </p:nvPr>
        </p:nvSpPr>
        <p:spPr>
          <a:xfrm>
            <a:off x="838200" y="1501423"/>
            <a:ext cx="10515600" cy="46755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7E50555-6E61-5B44-BD89-749C63EA0CA7}"/>
              </a:ext>
            </a:extLst>
          </p:cNvPr>
          <p:cNvSpPr>
            <a:spLocks noGrp="1"/>
          </p:cNvSpPr>
          <p:nvPr>
            <p:ph type="title"/>
          </p:nvPr>
        </p:nvSpPr>
        <p:spPr/>
        <p:txBody>
          <a:bodyPr/>
          <a:lstStyle/>
          <a:p>
            <a:r>
              <a:rPr lang="en-US" dirty="0"/>
              <a:t>Click to edit Master</a:t>
            </a:r>
          </a:p>
        </p:txBody>
      </p:sp>
    </p:spTree>
    <p:extLst>
      <p:ext uri="{BB962C8B-B14F-4D97-AF65-F5344CB8AC3E}">
        <p14:creationId xmlns:p14="http://schemas.microsoft.com/office/powerpoint/2010/main" val="136850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2B3C92-1C54-D64A-A32B-5676441FFF0C}"/>
              </a:ext>
            </a:extLst>
          </p:cNvPr>
          <p:cNvSpPr txBox="1"/>
          <p:nvPr userDrawn="1"/>
        </p:nvSpPr>
        <p:spPr>
          <a:xfrm>
            <a:off x="11270621" y="5779566"/>
            <a:ext cx="184731" cy="369332"/>
          </a:xfrm>
          <a:prstGeom prst="rect">
            <a:avLst/>
          </a:prstGeom>
          <a:noFill/>
        </p:spPr>
        <p:txBody>
          <a:bodyPr wrap="none" rtlCol="0">
            <a:spAutoFit/>
          </a:bodyPr>
          <a:lstStyle/>
          <a:p>
            <a:endParaRPr lang="en-US" sz="1800" dirty="0"/>
          </a:p>
        </p:txBody>
      </p:sp>
      <p:sp>
        <p:nvSpPr>
          <p:cNvPr id="9" name="Text Placeholder 2">
            <a:extLst>
              <a:ext uri="{FF2B5EF4-FFF2-40B4-BE49-F238E27FC236}">
                <a16:creationId xmlns:a16="http://schemas.microsoft.com/office/drawing/2014/main" id="{6B9D05E6-3AD2-A146-876F-5F3DFAE9F718}"/>
              </a:ext>
            </a:extLst>
          </p:cNvPr>
          <p:cNvSpPr>
            <a:spLocks noGrp="1"/>
          </p:cNvSpPr>
          <p:nvPr>
            <p:ph idx="1"/>
          </p:nvPr>
        </p:nvSpPr>
        <p:spPr>
          <a:xfrm>
            <a:off x="838200" y="1501423"/>
            <a:ext cx="10515600" cy="46755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7E50555-6E61-5B44-BD89-749C63EA0CA7}"/>
              </a:ext>
            </a:extLst>
          </p:cNvPr>
          <p:cNvSpPr>
            <a:spLocks noGrp="1"/>
          </p:cNvSpPr>
          <p:nvPr>
            <p:ph type="title"/>
          </p:nvPr>
        </p:nvSpPr>
        <p:spPr/>
        <p:txBody>
          <a:bodyPr/>
          <a:lstStyle/>
          <a:p>
            <a:r>
              <a:rPr lang="en-US" dirty="0"/>
              <a:t>Click to edit Master</a:t>
            </a:r>
          </a:p>
        </p:txBody>
      </p:sp>
    </p:spTree>
    <p:extLst>
      <p:ext uri="{BB962C8B-B14F-4D97-AF65-F5344CB8AC3E}">
        <p14:creationId xmlns:p14="http://schemas.microsoft.com/office/powerpoint/2010/main" val="228630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2B3C92-1C54-D64A-A32B-5676441FFF0C}"/>
              </a:ext>
            </a:extLst>
          </p:cNvPr>
          <p:cNvSpPr txBox="1"/>
          <p:nvPr userDrawn="1"/>
        </p:nvSpPr>
        <p:spPr>
          <a:xfrm>
            <a:off x="11270621" y="5779566"/>
            <a:ext cx="184731" cy="369332"/>
          </a:xfrm>
          <a:prstGeom prst="rect">
            <a:avLst/>
          </a:prstGeom>
          <a:noFill/>
        </p:spPr>
        <p:txBody>
          <a:bodyPr wrap="none" rtlCol="0">
            <a:spAutoFit/>
          </a:bodyPr>
          <a:lstStyle/>
          <a:p>
            <a:endParaRPr lang="en-US" sz="1800" dirty="0"/>
          </a:p>
        </p:txBody>
      </p:sp>
      <p:sp>
        <p:nvSpPr>
          <p:cNvPr id="9" name="Text Placeholder 2">
            <a:extLst>
              <a:ext uri="{FF2B5EF4-FFF2-40B4-BE49-F238E27FC236}">
                <a16:creationId xmlns:a16="http://schemas.microsoft.com/office/drawing/2014/main" id="{6B9D05E6-3AD2-A146-876F-5F3DFAE9F718}"/>
              </a:ext>
            </a:extLst>
          </p:cNvPr>
          <p:cNvSpPr>
            <a:spLocks noGrp="1"/>
          </p:cNvSpPr>
          <p:nvPr>
            <p:ph idx="1"/>
          </p:nvPr>
        </p:nvSpPr>
        <p:spPr>
          <a:xfrm>
            <a:off x="838200" y="1501423"/>
            <a:ext cx="10515600" cy="46755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7E50555-6E61-5B44-BD89-749C63EA0CA7}"/>
              </a:ext>
            </a:extLst>
          </p:cNvPr>
          <p:cNvSpPr>
            <a:spLocks noGrp="1"/>
          </p:cNvSpPr>
          <p:nvPr>
            <p:ph type="title"/>
          </p:nvPr>
        </p:nvSpPr>
        <p:spPr/>
        <p:txBody>
          <a:bodyPr/>
          <a:lstStyle/>
          <a:p>
            <a:r>
              <a:rPr lang="en-US" dirty="0"/>
              <a:t>Click to edit Master</a:t>
            </a:r>
          </a:p>
        </p:txBody>
      </p:sp>
    </p:spTree>
    <p:extLst>
      <p:ext uri="{BB962C8B-B14F-4D97-AF65-F5344CB8AC3E}">
        <p14:creationId xmlns:p14="http://schemas.microsoft.com/office/powerpoint/2010/main" val="76404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2B3C92-1C54-D64A-A32B-5676441FFF0C}"/>
              </a:ext>
            </a:extLst>
          </p:cNvPr>
          <p:cNvSpPr txBox="1"/>
          <p:nvPr userDrawn="1"/>
        </p:nvSpPr>
        <p:spPr>
          <a:xfrm>
            <a:off x="11270621" y="5779566"/>
            <a:ext cx="184731" cy="369332"/>
          </a:xfrm>
          <a:prstGeom prst="rect">
            <a:avLst/>
          </a:prstGeom>
          <a:noFill/>
        </p:spPr>
        <p:txBody>
          <a:bodyPr wrap="none" rtlCol="0">
            <a:spAutoFit/>
          </a:bodyPr>
          <a:lstStyle/>
          <a:p>
            <a:endParaRPr lang="en-US" sz="1800" dirty="0"/>
          </a:p>
        </p:txBody>
      </p:sp>
      <p:sp>
        <p:nvSpPr>
          <p:cNvPr id="9" name="Text Placeholder 2">
            <a:extLst>
              <a:ext uri="{FF2B5EF4-FFF2-40B4-BE49-F238E27FC236}">
                <a16:creationId xmlns:a16="http://schemas.microsoft.com/office/drawing/2014/main" id="{6B9D05E6-3AD2-A146-876F-5F3DFAE9F718}"/>
              </a:ext>
            </a:extLst>
          </p:cNvPr>
          <p:cNvSpPr>
            <a:spLocks noGrp="1"/>
          </p:cNvSpPr>
          <p:nvPr>
            <p:ph idx="1"/>
          </p:nvPr>
        </p:nvSpPr>
        <p:spPr>
          <a:xfrm>
            <a:off x="838200" y="1501423"/>
            <a:ext cx="10515600" cy="46755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7E50555-6E61-5B44-BD89-749C63EA0CA7}"/>
              </a:ext>
            </a:extLst>
          </p:cNvPr>
          <p:cNvSpPr>
            <a:spLocks noGrp="1"/>
          </p:cNvSpPr>
          <p:nvPr>
            <p:ph type="title"/>
          </p:nvPr>
        </p:nvSpPr>
        <p:spPr/>
        <p:txBody>
          <a:bodyPr/>
          <a:lstStyle/>
          <a:p>
            <a:r>
              <a:rPr lang="en-US" dirty="0"/>
              <a:t>Click to edit Master</a:t>
            </a:r>
          </a:p>
        </p:txBody>
      </p:sp>
    </p:spTree>
    <p:extLst>
      <p:ext uri="{BB962C8B-B14F-4D97-AF65-F5344CB8AC3E}">
        <p14:creationId xmlns:p14="http://schemas.microsoft.com/office/powerpoint/2010/main" val="355564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2B3C92-1C54-D64A-A32B-5676441FFF0C}"/>
              </a:ext>
            </a:extLst>
          </p:cNvPr>
          <p:cNvSpPr txBox="1"/>
          <p:nvPr userDrawn="1"/>
        </p:nvSpPr>
        <p:spPr>
          <a:xfrm>
            <a:off x="11270621" y="5779566"/>
            <a:ext cx="184731" cy="369332"/>
          </a:xfrm>
          <a:prstGeom prst="rect">
            <a:avLst/>
          </a:prstGeom>
          <a:noFill/>
        </p:spPr>
        <p:txBody>
          <a:bodyPr wrap="none" rtlCol="0">
            <a:spAutoFit/>
          </a:bodyPr>
          <a:lstStyle/>
          <a:p>
            <a:endParaRPr lang="en-US" sz="1800" dirty="0"/>
          </a:p>
        </p:txBody>
      </p:sp>
      <p:sp>
        <p:nvSpPr>
          <p:cNvPr id="9" name="Text Placeholder 2">
            <a:extLst>
              <a:ext uri="{FF2B5EF4-FFF2-40B4-BE49-F238E27FC236}">
                <a16:creationId xmlns:a16="http://schemas.microsoft.com/office/drawing/2014/main" id="{6B9D05E6-3AD2-A146-876F-5F3DFAE9F718}"/>
              </a:ext>
            </a:extLst>
          </p:cNvPr>
          <p:cNvSpPr>
            <a:spLocks noGrp="1"/>
          </p:cNvSpPr>
          <p:nvPr>
            <p:ph idx="1"/>
          </p:nvPr>
        </p:nvSpPr>
        <p:spPr>
          <a:xfrm>
            <a:off x="838200" y="1501423"/>
            <a:ext cx="10515600" cy="46755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7E50555-6E61-5B44-BD89-749C63EA0CA7}"/>
              </a:ext>
            </a:extLst>
          </p:cNvPr>
          <p:cNvSpPr>
            <a:spLocks noGrp="1"/>
          </p:cNvSpPr>
          <p:nvPr>
            <p:ph type="title"/>
          </p:nvPr>
        </p:nvSpPr>
        <p:spPr/>
        <p:txBody>
          <a:bodyPr/>
          <a:lstStyle/>
          <a:p>
            <a:r>
              <a:rPr lang="en-US" dirty="0"/>
              <a:t>Click to edit Master</a:t>
            </a:r>
          </a:p>
        </p:txBody>
      </p:sp>
    </p:spTree>
    <p:extLst>
      <p:ext uri="{BB962C8B-B14F-4D97-AF65-F5344CB8AC3E}">
        <p14:creationId xmlns:p14="http://schemas.microsoft.com/office/powerpoint/2010/main" val="99371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1047"/>
            <a:ext cx="9144000" cy="1723103"/>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3627676"/>
            <a:ext cx="9144000" cy="1655762"/>
          </a:xfrm>
        </p:spPr>
        <p:txBody>
          <a:bodyPr>
            <a:normAutofit/>
          </a:bodyPr>
          <a:lstStyle>
            <a:lvl1pPr marL="0" indent="0" algn="ctr">
              <a:buNone/>
              <a:defRPr sz="210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1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164465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a:p>
        </p:txBody>
      </p:sp>
    </p:spTree>
    <p:extLst>
      <p:ext uri="{BB962C8B-B14F-4D97-AF65-F5344CB8AC3E}">
        <p14:creationId xmlns:p14="http://schemas.microsoft.com/office/powerpoint/2010/main" val="387108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b="0"/>
            </a:lvl1pPr>
            <a:lvl2pPr>
              <a:defRPr sz="2000" b="0"/>
            </a:lvl2pPr>
            <a:lvl3pPr>
              <a:defRPr sz="1600" b="0"/>
            </a:lvl3pPr>
            <a:lvl4pPr>
              <a:defRPr sz="14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a:p>
        </p:txBody>
      </p:sp>
    </p:spTree>
    <p:extLst>
      <p:ext uri="{BB962C8B-B14F-4D97-AF65-F5344CB8AC3E}">
        <p14:creationId xmlns:p14="http://schemas.microsoft.com/office/powerpoint/2010/main" val="56166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Picture (recta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a:p>
        </p:txBody>
      </p:sp>
      <p:sp>
        <p:nvSpPr>
          <p:cNvPr id="8" name="Picture Placeholder 4"/>
          <p:cNvSpPr>
            <a:spLocks noGrp="1"/>
          </p:cNvSpPr>
          <p:nvPr>
            <p:ph type="pic" sz="quarter" idx="14"/>
          </p:nvPr>
        </p:nvSpPr>
        <p:spPr>
          <a:xfrm>
            <a:off x="838200" y="3906158"/>
            <a:ext cx="10515600" cy="2152650"/>
          </a:xfrm>
        </p:spPr>
        <p:txBody>
          <a:bodyPr/>
          <a:lstStyle/>
          <a:p>
            <a:r>
              <a:rPr lang="en-US"/>
              <a:t>Click icon to add picture</a:t>
            </a:r>
            <a:endParaRPr lang="en-US" dirty="0"/>
          </a:p>
        </p:txBody>
      </p:sp>
      <p:sp>
        <p:nvSpPr>
          <p:cNvPr id="11" name="Text Placeholder 2"/>
          <p:cNvSpPr>
            <a:spLocks noGrp="1"/>
          </p:cNvSpPr>
          <p:nvPr>
            <p:ph idx="1" hasCustomPrompt="1"/>
          </p:nvPr>
        </p:nvSpPr>
        <p:spPr>
          <a:xfrm>
            <a:off x="838200" y="1589519"/>
            <a:ext cx="10515600" cy="21791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31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Picture (squ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a:p>
        </p:txBody>
      </p:sp>
      <p:sp>
        <p:nvSpPr>
          <p:cNvPr id="8" name="Picture Placeholder 4"/>
          <p:cNvSpPr>
            <a:spLocks noGrp="1"/>
          </p:cNvSpPr>
          <p:nvPr>
            <p:ph type="pic" sz="quarter" idx="14"/>
          </p:nvPr>
        </p:nvSpPr>
        <p:spPr>
          <a:xfrm>
            <a:off x="3315768" y="3228515"/>
            <a:ext cx="5294832" cy="2830294"/>
          </a:xfrm>
        </p:spPr>
        <p:txBody>
          <a:bodyPr/>
          <a:lstStyle/>
          <a:p>
            <a:r>
              <a:rPr lang="en-US"/>
              <a:t>Click icon to add picture</a:t>
            </a:r>
          </a:p>
        </p:txBody>
      </p:sp>
      <p:sp>
        <p:nvSpPr>
          <p:cNvPr id="7" name="Text Placeholder 2"/>
          <p:cNvSpPr>
            <a:spLocks noGrp="1"/>
          </p:cNvSpPr>
          <p:nvPr>
            <p:ph idx="1"/>
          </p:nvPr>
        </p:nvSpPr>
        <p:spPr>
          <a:xfrm>
            <a:off x="838200" y="1589520"/>
            <a:ext cx="10515600" cy="1486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51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a:p>
        </p:txBody>
      </p:sp>
    </p:spTree>
    <p:extLst>
      <p:ext uri="{BB962C8B-B14F-4D97-AF65-F5344CB8AC3E}">
        <p14:creationId xmlns:p14="http://schemas.microsoft.com/office/powerpoint/2010/main" val="151155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a:p>
        </p:txBody>
      </p:sp>
      <p:sp>
        <p:nvSpPr>
          <p:cNvPr id="8" name="Picture Placeholder 5"/>
          <p:cNvSpPr>
            <a:spLocks noGrp="1"/>
          </p:cNvSpPr>
          <p:nvPr>
            <p:ph type="pic" sz="quarter" idx="13"/>
          </p:nvPr>
        </p:nvSpPr>
        <p:spPr>
          <a:xfrm>
            <a:off x="6175128" y="1595439"/>
            <a:ext cx="5190067" cy="4351337"/>
          </a:xfrm>
        </p:spPr>
        <p:txBody>
          <a:bodyPr/>
          <a:lstStyle/>
          <a:p>
            <a:r>
              <a:rPr lang="en-US"/>
              <a:t>Click icon to add picture</a:t>
            </a:r>
          </a:p>
        </p:txBody>
      </p:sp>
    </p:spTree>
    <p:extLst>
      <p:ext uri="{BB962C8B-B14F-4D97-AF65-F5344CB8AC3E}">
        <p14:creationId xmlns:p14="http://schemas.microsoft.com/office/powerpoint/2010/main" val="49590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sp>
        <p:nvSpPr>
          <p:cNvPr id="8" name="Picture Placeholder 5"/>
          <p:cNvSpPr>
            <a:spLocks noGrp="1"/>
          </p:cNvSpPr>
          <p:nvPr>
            <p:ph type="pic" sz="quarter" idx="13"/>
          </p:nvPr>
        </p:nvSpPr>
        <p:spPr>
          <a:xfrm>
            <a:off x="838200" y="1595439"/>
            <a:ext cx="5190067" cy="4351337"/>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pPr/>
              <a:t>‹#›</a:t>
            </a:fld>
            <a:endParaRPr lang="en-US" dirty="0"/>
          </a:p>
        </p:txBody>
      </p:sp>
      <p:sp>
        <p:nvSpPr>
          <p:cNvPr id="6" name="Content Placeholder 3"/>
          <p:cNvSpPr>
            <a:spLocks noGrp="1"/>
          </p:cNvSpPr>
          <p:nvPr>
            <p:ph sz="half" idx="2"/>
          </p:nvPr>
        </p:nvSpPr>
        <p:spPr>
          <a:xfrm>
            <a:off x="6172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344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002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9519"/>
            <a:ext cx="10515600" cy="44609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B3573516-9AED-4559-B662-4E807BF64526}" type="slidenum">
              <a:rPr lang="en-US" smtClean="0"/>
              <a:pPr/>
              <a:t>‹#›</a:t>
            </a:fld>
            <a:endParaRPr lang="en-US" dirty="0"/>
          </a:p>
        </p:txBody>
      </p:sp>
      <p:cxnSp>
        <p:nvCxnSpPr>
          <p:cNvPr id="8" name="Straight Connector 7">
            <a:extLst>
              <a:ext uri="{FF2B5EF4-FFF2-40B4-BE49-F238E27FC236}">
                <a16:creationId xmlns:a16="http://schemas.microsoft.com/office/drawing/2014/main" id="{23C681F7-43DE-A040-85C5-4C2C381DD4EA}"/>
              </a:ext>
            </a:extLst>
          </p:cNvPr>
          <p:cNvCxnSpPr/>
          <p:nvPr/>
        </p:nvCxnSpPr>
        <p:spPr>
          <a:xfrm>
            <a:off x="-1"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484C4C1-6EA6-8048-A1AB-BFECC6322882}"/>
              </a:ext>
            </a:extLst>
          </p:cNvPr>
          <p:cNvCxnSpPr/>
          <p:nvPr/>
        </p:nvCxnSpPr>
        <p:spPr>
          <a:xfrm>
            <a:off x="10"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C681F7-43DE-A040-85C5-4C2C381DD4EA}"/>
              </a:ext>
            </a:extLst>
          </p:cNvPr>
          <p:cNvCxnSpPr/>
          <p:nvPr/>
        </p:nvCxnSpPr>
        <p:spPr>
          <a:xfrm>
            <a:off x="-7746"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484C4C1-6EA6-8048-A1AB-BFECC6322882}"/>
              </a:ext>
            </a:extLst>
          </p:cNvPr>
          <p:cNvCxnSpPr/>
          <p:nvPr/>
        </p:nvCxnSpPr>
        <p:spPr>
          <a:xfrm>
            <a:off x="-7746"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06CA016-0674-7048-908E-22AD7D5CDB36}"/>
              </a:ext>
            </a:extLst>
          </p:cNvPr>
          <p:cNvCxnSpPr>
            <a:cxnSpLocks/>
          </p:cNvCxnSpPr>
          <p:nvPr/>
        </p:nvCxnSpPr>
        <p:spPr>
          <a:xfrm>
            <a:off x="-7746" y="6300570"/>
            <a:ext cx="12218799" cy="0"/>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807792" y="6394163"/>
            <a:ext cx="6576421" cy="24820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13" kern="1200" dirty="0">
                <a:solidFill>
                  <a:schemeClr val="tx1"/>
                </a:solidFill>
                <a:latin typeface="+mj-lt"/>
                <a:ea typeface="+mn-ea"/>
                <a:cs typeface="+mn-cs"/>
              </a:rPr>
              <a:t>Efficient       </a:t>
            </a:r>
            <a:r>
              <a:rPr lang="en-US" sz="1013" kern="1200" baseline="0" dirty="0">
                <a:solidFill>
                  <a:schemeClr val="tx1"/>
                </a:solidFill>
                <a:latin typeface="+mn-lt"/>
                <a:ea typeface="+mn-ea"/>
                <a:cs typeface="+mn-cs"/>
              </a:rPr>
              <a:t>•       </a:t>
            </a:r>
            <a:r>
              <a:rPr lang="en-US" sz="1013" kern="1200" baseline="0" dirty="0">
                <a:solidFill>
                  <a:schemeClr val="tx1"/>
                </a:solidFill>
                <a:latin typeface="+mj-lt"/>
                <a:ea typeface="+mn-ea"/>
                <a:cs typeface="+mn-cs"/>
              </a:rPr>
              <a:t>Effective       •       Transparent</a:t>
            </a:r>
          </a:p>
        </p:txBody>
      </p:sp>
    </p:spTree>
    <p:extLst>
      <p:ext uri="{BB962C8B-B14F-4D97-AF65-F5344CB8AC3E}">
        <p14:creationId xmlns:p14="http://schemas.microsoft.com/office/powerpoint/2010/main" val="3021729374"/>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8" r:id="rId13"/>
    <p:sldLayoutId id="2147483759" r:id="rId14"/>
    <p:sldLayoutId id="2147483760" r:id="rId15"/>
    <p:sldLayoutId id="2147483761" r:id="rId16"/>
    <p:sldLayoutId id="2147483762" r:id="rId17"/>
  </p:sldLayoutIdLst>
  <p:hf sldNum="0" hdr="0" ftr="0" dt="0"/>
  <p:txStyles>
    <p:titleStyle>
      <a:lvl1pPr algn="ctr" defTabSz="51435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0.png"/><Relationship Id="rId18" Type="http://schemas.microsoft.com/office/2007/relationships/hdphoto" Target="../media/hdphoto12.wdp"/><Relationship Id="rId26" Type="http://schemas.microsoft.com/office/2007/relationships/hdphoto" Target="../media/hdphoto16.wdp"/><Relationship Id="rId3" Type="http://schemas.openxmlformats.org/officeDocument/2006/relationships/image" Target="../media/image15.png"/><Relationship Id="rId21" Type="http://schemas.openxmlformats.org/officeDocument/2006/relationships/image" Target="../media/image24.png"/><Relationship Id="rId7" Type="http://schemas.openxmlformats.org/officeDocument/2006/relationships/image" Target="../media/image17.png"/><Relationship Id="rId12" Type="http://schemas.microsoft.com/office/2007/relationships/hdphoto" Target="../media/hdphoto9.wdp"/><Relationship Id="rId17" Type="http://schemas.openxmlformats.org/officeDocument/2006/relationships/image" Target="../media/image22.png"/><Relationship Id="rId25" Type="http://schemas.openxmlformats.org/officeDocument/2006/relationships/image" Target="../media/image26.png"/><Relationship Id="rId2" Type="http://schemas.openxmlformats.org/officeDocument/2006/relationships/notesSlide" Target="../notesSlides/notesSlide21.xml"/><Relationship Id="rId16" Type="http://schemas.microsoft.com/office/2007/relationships/hdphoto" Target="../media/hdphoto11.wdp"/><Relationship Id="rId20" Type="http://schemas.microsoft.com/office/2007/relationships/hdphoto" Target="../media/hdphoto13.wdp"/><Relationship Id="rId1" Type="http://schemas.openxmlformats.org/officeDocument/2006/relationships/slideLayout" Target="../slideLayouts/slideLayout13.xml"/><Relationship Id="rId6" Type="http://schemas.microsoft.com/office/2007/relationships/hdphoto" Target="../media/hdphoto6.wdp"/><Relationship Id="rId11" Type="http://schemas.openxmlformats.org/officeDocument/2006/relationships/image" Target="../media/image19.png"/><Relationship Id="rId24" Type="http://schemas.microsoft.com/office/2007/relationships/hdphoto" Target="../media/hdphoto15.wdp"/><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10" Type="http://schemas.microsoft.com/office/2007/relationships/hdphoto" Target="../media/hdphoto8.wdp"/><Relationship Id="rId19" Type="http://schemas.openxmlformats.org/officeDocument/2006/relationships/image" Target="../media/image23.png"/><Relationship Id="rId4" Type="http://schemas.microsoft.com/office/2007/relationships/hdphoto" Target="../media/hdphoto5.wdp"/><Relationship Id="rId9" Type="http://schemas.openxmlformats.org/officeDocument/2006/relationships/image" Target="../media/image18.png"/><Relationship Id="rId14" Type="http://schemas.microsoft.com/office/2007/relationships/hdphoto" Target="../media/hdphoto10.wdp"/><Relationship Id="rId22" Type="http://schemas.microsoft.com/office/2007/relationships/hdphoto" Target="../media/hdphoto14.wdp"/></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2.xml"/><Relationship Id="rId7" Type="http://schemas.microsoft.com/office/2007/relationships/hdphoto" Target="../media/hdphoto18.wdp"/><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28.png"/><Relationship Id="rId5" Type="http://schemas.microsoft.com/office/2007/relationships/hdphoto" Target="../media/hdphoto17.wdp"/><Relationship Id="rId10" Type="http://schemas.openxmlformats.org/officeDocument/2006/relationships/image" Target="../media/image30.jpg"/><Relationship Id="rId4" Type="http://schemas.openxmlformats.org/officeDocument/2006/relationships/image" Target="../media/image27.png"/><Relationship Id="rId9" Type="http://schemas.microsoft.com/office/2007/relationships/hdphoto" Target="../media/hdphoto19.wdp"/></Relationships>
</file>

<file path=ppt/slides/_rels/slide23.xml.rels><?xml version="1.0" encoding="UTF-8" standalone="yes"?>
<Relationships xmlns="http://schemas.openxmlformats.org/package/2006/relationships"><Relationship Id="rId8" Type="http://schemas.microsoft.com/office/2007/relationships/hdphoto" Target="../media/hdphoto22.wdp"/><Relationship Id="rId13" Type="http://schemas.openxmlformats.org/officeDocument/2006/relationships/image" Target="../media/image36.png"/><Relationship Id="rId18" Type="http://schemas.microsoft.com/office/2007/relationships/hdphoto" Target="../media/hdphoto27.wdp"/><Relationship Id="rId3" Type="http://schemas.openxmlformats.org/officeDocument/2006/relationships/image" Target="../media/image31.png"/><Relationship Id="rId21" Type="http://schemas.openxmlformats.org/officeDocument/2006/relationships/image" Target="../media/image40.png"/><Relationship Id="rId7" Type="http://schemas.openxmlformats.org/officeDocument/2006/relationships/image" Target="../media/image33.png"/><Relationship Id="rId12" Type="http://schemas.microsoft.com/office/2007/relationships/hdphoto" Target="../media/hdphoto24.wdp"/><Relationship Id="rId17" Type="http://schemas.openxmlformats.org/officeDocument/2006/relationships/image" Target="../media/image38.png"/><Relationship Id="rId2" Type="http://schemas.openxmlformats.org/officeDocument/2006/relationships/notesSlide" Target="../notesSlides/notesSlide23.xml"/><Relationship Id="rId16" Type="http://schemas.microsoft.com/office/2007/relationships/hdphoto" Target="../media/hdphoto26.wdp"/><Relationship Id="rId20" Type="http://schemas.microsoft.com/office/2007/relationships/hdphoto" Target="../media/hdphoto28.wdp"/><Relationship Id="rId1" Type="http://schemas.openxmlformats.org/officeDocument/2006/relationships/slideLayout" Target="../slideLayouts/slideLayout14.xml"/><Relationship Id="rId6" Type="http://schemas.microsoft.com/office/2007/relationships/hdphoto" Target="../media/hdphoto21.wdp"/><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microsoft.com/office/2007/relationships/hdphoto" Target="../media/hdphoto23.wdp"/><Relationship Id="rId19" Type="http://schemas.openxmlformats.org/officeDocument/2006/relationships/image" Target="../media/image39.png"/><Relationship Id="rId4" Type="http://schemas.microsoft.com/office/2007/relationships/hdphoto" Target="../media/hdphoto20.wdp"/><Relationship Id="rId9" Type="http://schemas.openxmlformats.org/officeDocument/2006/relationships/image" Target="../media/image34.png"/><Relationship Id="rId14" Type="http://schemas.microsoft.com/office/2007/relationships/hdphoto" Target="../media/hdphoto25.wdp"/><Relationship Id="rId22" Type="http://schemas.microsoft.com/office/2007/relationships/hdphoto" Target="../media/hdphoto29.wdp"/></Relationships>
</file>

<file path=ppt/slides/_rels/slide24.xml.rels><?xml version="1.0" encoding="UTF-8" standalone="yes"?>
<Relationships xmlns="http://schemas.openxmlformats.org/package/2006/relationships"><Relationship Id="rId8" Type="http://schemas.microsoft.com/office/2007/relationships/hdphoto" Target="../media/hdphoto32.wdp"/><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microsoft.com/office/2007/relationships/hdphoto" Target="../media/hdphoto31.wdp"/><Relationship Id="rId5" Type="http://schemas.openxmlformats.org/officeDocument/2006/relationships/image" Target="../media/image42.png"/><Relationship Id="rId4" Type="http://schemas.microsoft.com/office/2007/relationships/hdphoto" Target="../media/hdphoto30.wdp"/></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microsoft.com/office/2007/relationships/hdphoto" Target="../media/hdphoto33.wdp"/><Relationship Id="rId5" Type="http://schemas.openxmlformats.org/officeDocument/2006/relationships/image" Target="../media/image46.png"/><Relationship Id="rId4" Type="http://schemas.openxmlformats.org/officeDocument/2006/relationships/image" Target="../media/image45.jpg"/><Relationship Id="rId9" Type="http://schemas.microsoft.com/office/2007/relationships/hdphoto" Target="../media/hdphoto3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B979F0F-64DA-59FE-CBBE-8335A9235126}"/>
              </a:ext>
            </a:extLst>
          </p:cNvPr>
          <p:cNvSpPr>
            <a:spLocks noGrp="1"/>
          </p:cNvSpPr>
          <p:nvPr>
            <p:ph type="body" sz="quarter" idx="14"/>
          </p:nvPr>
        </p:nvSpPr>
        <p:spPr/>
        <p:txBody>
          <a:bodyPr/>
          <a:lstStyle/>
          <a:p>
            <a:r>
              <a:rPr lang="en-US" dirty="0"/>
              <a:t>January 2024</a:t>
            </a:r>
          </a:p>
        </p:txBody>
      </p:sp>
      <p:sp>
        <p:nvSpPr>
          <p:cNvPr id="7" name="Title 6">
            <a:extLst>
              <a:ext uri="{FF2B5EF4-FFF2-40B4-BE49-F238E27FC236}">
                <a16:creationId xmlns:a16="http://schemas.microsoft.com/office/drawing/2014/main" id="{4F2CDDCD-78B6-2885-106A-D9EE1EEDE070}"/>
              </a:ext>
            </a:extLst>
          </p:cNvPr>
          <p:cNvSpPr>
            <a:spLocks noGrp="1"/>
          </p:cNvSpPr>
          <p:nvPr>
            <p:ph type="ctrTitle"/>
          </p:nvPr>
        </p:nvSpPr>
        <p:spPr/>
        <p:txBody>
          <a:bodyPr/>
          <a:lstStyle/>
          <a:p>
            <a:r>
              <a:rPr lang="en-US" dirty="0"/>
              <a:t>Fiscal Distress 101</a:t>
            </a:r>
          </a:p>
        </p:txBody>
      </p:sp>
      <p:sp>
        <p:nvSpPr>
          <p:cNvPr id="8" name="Subtitle 7">
            <a:extLst>
              <a:ext uri="{FF2B5EF4-FFF2-40B4-BE49-F238E27FC236}">
                <a16:creationId xmlns:a16="http://schemas.microsoft.com/office/drawing/2014/main" id="{E4E89698-697A-6E5C-7568-A2A9A8186902}"/>
              </a:ext>
            </a:extLst>
          </p:cNvPr>
          <p:cNvSpPr>
            <a:spLocks noGrp="1"/>
          </p:cNvSpPr>
          <p:nvPr>
            <p:ph type="subTitle" idx="1"/>
          </p:nvPr>
        </p:nvSpPr>
        <p:spPr/>
        <p:txBody>
          <a:bodyPr vert="horz" lIns="91440" tIns="45720" rIns="91440" bIns="45720" rtlCol="0" anchor="t">
            <a:normAutofit/>
          </a:bodyPr>
          <a:lstStyle/>
          <a:p>
            <a:r>
              <a:rPr lang="en-US" sz="2400" dirty="0"/>
              <a:t>From Declaration to Termination</a:t>
            </a:r>
            <a:endParaRPr lang="en-US" dirty="0"/>
          </a:p>
          <a:p>
            <a:r>
              <a:rPr lang="en-US" sz="1800" i="1" dirty="0"/>
              <a:t>and Everything In-Between</a:t>
            </a:r>
          </a:p>
        </p:txBody>
      </p:sp>
    </p:spTree>
    <p:extLst>
      <p:ext uri="{BB962C8B-B14F-4D97-AF65-F5344CB8AC3E}">
        <p14:creationId xmlns:p14="http://schemas.microsoft.com/office/powerpoint/2010/main" val="246229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589519"/>
            <a:ext cx="10515600" cy="4457238"/>
          </a:xfrm>
        </p:spPr>
        <p:txBody>
          <a:bodyPr vert="horz" lIns="91440" tIns="45720" rIns="91440" bIns="45720" rtlCol="0" anchor="t">
            <a:normAutofit/>
          </a:bodyPr>
          <a:lstStyle/>
          <a:p>
            <a:pPr marL="229870" indent="-229870"/>
            <a:r>
              <a:rPr lang="en-US" sz="2800" dirty="0"/>
              <a:t>Conditions:</a:t>
            </a:r>
          </a:p>
          <a:p>
            <a:pPr marL="461645" lvl="1" indent="-229870"/>
            <a:r>
              <a:rPr lang="en-US" sz="2400" dirty="0"/>
              <a:t>Default on Debt for more than 30 days</a:t>
            </a:r>
          </a:p>
          <a:p>
            <a:pPr marL="461645" lvl="1" indent="-229870"/>
            <a:r>
              <a:rPr lang="en-US" sz="2400" dirty="0"/>
              <a:t>Failure to make Payroll for more than 30 days</a:t>
            </a:r>
          </a:p>
          <a:p>
            <a:pPr marL="461645" lvl="1" indent="-229870"/>
            <a:r>
              <a:rPr lang="en-US" sz="2400" dirty="0"/>
              <a:t>Increase in Minimum Levy</a:t>
            </a:r>
          </a:p>
          <a:p>
            <a:pPr marL="461645" lvl="1" indent="-229870"/>
            <a:r>
              <a:rPr lang="en-US" sz="2400" dirty="0"/>
              <a:t>Delinquent Accounts Payables (exceeds 1/6 of fund’s budget)</a:t>
            </a:r>
          </a:p>
          <a:p>
            <a:pPr marL="461645" lvl="1" indent="-229870"/>
            <a:r>
              <a:rPr lang="en-US" sz="2400" dirty="0"/>
              <a:t>Deficit Fund Balances (exceeds 1/6 of fund’s budget)</a:t>
            </a:r>
          </a:p>
          <a:p>
            <a:pPr marL="461645" lvl="1" indent="-229870"/>
            <a:r>
              <a:rPr lang="en-US" sz="2400" dirty="0"/>
              <a:t>Treasury Deficiency (exceeds 1/6 of fund’s budget)</a:t>
            </a:r>
          </a:p>
          <a:p>
            <a:pPr marL="229870" indent="-229870"/>
            <a:r>
              <a:rPr lang="en-US" sz="2800" dirty="0"/>
              <a:t>Fiscal Analysis and Report</a:t>
            </a:r>
          </a:p>
          <a:p>
            <a:pPr marL="461645" lvl="1" indent="-229870"/>
            <a:r>
              <a:rPr lang="en-US" sz="2400" dirty="0"/>
              <a:t>Analysis done at year end</a:t>
            </a:r>
          </a:p>
          <a:p>
            <a:pPr marL="229870" indent="-229870"/>
            <a:r>
              <a:rPr lang="en-US" sz="2800" dirty="0"/>
              <a:t>Declaration – Auditor of State</a:t>
            </a:r>
            <a:endParaRPr lang="en-US" sz="2400" dirty="0"/>
          </a:p>
          <a:p>
            <a:pPr marL="461645" lvl="1" indent="-229870"/>
            <a:endParaRPr lang="en-US" sz="2400" dirty="0"/>
          </a:p>
          <a:p>
            <a:pPr marL="229870" indent="-229870"/>
            <a:endParaRPr lang="en-US" dirty="0"/>
          </a:p>
        </p:txBody>
      </p:sp>
      <p:pic>
        <p:nvPicPr>
          <p:cNvPr id="2050" name="Picture 2" descr="Image result for Bankruptcy Cartoon">
            <a:extLst>
              <a:ext uri="{FF2B5EF4-FFF2-40B4-BE49-F238E27FC236}">
                <a16:creationId xmlns:a16="http://schemas.microsoft.com/office/drawing/2014/main" id="{07B7D1BF-09BA-8D8C-8487-A281D0793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150" y="2802715"/>
            <a:ext cx="2152650" cy="331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5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589519"/>
            <a:ext cx="10515600" cy="4457238"/>
          </a:xfrm>
        </p:spPr>
        <p:txBody>
          <a:bodyPr vert="horz" lIns="91440" tIns="45720" rIns="91440" bIns="45720" rtlCol="0" anchor="t">
            <a:normAutofit/>
          </a:bodyPr>
          <a:lstStyle/>
          <a:p>
            <a:pPr marL="229870" indent="-229870"/>
            <a:r>
              <a:rPr lang="en-US" sz="2800" dirty="0"/>
              <a:t>Actions:</a:t>
            </a:r>
          </a:p>
          <a:p>
            <a:pPr marL="461645" lvl="1" indent="-229870"/>
            <a:r>
              <a:rPr lang="en-US" sz="2400" dirty="0"/>
              <a:t>Financial Planning and Supervision Commission is formed (population over 1,000)</a:t>
            </a:r>
          </a:p>
          <a:p>
            <a:pPr marL="461645" lvl="1" indent="-229870"/>
            <a:r>
              <a:rPr lang="en-US" sz="2400" dirty="0"/>
              <a:t>AOS is Financial Supervisor</a:t>
            </a:r>
          </a:p>
          <a:p>
            <a:pPr marL="461645" lvl="1" indent="-229870"/>
            <a:r>
              <a:rPr lang="en-US" sz="2400" dirty="0"/>
              <a:t>Financial Recovery Plan</a:t>
            </a:r>
          </a:p>
        </p:txBody>
      </p:sp>
    </p:spTree>
    <p:extLst>
      <p:ext uri="{BB962C8B-B14F-4D97-AF65-F5344CB8AC3E}">
        <p14:creationId xmlns:p14="http://schemas.microsoft.com/office/powerpoint/2010/main" val="123682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96923" y="1367327"/>
            <a:ext cx="10515600" cy="4790191"/>
          </a:xfrm>
        </p:spPr>
        <p:txBody>
          <a:bodyPr vert="horz" lIns="91440" tIns="45720" rIns="91440" bIns="45720" rtlCol="0" anchor="t">
            <a:normAutofit/>
          </a:bodyPr>
          <a:lstStyle/>
          <a:p>
            <a:pPr marL="229870" indent="-229870"/>
            <a:r>
              <a:rPr lang="en-US" sz="2800" dirty="0"/>
              <a:t>Financial Planning &amp; Supervision Commission (FPSC) – 7 members</a:t>
            </a:r>
          </a:p>
          <a:p>
            <a:pPr marL="461645" lvl="1" indent="-229870"/>
            <a:r>
              <a:rPr lang="en-US" sz="2400" dirty="0"/>
              <a:t>Director of state office of Budget and Management (or designee) – Commission Chair</a:t>
            </a:r>
          </a:p>
          <a:p>
            <a:pPr marL="461645" lvl="1" indent="-229870"/>
            <a:r>
              <a:rPr lang="en-US" sz="2400" dirty="0"/>
              <a:t>Treasurer of State (or designee)</a:t>
            </a:r>
          </a:p>
          <a:p>
            <a:pPr marL="461645" lvl="1" indent="-229870"/>
            <a:r>
              <a:rPr lang="en-US" sz="2400" dirty="0"/>
              <a:t>Local Government</a:t>
            </a:r>
          </a:p>
          <a:p>
            <a:pPr marL="642620" lvl="2" indent="-229870"/>
            <a:r>
              <a:rPr lang="en-US" sz="2000" dirty="0"/>
              <a:t>County</a:t>
            </a:r>
          </a:p>
          <a:p>
            <a:pPr marL="974407" lvl="4" indent="-229870"/>
            <a:r>
              <a:rPr lang="en-US" sz="1800" dirty="0"/>
              <a:t>President of the Board of County Commissioners (or designee)</a:t>
            </a:r>
          </a:p>
          <a:p>
            <a:pPr marL="974407" lvl="4" indent="-229870"/>
            <a:r>
              <a:rPr lang="en-US" sz="1800" dirty="0"/>
              <a:t>County Auditor (or designee)</a:t>
            </a:r>
          </a:p>
          <a:p>
            <a:pPr marL="642620" lvl="2" indent="-229870"/>
            <a:r>
              <a:rPr lang="en-US" sz="2000" dirty="0"/>
              <a:t>Municipality/Village</a:t>
            </a:r>
          </a:p>
          <a:p>
            <a:pPr marL="974407" lvl="4" indent="-229870"/>
            <a:r>
              <a:rPr lang="en-US" sz="1800" dirty="0"/>
              <a:t>Mayor</a:t>
            </a:r>
          </a:p>
          <a:p>
            <a:pPr marL="974407" lvl="4" indent="-229870"/>
            <a:r>
              <a:rPr lang="en-US" sz="1800" dirty="0"/>
              <a:t>President of Council (or designee)</a:t>
            </a:r>
          </a:p>
          <a:p>
            <a:pPr marL="642620" lvl="2" indent="-229870"/>
            <a:r>
              <a:rPr lang="en-US" sz="2000" dirty="0"/>
              <a:t>Township</a:t>
            </a:r>
          </a:p>
          <a:p>
            <a:pPr marL="974407" lvl="4" indent="-229870"/>
            <a:r>
              <a:rPr lang="en-US" sz="1800" dirty="0"/>
              <a:t>Member of the Board of Trustees</a:t>
            </a:r>
          </a:p>
          <a:p>
            <a:pPr marL="974407" lvl="4" indent="-229870"/>
            <a:r>
              <a:rPr lang="en-US" sz="1800" dirty="0"/>
              <a:t>County Auditor (or designee)</a:t>
            </a:r>
          </a:p>
        </p:txBody>
      </p:sp>
      <p:sp>
        <p:nvSpPr>
          <p:cNvPr id="5" name="TextBox 4">
            <a:extLst>
              <a:ext uri="{FF2B5EF4-FFF2-40B4-BE49-F238E27FC236}">
                <a16:creationId xmlns:a16="http://schemas.microsoft.com/office/drawing/2014/main" id="{A7F07A3A-0FDF-2C13-EA3A-70B7D6BBBA66}"/>
              </a:ext>
            </a:extLst>
          </p:cNvPr>
          <p:cNvSpPr txBox="1"/>
          <p:nvPr/>
        </p:nvSpPr>
        <p:spPr>
          <a:xfrm rot="19713986">
            <a:off x="7373033" y="3304386"/>
            <a:ext cx="3616035" cy="1446550"/>
          </a:xfrm>
          <a:prstGeom prst="rect">
            <a:avLst/>
          </a:prstGeom>
          <a:noFill/>
        </p:spPr>
        <p:txBody>
          <a:bodyPr wrap="square">
            <a:spAutoFit/>
          </a:bodyPr>
          <a:lstStyle/>
          <a:p>
            <a:pPr algn="ctr"/>
            <a:r>
              <a:rPr lang="en-US" sz="4400" dirty="0">
                <a:solidFill>
                  <a:srgbClr val="7030A0"/>
                </a:solidFill>
                <a:latin typeface="Imprint MT Shadow" panose="04020605060303030202" pitchFamily="82" charset="0"/>
                <a:cs typeface="Calibri" panose="020F0502020204030204" pitchFamily="34" charset="0"/>
              </a:rPr>
              <a:t>4 ex officio members</a:t>
            </a:r>
          </a:p>
        </p:txBody>
      </p:sp>
    </p:spTree>
    <p:extLst>
      <p:ext uri="{BB962C8B-B14F-4D97-AF65-F5344CB8AC3E}">
        <p14:creationId xmlns:p14="http://schemas.microsoft.com/office/powerpoint/2010/main" val="32272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3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96923" y="1367327"/>
            <a:ext cx="10515600" cy="4790191"/>
          </a:xfrm>
        </p:spPr>
        <p:txBody>
          <a:bodyPr vert="horz" lIns="91440" tIns="45720" rIns="91440" bIns="45720" rtlCol="0" anchor="t">
            <a:normAutofit/>
          </a:bodyPr>
          <a:lstStyle/>
          <a:p>
            <a:pPr marL="229870" indent="-229870"/>
            <a:r>
              <a:rPr lang="en-US" sz="2800" dirty="0"/>
              <a:t>FPSC appointed members</a:t>
            </a:r>
          </a:p>
          <a:p>
            <a:pPr marL="461645" lvl="1" indent="-229870"/>
            <a:r>
              <a:rPr lang="en-US" sz="2400" dirty="0"/>
              <a:t>County</a:t>
            </a:r>
          </a:p>
          <a:p>
            <a:pPr marL="642620" lvl="2" indent="-229870"/>
            <a:r>
              <a:rPr lang="en-US" sz="2000" dirty="0"/>
              <a:t>Governor appointment</a:t>
            </a:r>
          </a:p>
          <a:p>
            <a:pPr marL="642620" lvl="2" indent="-229870"/>
            <a:r>
              <a:rPr lang="en-US" sz="2000" dirty="0"/>
              <a:t>2 - Board of County Commissioners appointments</a:t>
            </a:r>
          </a:p>
          <a:p>
            <a:pPr marL="461645" lvl="1" indent="-229870"/>
            <a:r>
              <a:rPr lang="en-US" sz="2400" dirty="0"/>
              <a:t>Municipality/Village</a:t>
            </a:r>
          </a:p>
          <a:p>
            <a:pPr marL="642620" lvl="2" indent="-229870"/>
            <a:r>
              <a:rPr lang="en-US" sz="2000" dirty="0"/>
              <a:t>Governor appointment</a:t>
            </a:r>
          </a:p>
          <a:p>
            <a:pPr marL="642620" lvl="2" indent="-229870"/>
            <a:r>
              <a:rPr lang="en-US" sz="2000" dirty="0"/>
              <a:t>Mayor appointment with Council confirmation</a:t>
            </a:r>
          </a:p>
          <a:p>
            <a:pPr marL="642620" lvl="2" indent="-229870"/>
            <a:r>
              <a:rPr lang="en-US" sz="2000" dirty="0"/>
              <a:t>County Auditor/Fiscal Officer appointment</a:t>
            </a:r>
          </a:p>
          <a:p>
            <a:pPr marL="461645" lvl="1" indent="-229870"/>
            <a:r>
              <a:rPr lang="en-US" sz="2400" dirty="0"/>
              <a:t>Township</a:t>
            </a:r>
          </a:p>
          <a:p>
            <a:pPr marL="642620" lvl="2" indent="-229870"/>
            <a:r>
              <a:rPr lang="en-US" sz="2000" dirty="0"/>
              <a:t>Governor appointment</a:t>
            </a:r>
          </a:p>
          <a:p>
            <a:pPr marL="642620" lvl="2" indent="-229870"/>
            <a:r>
              <a:rPr lang="en-US" sz="2000" dirty="0"/>
              <a:t>2 - Board of Township Trustees appointments</a:t>
            </a:r>
            <a:endParaRPr lang="en-US" sz="2800" dirty="0"/>
          </a:p>
          <a:p>
            <a:pPr marL="231775" lvl="1" indent="0">
              <a:buNone/>
            </a:pPr>
            <a:endParaRPr lang="en-US" sz="1600" dirty="0"/>
          </a:p>
        </p:txBody>
      </p:sp>
      <p:sp>
        <p:nvSpPr>
          <p:cNvPr id="5" name="TextBox 4">
            <a:extLst>
              <a:ext uri="{FF2B5EF4-FFF2-40B4-BE49-F238E27FC236}">
                <a16:creationId xmlns:a16="http://schemas.microsoft.com/office/drawing/2014/main" id="{A7F07A3A-0FDF-2C13-EA3A-70B7D6BBBA66}"/>
              </a:ext>
            </a:extLst>
          </p:cNvPr>
          <p:cNvSpPr txBox="1"/>
          <p:nvPr/>
        </p:nvSpPr>
        <p:spPr>
          <a:xfrm rot="19713986">
            <a:off x="7373033" y="3304386"/>
            <a:ext cx="3616035" cy="1446550"/>
          </a:xfrm>
          <a:prstGeom prst="rect">
            <a:avLst/>
          </a:prstGeom>
          <a:noFill/>
        </p:spPr>
        <p:txBody>
          <a:bodyPr wrap="square">
            <a:spAutoFit/>
          </a:bodyPr>
          <a:lstStyle/>
          <a:p>
            <a:pPr algn="ctr"/>
            <a:r>
              <a:rPr lang="en-US" sz="4400" dirty="0">
                <a:solidFill>
                  <a:srgbClr val="7030A0"/>
                </a:solidFill>
                <a:latin typeface="Imprint MT Shadow" panose="04020605060303030202" pitchFamily="82" charset="0"/>
                <a:cs typeface="Calibri" panose="020F0502020204030204" pitchFamily="34" charset="0"/>
              </a:rPr>
              <a:t>3 appointed members</a:t>
            </a:r>
          </a:p>
        </p:txBody>
      </p:sp>
    </p:spTree>
    <p:extLst>
      <p:ext uri="{BB962C8B-B14F-4D97-AF65-F5344CB8AC3E}">
        <p14:creationId xmlns:p14="http://schemas.microsoft.com/office/powerpoint/2010/main" val="15145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appointed stamp clip art">
            <a:extLst>
              <a:ext uri="{FF2B5EF4-FFF2-40B4-BE49-F238E27FC236}">
                <a16:creationId xmlns:a16="http://schemas.microsoft.com/office/drawing/2014/main" id="{3F8A571B-C086-5BC2-BA2B-CE390D5E4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84473">
            <a:off x="8629181" y="3463107"/>
            <a:ext cx="3082813" cy="20771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292682"/>
            <a:ext cx="10515600" cy="4790191"/>
          </a:xfrm>
        </p:spPr>
        <p:txBody>
          <a:bodyPr vert="horz" lIns="91440" tIns="45720" rIns="91440" bIns="45720" rtlCol="0" anchor="t">
            <a:normAutofit/>
          </a:bodyPr>
          <a:lstStyle/>
          <a:p>
            <a:pPr marL="229870" indent="-229870"/>
            <a:r>
              <a:rPr lang="en-US" sz="2800" dirty="0"/>
              <a:t>FPSC appointed members</a:t>
            </a:r>
          </a:p>
          <a:p>
            <a:pPr marL="461645" lvl="1" indent="-229870"/>
            <a:r>
              <a:rPr lang="en-US" sz="2400" dirty="0"/>
              <a:t>Knowledge and experience of financial matters/management or business operations</a:t>
            </a:r>
          </a:p>
          <a:p>
            <a:pPr marL="461645" lvl="1" indent="-229870"/>
            <a:r>
              <a:rPr lang="en-US" sz="2400" dirty="0"/>
              <a:t>Residency, office or principal place of professional/business activity within the county, municipality or township</a:t>
            </a:r>
          </a:p>
          <a:p>
            <a:pPr marL="461645" lvl="1" indent="-229870"/>
            <a:r>
              <a:rPr lang="en-US" sz="2400" dirty="0"/>
              <a:t>Shall not become a candidate for elected public office while serving on the Commission</a:t>
            </a:r>
          </a:p>
          <a:p>
            <a:pPr marL="642620" lvl="2" indent="-229870"/>
            <a:endParaRPr lang="en-US" dirty="0"/>
          </a:p>
        </p:txBody>
      </p:sp>
    </p:spTree>
    <p:extLst>
      <p:ext uri="{BB962C8B-B14F-4D97-AF65-F5344CB8AC3E}">
        <p14:creationId xmlns:p14="http://schemas.microsoft.com/office/powerpoint/2010/main" val="317947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3308" y="1453784"/>
            <a:ext cx="10515600" cy="4457238"/>
          </a:xfrm>
        </p:spPr>
        <p:txBody>
          <a:bodyPr vert="horz" lIns="91440" tIns="45720" rIns="91440" bIns="45720" rtlCol="0" anchor="t">
            <a:normAutofit/>
          </a:bodyPr>
          <a:lstStyle/>
          <a:p>
            <a:pPr marL="0" indent="0">
              <a:buNone/>
            </a:pPr>
            <a:r>
              <a:rPr lang="en-US" sz="2800" dirty="0"/>
              <a:t>FPSC Duties</a:t>
            </a:r>
          </a:p>
          <a:p>
            <a:pPr marL="229870" indent="-229870"/>
            <a:r>
              <a:rPr lang="en-US" dirty="0"/>
              <a:t>Ensure development and adherence to the financial recovery plan</a:t>
            </a:r>
          </a:p>
          <a:p>
            <a:pPr marL="229870" indent="-229870"/>
            <a:r>
              <a:rPr lang="en-US" dirty="0"/>
              <a:t>Review all budgetary documents</a:t>
            </a:r>
          </a:p>
          <a:p>
            <a:pPr marL="229870" indent="-229870"/>
            <a:r>
              <a:rPr lang="en-US" dirty="0"/>
              <a:t>Approve all new debt obligations</a:t>
            </a:r>
          </a:p>
          <a:p>
            <a:pPr marL="229870" indent="-229870"/>
            <a:r>
              <a:rPr lang="en-US" dirty="0"/>
              <a:t>Ensure the local government’s accounting systems are following compliance requirements</a:t>
            </a:r>
          </a:p>
          <a:p>
            <a:pPr marL="229870" indent="-229870"/>
            <a:r>
              <a:rPr lang="en-US" dirty="0"/>
              <a:t>Safeguard that the local government’s books are reconciled</a:t>
            </a:r>
          </a:p>
          <a:p>
            <a:pPr marL="229870" indent="-229870"/>
            <a:r>
              <a:rPr lang="en-US" dirty="0"/>
              <a:t>Consult and make recommendation for cost reductions and/or revenue increases</a:t>
            </a:r>
          </a:p>
          <a:p>
            <a:pPr marL="229870" indent="-229870"/>
            <a:r>
              <a:rPr lang="en-US" dirty="0"/>
              <a:t>Annually report to the State’s Legislature on the progress of the local government</a:t>
            </a:r>
          </a:p>
          <a:p>
            <a:pPr marL="0" indent="0">
              <a:buNone/>
            </a:pPr>
            <a:endParaRPr lang="en-US" dirty="0"/>
          </a:p>
        </p:txBody>
      </p:sp>
      <p:pic>
        <p:nvPicPr>
          <p:cNvPr id="1026" name="Picture 2" descr="Image result for checking a list clip art">
            <a:extLst>
              <a:ext uri="{FF2B5EF4-FFF2-40B4-BE49-F238E27FC236}">
                <a16:creationId xmlns:a16="http://schemas.microsoft.com/office/drawing/2014/main" id="{4923DAA2-304D-04A9-7922-A8C585D5F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702" y="794676"/>
            <a:ext cx="2713818" cy="235119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ORC 118 – Fiscal Emergency</a:t>
            </a:r>
          </a:p>
        </p:txBody>
      </p:sp>
      <p:sp>
        <p:nvSpPr>
          <p:cNvPr id="5" name="TextBox 4">
            <a:extLst>
              <a:ext uri="{FF2B5EF4-FFF2-40B4-BE49-F238E27FC236}">
                <a16:creationId xmlns:a16="http://schemas.microsoft.com/office/drawing/2014/main" id="{2927EAEC-F2A5-3EB7-517D-B2AC5708936F}"/>
              </a:ext>
            </a:extLst>
          </p:cNvPr>
          <p:cNvSpPr txBox="1"/>
          <p:nvPr/>
        </p:nvSpPr>
        <p:spPr>
          <a:xfrm>
            <a:off x="2807938" y="5179581"/>
            <a:ext cx="6744749" cy="954107"/>
          </a:xfrm>
          <a:prstGeom prst="rect">
            <a:avLst/>
          </a:prstGeom>
          <a:noFill/>
        </p:spPr>
        <p:txBody>
          <a:bodyPr wrap="square">
            <a:spAutoFit/>
          </a:bodyPr>
          <a:lstStyle/>
          <a:p>
            <a:pPr algn="ctr"/>
            <a:r>
              <a:rPr lang="en-US" sz="2800" dirty="0">
                <a:solidFill>
                  <a:srgbClr val="00B050"/>
                </a:solidFill>
                <a:latin typeface="Yu Gothic" panose="020B0400000000000000" pitchFamily="34" charset="-128"/>
                <a:ea typeface="Yu Gothic" panose="020B0400000000000000" pitchFamily="34" charset="-128"/>
                <a:cs typeface="Calibri" panose="020F0502020204030204" pitchFamily="34" charset="0"/>
              </a:rPr>
              <a:t>AOS has all the FPSC duties for entities with a population less than 1,000</a:t>
            </a:r>
          </a:p>
        </p:txBody>
      </p:sp>
      <p:sp>
        <p:nvSpPr>
          <p:cNvPr id="6" name="TextBox 5">
            <a:extLst>
              <a:ext uri="{FF2B5EF4-FFF2-40B4-BE49-F238E27FC236}">
                <a16:creationId xmlns:a16="http://schemas.microsoft.com/office/drawing/2014/main" id="{A2BFD2D1-B199-929B-65D5-3835148E60A2}"/>
              </a:ext>
            </a:extLst>
          </p:cNvPr>
          <p:cNvSpPr txBox="1"/>
          <p:nvPr/>
        </p:nvSpPr>
        <p:spPr>
          <a:xfrm>
            <a:off x="8799702" y="2951480"/>
            <a:ext cx="2743200" cy="283574"/>
          </a:xfrm>
          <a:prstGeom prst="rect">
            <a:avLst/>
          </a:prstGeom>
          <a:solidFill>
            <a:schemeClr val="bg1"/>
          </a:solidFill>
        </p:spPr>
        <p:txBody>
          <a:bodyPr wrap="square">
            <a:spAutoFit/>
          </a:bodyPr>
          <a:lstStyle/>
          <a:p>
            <a:pPr algn="ctr"/>
            <a:endParaRPr lang="en-US" sz="4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827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589519"/>
            <a:ext cx="10515600" cy="4457238"/>
          </a:xfrm>
        </p:spPr>
        <p:txBody>
          <a:bodyPr vert="horz" lIns="91440" tIns="45720" rIns="91440" bIns="45720" rtlCol="0" anchor="t">
            <a:normAutofit/>
          </a:bodyPr>
          <a:lstStyle/>
          <a:p>
            <a:pPr marL="0" indent="0">
              <a:buNone/>
            </a:pPr>
            <a:r>
              <a:rPr lang="en-US" sz="2800" dirty="0"/>
              <a:t>AOS Financial Supervisor Duties</a:t>
            </a:r>
          </a:p>
          <a:p>
            <a:pPr marL="229870" indent="-229870"/>
            <a:r>
              <a:rPr lang="en-US" dirty="0"/>
              <a:t>Assist in the development of the Financial Recovery Plan</a:t>
            </a:r>
          </a:p>
          <a:p>
            <a:pPr marL="229870" indent="-229870"/>
            <a:r>
              <a:rPr lang="en-US" dirty="0"/>
              <a:t>Provide an independent analysis of numbers</a:t>
            </a:r>
          </a:p>
          <a:p>
            <a:pPr marL="229870" indent="-229870"/>
            <a:r>
              <a:rPr lang="en-US" dirty="0"/>
              <a:t>Prepare documents requested by the FPSC</a:t>
            </a:r>
          </a:p>
          <a:p>
            <a:pPr marL="229870" indent="-229870"/>
            <a:r>
              <a:rPr lang="en-US" dirty="0"/>
              <a:t>Ensure the local government is reconciling and balancing books monthly/timely</a:t>
            </a:r>
          </a:p>
          <a:p>
            <a:pPr marL="229870" indent="-229870"/>
            <a:r>
              <a:rPr lang="en-US" dirty="0"/>
              <a:t>Ensure the local government’s accounting practices follow State statutes</a:t>
            </a:r>
          </a:p>
          <a:p>
            <a:pPr marL="229870" indent="-229870"/>
            <a:r>
              <a:rPr lang="en-US" dirty="0"/>
              <a:t>Assist with budgetary documentation</a:t>
            </a:r>
          </a:p>
          <a:p>
            <a:pPr marL="229870" indent="-229870"/>
            <a:r>
              <a:rPr lang="en-US" dirty="0"/>
              <a:t>Prepare the Report on Accounting Methods</a:t>
            </a:r>
          </a:p>
          <a:p>
            <a:pPr marL="229870" indent="-229870"/>
            <a:endParaRPr lang="en-US" dirty="0"/>
          </a:p>
        </p:txBody>
      </p:sp>
    </p:spTree>
    <p:extLst>
      <p:ext uri="{BB962C8B-B14F-4D97-AF65-F5344CB8AC3E}">
        <p14:creationId xmlns:p14="http://schemas.microsoft.com/office/powerpoint/2010/main" val="398664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367328"/>
            <a:ext cx="10515600" cy="4765024"/>
          </a:xfrm>
        </p:spPr>
        <p:txBody>
          <a:bodyPr vert="horz" lIns="91440" tIns="45720" rIns="91440" bIns="45720" rtlCol="0" anchor="t">
            <a:normAutofit/>
          </a:bodyPr>
          <a:lstStyle/>
          <a:p>
            <a:pPr marL="0" indent="0">
              <a:buNone/>
            </a:pPr>
            <a:r>
              <a:rPr lang="en-US" sz="2800" dirty="0"/>
              <a:t>Financial Recovery Plan</a:t>
            </a:r>
          </a:p>
          <a:p>
            <a:pPr marL="229870" indent="-229870"/>
            <a:r>
              <a:rPr lang="en-US" dirty="0"/>
              <a:t>Due within 120 days after the first meeting of the FPSC</a:t>
            </a:r>
          </a:p>
          <a:p>
            <a:pPr marL="229870" indent="-229870"/>
            <a:r>
              <a:rPr lang="en-US" dirty="0"/>
              <a:t>Submitted by the local government</a:t>
            </a:r>
          </a:p>
          <a:p>
            <a:pPr marL="461645" lvl="1" indent="-229870"/>
            <a:r>
              <a:rPr lang="en-US" dirty="0"/>
              <a:t>Mayor, Board of County Commissioners or Board of Township Trustees with an approved ordinance or resolution of the legislative authority</a:t>
            </a:r>
          </a:p>
          <a:p>
            <a:pPr marL="229870" indent="-229870"/>
            <a:r>
              <a:rPr lang="en-US" dirty="0"/>
              <a:t>Reviewed by the FPSC</a:t>
            </a:r>
          </a:p>
          <a:p>
            <a:pPr marL="461645" lvl="1" indent="-229870"/>
            <a:r>
              <a:rPr lang="en-US" dirty="0"/>
              <a:t>Approve</a:t>
            </a:r>
          </a:p>
          <a:p>
            <a:pPr marL="461645" lvl="1" indent="-229870"/>
            <a:r>
              <a:rPr lang="en-US" dirty="0"/>
              <a:t>Reject</a:t>
            </a:r>
          </a:p>
          <a:p>
            <a:pPr marL="642620" lvl="2" indent="-229870"/>
            <a:r>
              <a:rPr lang="en-US" dirty="0"/>
              <a:t>Inform the local government the reason for the rejection</a:t>
            </a:r>
          </a:p>
          <a:p>
            <a:pPr marL="642620" lvl="2" indent="-229870"/>
            <a:r>
              <a:rPr lang="en-US" dirty="0"/>
              <a:t>Local government has 30 days to re-submit</a:t>
            </a:r>
          </a:p>
          <a:p>
            <a:pPr marL="229870" indent="-229870"/>
            <a:r>
              <a:rPr lang="en-US" dirty="0"/>
              <a:t>Updated annually</a:t>
            </a:r>
          </a:p>
          <a:p>
            <a:pPr marL="229870" indent="-229870"/>
            <a:endParaRPr lang="en-US" dirty="0"/>
          </a:p>
        </p:txBody>
      </p:sp>
      <p:pic>
        <p:nvPicPr>
          <p:cNvPr id="3074" name="Picture 2" descr="Image result for road clip art">
            <a:extLst>
              <a:ext uri="{FF2B5EF4-FFF2-40B4-BE49-F238E27FC236}">
                <a16:creationId xmlns:a16="http://schemas.microsoft.com/office/drawing/2014/main" id="{BAD55980-B49C-EBF9-E018-2ABD5649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694" y="3218295"/>
            <a:ext cx="2993159" cy="274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4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367328"/>
            <a:ext cx="10515600" cy="4765024"/>
          </a:xfrm>
        </p:spPr>
        <p:txBody>
          <a:bodyPr vert="horz" lIns="91440" tIns="45720" rIns="91440" bIns="45720" rtlCol="0" anchor="t">
            <a:normAutofit/>
          </a:bodyPr>
          <a:lstStyle/>
          <a:p>
            <a:pPr marL="0" indent="0">
              <a:buNone/>
            </a:pPr>
            <a:r>
              <a:rPr lang="en-US" sz="2800" dirty="0"/>
              <a:t>Financial Recovery Plan</a:t>
            </a:r>
          </a:p>
          <a:p>
            <a:pPr marL="229870" indent="-229870"/>
            <a:r>
              <a:rPr lang="en-US" dirty="0"/>
              <a:t>Includes:</a:t>
            </a:r>
          </a:p>
          <a:p>
            <a:pPr marL="461645" lvl="1" indent="-229870"/>
            <a:r>
              <a:rPr lang="en-US" dirty="0"/>
              <a:t>Revenue generating actions</a:t>
            </a:r>
          </a:p>
          <a:p>
            <a:pPr marL="461645" lvl="1" indent="-229870"/>
            <a:r>
              <a:rPr lang="en-US" dirty="0"/>
              <a:t>Expenditure reduction actions</a:t>
            </a:r>
          </a:p>
          <a:p>
            <a:pPr marL="461645" lvl="1" indent="-229870"/>
            <a:r>
              <a:rPr lang="en-US" dirty="0"/>
              <a:t>Other actions</a:t>
            </a:r>
          </a:p>
          <a:p>
            <a:pPr marL="461645" lvl="1" indent="-229870"/>
            <a:r>
              <a:rPr lang="en-US" dirty="0"/>
              <a:t>Shared Services</a:t>
            </a:r>
          </a:p>
          <a:p>
            <a:pPr marL="461645" lvl="1" indent="-229870"/>
            <a:r>
              <a:rPr lang="en-US" dirty="0"/>
              <a:t>Five-year forecast</a:t>
            </a:r>
          </a:p>
          <a:p>
            <a:pPr marL="229870" indent="-229870"/>
            <a:r>
              <a:rPr lang="en-US" dirty="0"/>
              <a:t>Plan should:</a:t>
            </a:r>
          </a:p>
          <a:p>
            <a:pPr marL="461645" lvl="1" indent="-229870"/>
            <a:r>
              <a:rPr lang="en-US" dirty="0"/>
              <a:t>Eliminate all fiscal emergency conditions</a:t>
            </a:r>
          </a:p>
          <a:p>
            <a:pPr marL="461645" lvl="1" indent="-229870"/>
            <a:r>
              <a:rPr lang="en-US" dirty="0"/>
              <a:t>Satisfy any judgments and past due accounts payables</a:t>
            </a:r>
          </a:p>
          <a:p>
            <a:pPr marL="461645" lvl="1" indent="-229870"/>
            <a:r>
              <a:rPr lang="en-US" dirty="0"/>
              <a:t>Eliminate current deficits and avoids future deficits</a:t>
            </a:r>
          </a:p>
          <a:p>
            <a:pPr marL="461645" lvl="1" indent="-229870"/>
            <a:r>
              <a:rPr lang="en-US" dirty="0"/>
              <a:t>Balance budget</a:t>
            </a:r>
          </a:p>
          <a:p>
            <a:pPr marL="461645" lvl="1" indent="-229870"/>
            <a:r>
              <a:rPr lang="en-US" dirty="0"/>
              <a:t>Shows the local government’s operations are financially supported</a:t>
            </a:r>
          </a:p>
        </p:txBody>
      </p:sp>
    </p:spTree>
    <p:extLst>
      <p:ext uri="{BB962C8B-B14F-4D97-AF65-F5344CB8AC3E}">
        <p14:creationId xmlns:p14="http://schemas.microsoft.com/office/powerpoint/2010/main" val="110965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o stamp clip art">
            <a:extLst>
              <a:ext uri="{FF2B5EF4-FFF2-40B4-BE49-F238E27FC236}">
                <a16:creationId xmlns:a16="http://schemas.microsoft.com/office/drawing/2014/main" id="{35FE0224-4181-9DAC-8C77-AF7A8AF0F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622" y="856276"/>
            <a:ext cx="1341276" cy="134798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446314" y="1236700"/>
            <a:ext cx="10515600" cy="4765024"/>
          </a:xfrm>
        </p:spPr>
        <p:txBody>
          <a:bodyPr vert="horz" lIns="91440" tIns="45720" rIns="91440" bIns="45720" rtlCol="0" anchor="t">
            <a:normAutofit/>
          </a:bodyPr>
          <a:lstStyle/>
          <a:p>
            <a:pPr marL="0" indent="0">
              <a:buNone/>
            </a:pPr>
            <a:r>
              <a:rPr lang="en-US" sz="2800" dirty="0"/>
              <a:t>Financial Recovery Plan –            Plan</a:t>
            </a:r>
          </a:p>
          <a:p>
            <a:pPr marL="229870" indent="-229870"/>
            <a:r>
              <a:rPr lang="en-US" dirty="0"/>
              <a:t>Commission may:</a:t>
            </a:r>
          </a:p>
          <a:p>
            <a:pPr marL="461645" lvl="1" indent="-229870"/>
            <a:r>
              <a:rPr lang="en-US" dirty="0"/>
              <a:t>Limit expenditures to 85% for that month in the preceding calendar year</a:t>
            </a:r>
          </a:p>
          <a:p>
            <a:pPr marL="461645" lvl="1" indent="-229870"/>
            <a:r>
              <a:rPr lang="en-US" dirty="0"/>
              <a:t>Authorize a higher percentage</a:t>
            </a:r>
          </a:p>
          <a:p>
            <a:pPr marL="461645" lvl="1" indent="-229870"/>
            <a:r>
              <a:rPr lang="en-US" dirty="0"/>
              <a:t>Notify the Office of Budget and Management</a:t>
            </a:r>
          </a:p>
          <a:p>
            <a:pPr marL="642620" lvl="2" indent="-229870"/>
            <a:r>
              <a:rPr lang="en-US" sz="1800" dirty="0"/>
              <a:t>All State funding is held</a:t>
            </a:r>
          </a:p>
        </p:txBody>
      </p:sp>
    </p:spTree>
    <p:extLst>
      <p:ext uri="{BB962C8B-B14F-4D97-AF65-F5344CB8AC3E}">
        <p14:creationId xmlns:p14="http://schemas.microsoft.com/office/powerpoint/2010/main" val="425441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8"/>
            <a:ext cx="10515600" cy="1002200"/>
          </a:xfrm>
        </p:spPr>
        <p:txBody>
          <a:bodyPr anchor="ctr">
            <a:normAutofit/>
          </a:bodyPr>
          <a:lstStyle/>
          <a:p>
            <a:r>
              <a:rPr lang="en-US" dirty="0"/>
              <a:t>Topics to be discussed</a:t>
            </a:r>
          </a:p>
        </p:txBody>
      </p:sp>
      <p:graphicFrame>
        <p:nvGraphicFramePr>
          <p:cNvPr id="20" name="Content Placeholder 3">
            <a:extLst>
              <a:ext uri="{FF2B5EF4-FFF2-40B4-BE49-F238E27FC236}">
                <a16:creationId xmlns:a16="http://schemas.microsoft.com/office/drawing/2014/main" id="{91753732-2692-C7DB-853A-0890AACF98AF}"/>
              </a:ext>
            </a:extLst>
          </p:cNvPr>
          <p:cNvGraphicFramePr>
            <a:graphicFrameLocks noGrp="1"/>
          </p:cNvGraphicFramePr>
          <p:nvPr>
            <p:ph idx="1"/>
            <p:extLst>
              <p:ext uri="{D42A27DB-BD31-4B8C-83A1-F6EECF244321}">
                <p14:modId xmlns:p14="http://schemas.microsoft.com/office/powerpoint/2010/main" val="623874231"/>
              </p:ext>
            </p:extLst>
          </p:nvPr>
        </p:nvGraphicFramePr>
        <p:xfrm>
          <a:off x="838200" y="1501423"/>
          <a:ext cx="10515600" cy="4675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14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367328"/>
            <a:ext cx="10515600" cy="4765024"/>
          </a:xfrm>
        </p:spPr>
        <p:txBody>
          <a:bodyPr vert="horz" lIns="91440" tIns="45720" rIns="91440" bIns="45720" rtlCol="0" anchor="t">
            <a:normAutofit/>
          </a:bodyPr>
          <a:lstStyle/>
          <a:p>
            <a:pPr marL="0" indent="0">
              <a:buNone/>
            </a:pPr>
            <a:r>
              <a:rPr lang="en-US" sz="2800" dirty="0"/>
              <a:t>How does a local government get released from fiscal emergency</a:t>
            </a:r>
          </a:p>
          <a:p>
            <a:pPr marL="229870" indent="-229870"/>
            <a:r>
              <a:rPr lang="en-US" dirty="0"/>
              <a:t>Correct fiscal emergency conditions</a:t>
            </a:r>
          </a:p>
          <a:p>
            <a:pPr marL="229870" indent="-229870"/>
            <a:r>
              <a:rPr lang="en-US" dirty="0"/>
              <a:t>No new fiscal emergency conditions</a:t>
            </a:r>
          </a:p>
          <a:p>
            <a:pPr marL="229870" indent="-229870"/>
            <a:r>
              <a:rPr lang="en-US" dirty="0"/>
              <a:t>Implement corrections identified in the Report on Accounting Methods</a:t>
            </a:r>
          </a:p>
          <a:p>
            <a:pPr marL="229870" indent="-229870"/>
            <a:r>
              <a:rPr lang="en-US" dirty="0"/>
              <a:t>Met objectives in the Financial Recovery Plan</a:t>
            </a:r>
          </a:p>
          <a:p>
            <a:pPr marL="229870" indent="-229870"/>
            <a:r>
              <a:rPr lang="en-US" dirty="0"/>
              <a:t>Examined and issued a non-adverse five-year forecast</a:t>
            </a:r>
          </a:p>
          <a:p>
            <a:pPr marL="229870" indent="-229870"/>
            <a:endParaRPr lang="en-US" sz="1800" dirty="0"/>
          </a:p>
          <a:p>
            <a:pPr marL="0" indent="0">
              <a:buNone/>
            </a:pPr>
            <a:r>
              <a:rPr lang="en-US" sz="2800" dirty="0"/>
              <a:t>AOS compiles a termination report</a:t>
            </a:r>
          </a:p>
          <a:p>
            <a:pPr marL="229870" indent="-229870"/>
            <a:r>
              <a:rPr lang="en-US" dirty="0"/>
              <a:t>Completed as of year end</a:t>
            </a:r>
          </a:p>
        </p:txBody>
      </p:sp>
    </p:spTree>
    <p:extLst>
      <p:ext uri="{BB962C8B-B14F-4D97-AF65-F5344CB8AC3E}">
        <p14:creationId xmlns:p14="http://schemas.microsoft.com/office/powerpoint/2010/main" val="196771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How Did They Get Out of Fiscal Emergency?</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99000" l="0" r="100000"/>
                    </a14:imgEffect>
                  </a14:imgLayer>
                </a14:imgProps>
              </a:ext>
              <a:ext uri="{28A0092B-C50C-407E-A947-70E740481C1C}">
                <a14:useLocalDpi xmlns:a14="http://schemas.microsoft.com/office/drawing/2010/main" val="0"/>
              </a:ext>
            </a:extLst>
          </a:blip>
          <a:stretch>
            <a:fillRect/>
          </a:stretch>
        </p:blipFill>
        <p:spPr>
          <a:xfrm>
            <a:off x="1631291" y="4227568"/>
            <a:ext cx="1244316" cy="2248764"/>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540405" y="3756756"/>
            <a:ext cx="2009237" cy="1957184"/>
          </a:xfrm>
          <a:prstGeom prst="rect">
            <a:avLst/>
          </a:prstGeom>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0" b="100000" l="1600" r="97600"/>
                    </a14:imgEffect>
                  </a14:imgLayer>
                </a14:imgProps>
              </a:ext>
              <a:ext uri="{28A0092B-C50C-407E-A947-70E740481C1C}">
                <a14:useLocalDpi xmlns:a14="http://schemas.microsoft.com/office/drawing/2010/main" val="0"/>
              </a:ext>
            </a:extLst>
          </a:blip>
          <a:stretch>
            <a:fillRect/>
          </a:stretch>
        </p:blipFill>
        <p:spPr>
          <a:xfrm>
            <a:off x="9496392" y="1560534"/>
            <a:ext cx="958496" cy="2300390"/>
          </a:xfrm>
          <a:prstGeom prst="rect">
            <a:avLst/>
          </a:prstGeom>
        </p:spPr>
      </p:pic>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0" b="98997" l="0" r="100000"/>
                    </a14:imgEffect>
                  </a14:imgLayer>
                </a14:imgProps>
              </a:ext>
              <a:ext uri="{28A0092B-C50C-407E-A947-70E740481C1C}">
                <a14:useLocalDpi xmlns:a14="http://schemas.microsoft.com/office/drawing/2010/main" val="0"/>
              </a:ext>
            </a:extLst>
          </a:blip>
          <a:stretch>
            <a:fillRect/>
          </a:stretch>
        </p:blipFill>
        <p:spPr>
          <a:xfrm>
            <a:off x="5493314" y="1624325"/>
            <a:ext cx="896458" cy="2393223"/>
          </a:xfrm>
          <a:prstGeom prst="rect">
            <a:avLst/>
          </a:prstGeom>
        </p:spPr>
      </p:pic>
      <p:pic>
        <p:nvPicPr>
          <p:cNvPr id="20" name="Picture 19"/>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923237" y="2405332"/>
            <a:ext cx="812110" cy="2047336"/>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0" b="100000" l="0" r="89431"/>
                    </a14:imgEffect>
                  </a14:imgLayer>
                </a14:imgProps>
              </a:ext>
              <a:ext uri="{28A0092B-C50C-407E-A947-70E740481C1C}">
                <a14:useLocalDpi xmlns:a14="http://schemas.microsoft.com/office/drawing/2010/main" val="0"/>
              </a:ext>
            </a:extLst>
          </a:blip>
          <a:srcRect r="74231"/>
          <a:stretch/>
        </p:blipFill>
        <p:spPr>
          <a:xfrm>
            <a:off x="1834596" y="1165436"/>
            <a:ext cx="603804" cy="1981200"/>
          </a:xfrm>
          <a:prstGeom prst="rect">
            <a:avLst/>
          </a:prstGeom>
        </p:spPr>
      </p:pic>
      <p:pic>
        <p:nvPicPr>
          <p:cNvPr id="22" name="Picture 21"/>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602826" y="1126498"/>
            <a:ext cx="1847850" cy="1847850"/>
          </a:xfrm>
          <a:prstGeom prst="rect">
            <a:avLst/>
          </a:prstGeom>
        </p:spPr>
      </p:pic>
      <p:pic>
        <p:nvPicPr>
          <p:cNvPr id="23" name="Picture 22"/>
          <p:cNvPicPr>
            <a:picLocks noChangeAspect="1"/>
          </p:cNvPicPr>
          <p:nvPr/>
        </p:nvPicPr>
        <p:blipFill>
          <a:blip r:embed="rId17">
            <a:extLst>
              <a:ext uri="{BEBA8EAE-BF5A-486C-A8C5-ECC9F3942E4B}">
                <a14:imgProps xmlns:a14="http://schemas.microsoft.com/office/drawing/2010/main">
                  <a14:imgLayer r:embed="rId18">
                    <a14:imgEffect>
                      <a14:backgroundRemoval t="0" b="100000" l="0" r="89493"/>
                    </a14:imgEffect>
                  </a14:imgLayer>
                </a14:imgProps>
              </a:ext>
              <a:ext uri="{28A0092B-C50C-407E-A947-70E740481C1C}">
                <a14:useLocalDpi xmlns:a14="http://schemas.microsoft.com/office/drawing/2010/main" val="0"/>
              </a:ext>
            </a:extLst>
          </a:blip>
          <a:stretch>
            <a:fillRect/>
          </a:stretch>
        </p:blipFill>
        <p:spPr>
          <a:xfrm>
            <a:off x="8404763" y="2998372"/>
            <a:ext cx="2628900" cy="2038350"/>
          </a:xfrm>
          <a:prstGeom prst="rect">
            <a:avLst/>
          </a:prstGeom>
        </p:spPr>
      </p:pic>
      <p:pic>
        <p:nvPicPr>
          <p:cNvPr id="24" name="Picture 23"/>
          <p:cNvPicPr>
            <a:picLocks noChangeAspect="1"/>
          </p:cNvPicPr>
          <p:nvPr/>
        </p:nvPicPr>
        <p:blipFill>
          <a:blip r:embed="rId19">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93499" y="4359828"/>
            <a:ext cx="1152525" cy="1933575"/>
          </a:xfrm>
          <a:prstGeom prst="rect">
            <a:avLst/>
          </a:prstGeom>
        </p:spPr>
      </p:pic>
      <p:pic>
        <p:nvPicPr>
          <p:cNvPr id="25" name="Picture 24"/>
          <p:cNvPicPr>
            <a:picLocks noChangeAspect="1"/>
          </p:cNvPicPr>
          <p:nvPr/>
        </p:nvPicPr>
        <p:blipFill>
          <a:blip r:embed="rId21">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826017" y="4886570"/>
            <a:ext cx="1085914" cy="1495693"/>
          </a:xfrm>
          <a:prstGeom prst="rect">
            <a:avLst/>
          </a:prstGeom>
        </p:spPr>
      </p:pic>
      <p:pic>
        <p:nvPicPr>
          <p:cNvPr id="26" name="Picture 25"/>
          <p:cNvPicPr>
            <a:picLocks noChangeAspect="1"/>
          </p:cNvPicPr>
          <p:nvPr/>
        </p:nvPicPr>
        <p:blipFill>
          <a:blip r:embed="rId23">
            <a:extLst>
              <a:ext uri="{BEBA8EAE-BF5A-486C-A8C5-ECC9F3942E4B}">
                <a14:imgProps xmlns:a14="http://schemas.microsoft.com/office/drawing/2010/main">
                  <a14:imgLayer r:embed="rId24">
                    <a14:imgEffect>
                      <a14:backgroundRemoval t="4147" b="100000" l="0" r="100000"/>
                    </a14:imgEffect>
                  </a14:imgLayer>
                </a14:imgProps>
              </a:ext>
              <a:ext uri="{28A0092B-C50C-407E-A947-70E740481C1C}">
                <a14:useLocalDpi xmlns:a14="http://schemas.microsoft.com/office/drawing/2010/main" val="0"/>
              </a:ext>
            </a:extLst>
          </a:blip>
          <a:stretch>
            <a:fillRect/>
          </a:stretch>
        </p:blipFill>
        <p:spPr>
          <a:xfrm>
            <a:off x="5709728" y="4207414"/>
            <a:ext cx="2427018" cy="1922127"/>
          </a:xfrm>
          <a:prstGeom prst="rect">
            <a:avLst/>
          </a:prstGeom>
        </p:spPr>
      </p:pic>
      <p:pic>
        <p:nvPicPr>
          <p:cNvPr id="29" name="Picture 28"/>
          <p:cNvPicPr>
            <a:picLocks noChangeAspect="1"/>
          </p:cNvPicPr>
          <p:nvPr/>
        </p:nvPicPr>
        <p:blipFill>
          <a:blip r:embed="rId25">
            <a:extLst>
              <a:ext uri="{BEBA8EAE-BF5A-486C-A8C5-ECC9F3942E4B}">
                <a14:imgProps xmlns:a14="http://schemas.microsoft.com/office/drawing/2010/main">
                  <a14:imgLayer r:embed="rId2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645288" y="1793207"/>
            <a:ext cx="1026345" cy="2191980"/>
          </a:xfrm>
          <a:prstGeom prst="rect">
            <a:avLst/>
          </a:prstGeom>
        </p:spPr>
      </p:pic>
      <p:sp>
        <p:nvSpPr>
          <p:cNvPr id="30" name="TextBox 29"/>
          <p:cNvSpPr txBox="1"/>
          <p:nvPr/>
        </p:nvSpPr>
        <p:spPr>
          <a:xfrm rot="20316562">
            <a:off x="-105620" y="2715971"/>
            <a:ext cx="10980573" cy="707886"/>
          </a:xfrm>
          <a:prstGeom prst="rect">
            <a:avLst/>
          </a:prstGeom>
          <a:noFill/>
        </p:spPr>
        <p:txBody>
          <a:bodyPr wrap="square" rtlCol="0">
            <a:spAutoFit/>
          </a:bodyPr>
          <a:lstStyle/>
          <a:p>
            <a:pPr algn="ctr"/>
            <a:r>
              <a:rPr lang="en-US" sz="4000" b="1" dirty="0">
                <a:solidFill>
                  <a:srgbClr val="FF0000"/>
                </a:solidFill>
              </a:rPr>
              <a:t>Used staff reductions or department eliminations</a:t>
            </a:r>
          </a:p>
        </p:txBody>
      </p:sp>
    </p:spTree>
    <p:extLst>
      <p:ext uri="{BB962C8B-B14F-4D97-AF65-F5344CB8AC3E}">
        <p14:creationId xmlns:p14="http://schemas.microsoft.com/office/powerpoint/2010/main" val="16538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2000"/>
                            </p:stCondLst>
                            <p:childTnLst>
                              <p:par>
                                <p:cTn id="20" presetID="10" presetClass="exit" presetSubtype="0" fill="hold" nodeType="after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2500"/>
                            </p:stCondLst>
                            <p:childTnLst>
                              <p:par>
                                <p:cTn id="24" presetID="10" presetClass="exit" presetSubtype="0" fill="hold" nodeType="after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par>
                          <p:cTn id="27" fill="hold">
                            <p:stCondLst>
                              <p:cond delay="3000"/>
                            </p:stCondLst>
                            <p:childTnLst>
                              <p:par>
                                <p:cTn id="28" presetID="10" presetClass="exit" presetSubtype="0" fill="hold" nodeType="after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3500"/>
                            </p:stCondLst>
                            <p:childTnLst>
                              <p:par>
                                <p:cTn id="32" presetID="10" presetClass="exit" presetSubtype="0" fill="hold" nodeType="after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par>
                          <p:cTn id="35" fill="hold">
                            <p:stCondLst>
                              <p:cond delay="4000"/>
                            </p:stCondLst>
                            <p:childTnLst>
                              <p:par>
                                <p:cTn id="36" presetID="10" presetClass="exit" presetSubtype="0" fill="hold" nodeType="after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par>
                          <p:cTn id="39" fill="hold">
                            <p:stCondLst>
                              <p:cond delay="4500"/>
                            </p:stCondLst>
                            <p:childTnLst>
                              <p:par>
                                <p:cTn id="40" presetID="10" presetClass="exit" presetSubtype="0" fill="hold" nodeType="after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par>
                          <p:cTn id="43" fill="hold">
                            <p:stCondLst>
                              <p:cond delay="5000"/>
                            </p:stCondLst>
                            <p:childTnLst>
                              <p:par>
                                <p:cTn id="44" presetID="10" presetClass="exit" presetSubtype="0" fill="hold" nodeType="after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par>
                          <p:cTn id="47" fill="hold">
                            <p:stCondLst>
                              <p:cond delay="5500"/>
                            </p:stCondLst>
                            <p:childTnLst>
                              <p:par>
                                <p:cTn id="48" presetID="10" presetClass="exit" presetSubtype="0" fill="hold" nodeType="afterEffect">
                                  <p:stCondLst>
                                    <p:cond delay="0"/>
                                  </p:stCondLst>
                                  <p:childTnLst>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par>
                          <p:cTn id="51" fill="hold">
                            <p:stCondLst>
                              <p:cond delay="6000"/>
                            </p:stCondLst>
                            <p:childTnLst>
                              <p:par>
                                <p:cTn id="52" presetID="10" presetClass="exit" presetSubtype="0" fill="hold" nodeType="after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par>
                          <p:cTn id="55" fill="hold">
                            <p:stCondLst>
                              <p:cond delay="6500"/>
                            </p:stCondLst>
                            <p:childTnLst>
                              <p:par>
                                <p:cTn id="56" presetID="10" presetClass="exit" presetSubtype="0" fill="hold" nodeType="after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2"/>
          <p:cNvSpPr txBox="1">
            <a:spLocks/>
          </p:cNvSpPr>
          <p:nvPr/>
        </p:nvSpPr>
        <p:spPr>
          <a:xfrm>
            <a:off x="923635" y="481478"/>
            <a:ext cx="9975273" cy="646083"/>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How Did They Get Out of Fiscal Emergency?</a:t>
            </a: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77387" l="0" r="100000"/>
                    </a14:imgEffect>
                  </a14:imgLayer>
                </a14:imgProps>
              </a:ext>
              <a:ext uri="{28A0092B-C50C-407E-A947-70E740481C1C}">
                <a14:useLocalDpi xmlns:a14="http://schemas.microsoft.com/office/drawing/2010/main" val="0"/>
              </a:ext>
            </a:extLst>
          </a:blip>
          <a:srcRect b="34156"/>
          <a:stretch/>
        </p:blipFill>
        <p:spPr>
          <a:xfrm rot="593735">
            <a:off x="1885349" y="3804678"/>
            <a:ext cx="1714500" cy="1248056"/>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169153" y="3523113"/>
            <a:ext cx="2257425" cy="2000250"/>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backgroundRemoval t="0" b="93807" l="0" r="100000"/>
                    </a14:imgEffect>
                  </a14:imgLayer>
                </a14:imgProps>
              </a:ext>
              <a:ext uri="{28A0092B-C50C-407E-A947-70E740481C1C}">
                <a14:useLocalDpi xmlns:a14="http://schemas.microsoft.com/office/drawing/2010/main" val="0"/>
              </a:ext>
            </a:extLst>
          </a:blip>
          <a:stretch>
            <a:fillRect/>
          </a:stretch>
        </p:blipFill>
        <p:spPr>
          <a:xfrm>
            <a:off x="4297866" y="2878169"/>
            <a:ext cx="629933" cy="1030941"/>
          </a:xfrm>
          <a:prstGeom prst="rect">
            <a:avLst/>
          </a:prstGeom>
        </p:spPr>
      </p:pic>
      <p:sp>
        <p:nvSpPr>
          <p:cNvPr id="12" name="AutoShape 2" descr="Image result for vacatiom clipart"/>
          <p:cNvSpPr>
            <a:spLocks noChangeAspect="1" noChangeArrowheads="1"/>
          </p:cNvSpPr>
          <p:nvPr/>
        </p:nvSpPr>
        <p:spPr bwMode="auto">
          <a:xfrm>
            <a:off x="1587500" y="-922338"/>
            <a:ext cx="245745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625" y="1786523"/>
            <a:ext cx="1981200" cy="1857375"/>
          </a:xfrm>
          <a:prstGeom prst="rect">
            <a:avLst/>
          </a:prstGeom>
        </p:spPr>
      </p:pic>
      <p:sp>
        <p:nvSpPr>
          <p:cNvPr id="15" name="TextBox 14"/>
          <p:cNvSpPr txBox="1"/>
          <p:nvPr/>
        </p:nvSpPr>
        <p:spPr>
          <a:xfrm rot="20210211">
            <a:off x="1684932" y="2452603"/>
            <a:ext cx="2373405" cy="523220"/>
          </a:xfrm>
          <a:prstGeom prst="rect">
            <a:avLst/>
          </a:prstGeom>
          <a:noFill/>
          <a:ln w="60325" cmpd="thickThin">
            <a:solidFill>
              <a:srgbClr val="C00000"/>
            </a:solidFill>
          </a:ln>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FURLOUGH</a:t>
            </a:r>
          </a:p>
        </p:txBody>
      </p:sp>
      <p:sp>
        <p:nvSpPr>
          <p:cNvPr id="18" name="TextBox 17"/>
          <p:cNvSpPr txBox="1"/>
          <p:nvPr/>
        </p:nvSpPr>
        <p:spPr>
          <a:xfrm>
            <a:off x="6096000" y="2090173"/>
            <a:ext cx="4912929" cy="2062103"/>
          </a:xfrm>
          <a:prstGeom prst="rect">
            <a:avLst/>
          </a:prstGeom>
          <a:noFill/>
        </p:spPr>
        <p:txBody>
          <a:bodyPr wrap="square" rtlCol="0">
            <a:spAutoFit/>
          </a:bodyPr>
          <a:lstStyle/>
          <a:p>
            <a:r>
              <a:rPr lang="en-US" sz="3200" b="1" dirty="0">
                <a:solidFill>
                  <a:srgbClr val="FF0000"/>
                </a:solidFill>
              </a:rPr>
              <a:t>Benefit changes, including pay, furlough days, health insurance and workers’ compensation</a:t>
            </a:r>
          </a:p>
        </p:txBody>
      </p:sp>
    </p:spTree>
    <p:extLst>
      <p:ext uri="{BB962C8B-B14F-4D97-AF65-F5344CB8AC3E}">
        <p14:creationId xmlns:p14="http://schemas.microsoft.com/office/powerpoint/2010/main" val="1381380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767386" y="5228599"/>
            <a:ext cx="705158" cy="663947"/>
          </a:xfrm>
          <a:prstGeom prst="rect">
            <a:avLst/>
          </a:prstGeom>
        </p:spPr>
      </p:pic>
      <p:sp>
        <p:nvSpPr>
          <p:cNvPr id="3" name="Title 2"/>
          <p:cNvSpPr>
            <a:spLocks noGrp="1"/>
          </p:cNvSpPr>
          <p:nvPr>
            <p:ph type="title"/>
          </p:nvPr>
        </p:nvSpPr>
        <p:spPr/>
        <p:txBody>
          <a:bodyPr>
            <a:normAutofit/>
          </a:bodyPr>
          <a:lstStyle/>
          <a:p>
            <a:r>
              <a:rPr lang="en-US" dirty="0"/>
              <a:t>How Did They Get Out of Fiscal Emergency?</a:t>
            </a:r>
          </a:p>
        </p:txBody>
      </p:sp>
      <p:sp>
        <p:nvSpPr>
          <p:cNvPr id="4" name="Down Arrow 3"/>
          <p:cNvSpPr/>
          <p:nvPr/>
        </p:nvSpPr>
        <p:spPr>
          <a:xfrm>
            <a:off x="4273923" y="1595718"/>
            <a:ext cx="3650877" cy="3137647"/>
          </a:xfrm>
          <a:prstGeom prst="down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REDUCED EXPENSES</a:t>
            </a: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056289" y="4695849"/>
            <a:ext cx="593634" cy="742043"/>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21476" y="4378358"/>
            <a:ext cx="1247960" cy="934819"/>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0" b="89394" l="0" r="100000"/>
                    </a14:imgEffect>
                  </a14:imgLayer>
                </a14:imgProps>
              </a:ext>
              <a:ext uri="{28A0092B-C50C-407E-A947-70E740481C1C}">
                <a14:useLocalDpi xmlns:a14="http://schemas.microsoft.com/office/drawing/2010/main" val="0"/>
              </a:ext>
            </a:extLst>
          </a:blip>
          <a:stretch>
            <a:fillRect/>
          </a:stretch>
        </p:blipFill>
        <p:spPr>
          <a:xfrm>
            <a:off x="2212769" y="4958385"/>
            <a:ext cx="1046911" cy="817706"/>
          </a:xfrm>
          <a:prstGeom prst="rect">
            <a:avLst/>
          </a:prstGeom>
        </p:spPr>
      </p:pic>
      <p:pic>
        <p:nvPicPr>
          <p:cNvPr id="11" name="Picture 10"/>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38826" y="5437892"/>
            <a:ext cx="931350" cy="772145"/>
          </a:xfrm>
          <a:prstGeom prst="rect">
            <a:avLst/>
          </a:prstGeom>
        </p:spPr>
      </p:pic>
      <p:pic>
        <p:nvPicPr>
          <p:cNvPr id="12" name="Picture 11"/>
          <p:cNvPicPr>
            <a:picLocks noChangeAspect="1"/>
          </p:cNvPicPr>
          <p:nvPr/>
        </p:nvPicPr>
        <p:blipFill>
          <a:blip r:embed="rId13" cstate="print">
            <a:extLst>
              <a:ext uri="{BEBA8EAE-BF5A-486C-A8C5-ECC9F3942E4B}">
                <a14:imgProps xmlns:a14="http://schemas.microsoft.com/office/drawing/2010/main">
                  <a14:imgLayer r:embed="rId14">
                    <a14:imgEffect>
                      <a14:backgroundRemoval t="0" b="98618" l="893" r="100000"/>
                    </a14:imgEffect>
                  </a14:imgLayer>
                </a14:imgProps>
              </a:ext>
              <a:ext uri="{28A0092B-C50C-407E-A947-70E740481C1C}">
                <a14:useLocalDpi xmlns:a14="http://schemas.microsoft.com/office/drawing/2010/main" val="0"/>
              </a:ext>
            </a:extLst>
          </a:blip>
          <a:stretch>
            <a:fillRect/>
          </a:stretch>
        </p:blipFill>
        <p:spPr>
          <a:xfrm rot="20929531">
            <a:off x="1516922" y="4973078"/>
            <a:ext cx="811152" cy="785804"/>
          </a:xfrm>
          <a:prstGeom prst="rect">
            <a:avLst/>
          </a:prstGeom>
        </p:spPr>
      </p:pic>
      <p:pic>
        <p:nvPicPr>
          <p:cNvPr id="13" name="Picture 12"/>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423331">
            <a:off x="4700587" y="4499204"/>
            <a:ext cx="2790825" cy="1733550"/>
          </a:xfrm>
          <a:prstGeom prst="rect">
            <a:avLst/>
          </a:prstGeom>
        </p:spPr>
      </p:pic>
      <p:grpSp>
        <p:nvGrpSpPr>
          <p:cNvPr id="22" name="Group 21"/>
          <p:cNvGrpSpPr/>
          <p:nvPr/>
        </p:nvGrpSpPr>
        <p:grpSpPr>
          <a:xfrm>
            <a:off x="9082389" y="4206562"/>
            <a:ext cx="1291311" cy="1720616"/>
            <a:chOff x="7581386" y="4605633"/>
            <a:chExt cx="1291311" cy="1720616"/>
          </a:xfrm>
        </p:grpSpPr>
        <p:pic>
          <p:nvPicPr>
            <p:cNvPr id="19" name="Picture 18"/>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129221" y="4605633"/>
              <a:ext cx="733428" cy="886743"/>
            </a:xfrm>
            <a:prstGeom prst="rect">
              <a:avLst/>
            </a:prstGeom>
          </p:spPr>
        </p:pic>
        <p:pic>
          <p:nvPicPr>
            <p:cNvPr id="16" name="Picture 15"/>
            <p:cNvPicPr>
              <a:picLocks noChangeAspect="1"/>
            </p:cNvPicPr>
            <p:nvPr/>
          </p:nvPicPr>
          <p:blipFill>
            <a:blip r:embed="rId19">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81386" y="5367238"/>
              <a:ext cx="975936" cy="959011"/>
            </a:xfrm>
            <a:prstGeom prst="rect">
              <a:avLst/>
            </a:prstGeom>
          </p:spPr>
        </p:pic>
        <p:pic>
          <p:nvPicPr>
            <p:cNvPr id="20" name="Picture 19"/>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76622" y="5195467"/>
              <a:ext cx="496075" cy="817706"/>
            </a:xfrm>
            <a:prstGeom prst="rect">
              <a:avLst/>
            </a:prstGeom>
          </p:spPr>
        </p:pic>
      </p:grpSp>
      <p:sp>
        <p:nvSpPr>
          <p:cNvPr id="23" name="TextBox 22"/>
          <p:cNvSpPr txBox="1"/>
          <p:nvPr/>
        </p:nvSpPr>
        <p:spPr>
          <a:xfrm>
            <a:off x="1687538" y="2006246"/>
            <a:ext cx="9278471" cy="707886"/>
          </a:xfrm>
          <a:prstGeom prst="rect">
            <a:avLst/>
          </a:prstGeom>
          <a:noFill/>
        </p:spPr>
        <p:txBody>
          <a:bodyPr wrap="square" rtlCol="0">
            <a:spAutoFit/>
          </a:bodyPr>
          <a:lstStyle/>
          <a:p>
            <a:pPr algn="ctr"/>
            <a:r>
              <a:rPr lang="en-US" sz="4000" b="1" dirty="0">
                <a:solidFill>
                  <a:srgbClr val="FF0000"/>
                </a:solidFill>
              </a:rPr>
              <a:t>Supplies, contracted services and utilities</a:t>
            </a:r>
          </a:p>
        </p:txBody>
      </p:sp>
    </p:spTree>
    <p:extLst>
      <p:ext uri="{BB962C8B-B14F-4D97-AF65-F5344CB8AC3E}">
        <p14:creationId xmlns:p14="http://schemas.microsoft.com/office/powerpoint/2010/main" val="12417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ppt_x"/>
                                          </p:val>
                                        </p:tav>
                                        <p:tav tm="100000">
                                          <p:val>
                                            <p:strVal val="#ppt_x"/>
                                          </p:val>
                                        </p:tav>
                                      </p:tavLst>
                                    </p:anim>
                                    <p:anim calcmode="lin" valueType="num">
                                      <p:cBhvr additive="base">
                                        <p:cTn id="8" dur="1300" fill="hold"/>
                                        <p:tgtEl>
                                          <p:spTgt spid="4"/>
                                        </p:tgtEl>
                                        <p:attrNameLst>
                                          <p:attrName>ppt_y</p:attrName>
                                        </p:attrNameLst>
                                      </p:cBhvr>
                                      <p:tavLst>
                                        <p:tav tm="0">
                                          <p:val>
                                            <p:strVal val="0-#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3000" fill="hold"/>
                                        <p:tgtEl>
                                          <p:spTgt spid="23"/>
                                        </p:tgtEl>
                                        <p:attrNameLst>
                                          <p:attrName>ppt_w</p:attrName>
                                        </p:attrNameLst>
                                      </p:cBhvr>
                                      <p:tavLst>
                                        <p:tav tm="0">
                                          <p:val>
                                            <p:fltVal val="0"/>
                                          </p:val>
                                        </p:tav>
                                        <p:tav tm="100000">
                                          <p:val>
                                            <p:strVal val="#ppt_w"/>
                                          </p:val>
                                        </p:tav>
                                      </p:tavLst>
                                    </p:anim>
                                    <p:anim calcmode="lin" valueType="num">
                                      <p:cBhvr>
                                        <p:cTn id="12" dur="3000" fill="hold"/>
                                        <p:tgtEl>
                                          <p:spTgt spid="23"/>
                                        </p:tgtEl>
                                        <p:attrNameLst>
                                          <p:attrName>ppt_h</p:attrName>
                                        </p:attrNameLst>
                                      </p:cBhvr>
                                      <p:tavLst>
                                        <p:tav tm="0">
                                          <p:val>
                                            <p:fltVal val="0"/>
                                          </p:val>
                                        </p:tav>
                                        <p:tav tm="100000">
                                          <p:val>
                                            <p:strVal val="#ppt_h"/>
                                          </p:val>
                                        </p:tav>
                                      </p:tavLst>
                                    </p:anim>
                                    <p:anim calcmode="lin" valueType="num">
                                      <p:cBhvr>
                                        <p:cTn id="13" dur="3000" fill="hold"/>
                                        <p:tgtEl>
                                          <p:spTgt spid="23"/>
                                        </p:tgtEl>
                                        <p:attrNameLst>
                                          <p:attrName>style.rotation</p:attrName>
                                        </p:attrNameLst>
                                      </p:cBhvr>
                                      <p:tavLst>
                                        <p:tav tm="0">
                                          <p:val>
                                            <p:fltVal val="90"/>
                                          </p:val>
                                        </p:tav>
                                        <p:tav tm="100000">
                                          <p:val>
                                            <p:fltVal val="0"/>
                                          </p:val>
                                        </p:tav>
                                      </p:tavLst>
                                    </p:anim>
                                    <p:animEffect transition="in" filter="fade">
                                      <p:cBhvr>
                                        <p:cTn id="14" dur="3000"/>
                                        <p:tgtEl>
                                          <p:spTgt spid="23"/>
                                        </p:tgtEl>
                                      </p:cBhvr>
                                    </p:animEffect>
                                  </p:childTnLst>
                                </p:cTn>
                              </p:par>
                            </p:childTnLst>
                          </p:cTn>
                        </p:par>
                        <p:par>
                          <p:cTn id="15" fill="hold">
                            <p:stCondLst>
                              <p:cond delay="3000"/>
                            </p:stCondLst>
                            <p:childTnLst>
                              <p:par>
                                <p:cTn id="16" presetID="31" presetClass="exit" presetSubtype="0" fill="hold" nodeType="afterEffect">
                                  <p:stCondLst>
                                    <p:cond delay="0"/>
                                  </p:stCondLst>
                                  <p:childTnLst>
                                    <p:anim calcmode="lin" valueType="num">
                                      <p:cBhvr>
                                        <p:cTn id="17" dur="3000"/>
                                        <p:tgtEl>
                                          <p:spTgt spid="7"/>
                                        </p:tgtEl>
                                        <p:attrNameLst>
                                          <p:attrName>ppt_w</p:attrName>
                                        </p:attrNameLst>
                                      </p:cBhvr>
                                      <p:tavLst>
                                        <p:tav tm="0">
                                          <p:val>
                                            <p:strVal val="ppt_w"/>
                                          </p:val>
                                        </p:tav>
                                        <p:tav tm="100000">
                                          <p:val>
                                            <p:fltVal val="0"/>
                                          </p:val>
                                        </p:tav>
                                      </p:tavLst>
                                    </p:anim>
                                    <p:anim calcmode="lin" valueType="num">
                                      <p:cBhvr>
                                        <p:cTn id="18" dur="3000"/>
                                        <p:tgtEl>
                                          <p:spTgt spid="7"/>
                                        </p:tgtEl>
                                        <p:attrNameLst>
                                          <p:attrName>ppt_h</p:attrName>
                                        </p:attrNameLst>
                                      </p:cBhvr>
                                      <p:tavLst>
                                        <p:tav tm="0">
                                          <p:val>
                                            <p:strVal val="ppt_h"/>
                                          </p:val>
                                        </p:tav>
                                        <p:tav tm="100000">
                                          <p:val>
                                            <p:fltVal val="0"/>
                                          </p:val>
                                        </p:tav>
                                      </p:tavLst>
                                    </p:anim>
                                    <p:anim calcmode="lin" valueType="num">
                                      <p:cBhvr>
                                        <p:cTn id="19" dur="3000"/>
                                        <p:tgtEl>
                                          <p:spTgt spid="7"/>
                                        </p:tgtEl>
                                        <p:attrNameLst>
                                          <p:attrName>style.rotation</p:attrName>
                                        </p:attrNameLst>
                                      </p:cBhvr>
                                      <p:tavLst>
                                        <p:tav tm="0">
                                          <p:val>
                                            <p:fltVal val="0"/>
                                          </p:val>
                                        </p:tav>
                                        <p:tav tm="100000">
                                          <p:val>
                                            <p:fltVal val="90"/>
                                          </p:val>
                                        </p:tav>
                                      </p:tavLst>
                                    </p:anim>
                                    <p:animEffect transition="out" filter="fade">
                                      <p:cBhvr>
                                        <p:cTn id="20" dur="3000"/>
                                        <p:tgtEl>
                                          <p:spTgt spid="7"/>
                                        </p:tgtEl>
                                      </p:cBhvr>
                                    </p:animEffect>
                                    <p:set>
                                      <p:cBhvr>
                                        <p:cTn id="21" dur="1" fill="hold">
                                          <p:stCondLst>
                                            <p:cond delay="2999"/>
                                          </p:stCondLst>
                                        </p:cTn>
                                        <p:tgtEl>
                                          <p:spTgt spid="7"/>
                                        </p:tgtEl>
                                        <p:attrNameLst>
                                          <p:attrName>style.visibility</p:attrName>
                                        </p:attrNameLst>
                                      </p:cBhvr>
                                      <p:to>
                                        <p:strVal val="hidden"/>
                                      </p:to>
                                    </p:set>
                                  </p:childTnLst>
                                </p:cTn>
                              </p:par>
                              <p:par>
                                <p:cTn id="22" presetID="31" presetClass="exit" presetSubtype="0" fill="hold" nodeType="withEffect">
                                  <p:stCondLst>
                                    <p:cond delay="0"/>
                                  </p:stCondLst>
                                  <p:childTnLst>
                                    <p:anim calcmode="lin" valueType="num">
                                      <p:cBhvr>
                                        <p:cTn id="23" dur="3000"/>
                                        <p:tgtEl>
                                          <p:spTgt spid="8"/>
                                        </p:tgtEl>
                                        <p:attrNameLst>
                                          <p:attrName>ppt_w</p:attrName>
                                        </p:attrNameLst>
                                      </p:cBhvr>
                                      <p:tavLst>
                                        <p:tav tm="0">
                                          <p:val>
                                            <p:strVal val="ppt_w"/>
                                          </p:val>
                                        </p:tav>
                                        <p:tav tm="100000">
                                          <p:val>
                                            <p:fltVal val="0"/>
                                          </p:val>
                                        </p:tav>
                                      </p:tavLst>
                                    </p:anim>
                                    <p:anim calcmode="lin" valueType="num">
                                      <p:cBhvr>
                                        <p:cTn id="24" dur="3000"/>
                                        <p:tgtEl>
                                          <p:spTgt spid="8"/>
                                        </p:tgtEl>
                                        <p:attrNameLst>
                                          <p:attrName>ppt_h</p:attrName>
                                        </p:attrNameLst>
                                      </p:cBhvr>
                                      <p:tavLst>
                                        <p:tav tm="0">
                                          <p:val>
                                            <p:strVal val="ppt_h"/>
                                          </p:val>
                                        </p:tav>
                                        <p:tav tm="100000">
                                          <p:val>
                                            <p:fltVal val="0"/>
                                          </p:val>
                                        </p:tav>
                                      </p:tavLst>
                                    </p:anim>
                                    <p:anim calcmode="lin" valueType="num">
                                      <p:cBhvr>
                                        <p:cTn id="25" dur="3000"/>
                                        <p:tgtEl>
                                          <p:spTgt spid="8"/>
                                        </p:tgtEl>
                                        <p:attrNameLst>
                                          <p:attrName>style.rotation</p:attrName>
                                        </p:attrNameLst>
                                      </p:cBhvr>
                                      <p:tavLst>
                                        <p:tav tm="0">
                                          <p:val>
                                            <p:fltVal val="0"/>
                                          </p:val>
                                        </p:tav>
                                        <p:tav tm="100000">
                                          <p:val>
                                            <p:fltVal val="90"/>
                                          </p:val>
                                        </p:tav>
                                      </p:tavLst>
                                    </p:anim>
                                    <p:animEffect transition="out" filter="fade">
                                      <p:cBhvr>
                                        <p:cTn id="26" dur="3000"/>
                                        <p:tgtEl>
                                          <p:spTgt spid="8"/>
                                        </p:tgtEl>
                                      </p:cBhvr>
                                    </p:animEffect>
                                    <p:set>
                                      <p:cBhvr>
                                        <p:cTn id="27" dur="1" fill="hold">
                                          <p:stCondLst>
                                            <p:cond delay="2999"/>
                                          </p:stCondLst>
                                        </p:cTn>
                                        <p:tgtEl>
                                          <p:spTgt spid="8"/>
                                        </p:tgtEl>
                                        <p:attrNameLst>
                                          <p:attrName>style.visibility</p:attrName>
                                        </p:attrNameLst>
                                      </p:cBhvr>
                                      <p:to>
                                        <p:strVal val="hidden"/>
                                      </p:to>
                                    </p:set>
                                  </p:childTnLst>
                                </p:cTn>
                              </p:par>
                              <p:par>
                                <p:cTn id="28" presetID="31" presetClass="exit" presetSubtype="0" fill="hold" nodeType="withEffect">
                                  <p:stCondLst>
                                    <p:cond delay="0"/>
                                  </p:stCondLst>
                                  <p:childTnLst>
                                    <p:anim calcmode="lin" valueType="num">
                                      <p:cBhvr>
                                        <p:cTn id="29" dur="3000"/>
                                        <p:tgtEl>
                                          <p:spTgt spid="10"/>
                                        </p:tgtEl>
                                        <p:attrNameLst>
                                          <p:attrName>ppt_w</p:attrName>
                                        </p:attrNameLst>
                                      </p:cBhvr>
                                      <p:tavLst>
                                        <p:tav tm="0">
                                          <p:val>
                                            <p:strVal val="ppt_w"/>
                                          </p:val>
                                        </p:tav>
                                        <p:tav tm="100000">
                                          <p:val>
                                            <p:fltVal val="0"/>
                                          </p:val>
                                        </p:tav>
                                      </p:tavLst>
                                    </p:anim>
                                    <p:anim calcmode="lin" valueType="num">
                                      <p:cBhvr>
                                        <p:cTn id="30" dur="3000"/>
                                        <p:tgtEl>
                                          <p:spTgt spid="10"/>
                                        </p:tgtEl>
                                        <p:attrNameLst>
                                          <p:attrName>ppt_h</p:attrName>
                                        </p:attrNameLst>
                                      </p:cBhvr>
                                      <p:tavLst>
                                        <p:tav tm="0">
                                          <p:val>
                                            <p:strVal val="ppt_h"/>
                                          </p:val>
                                        </p:tav>
                                        <p:tav tm="100000">
                                          <p:val>
                                            <p:fltVal val="0"/>
                                          </p:val>
                                        </p:tav>
                                      </p:tavLst>
                                    </p:anim>
                                    <p:anim calcmode="lin" valueType="num">
                                      <p:cBhvr>
                                        <p:cTn id="31" dur="3000"/>
                                        <p:tgtEl>
                                          <p:spTgt spid="10"/>
                                        </p:tgtEl>
                                        <p:attrNameLst>
                                          <p:attrName>style.rotation</p:attrName>
                                        </p:attrNameLst>
                                      </p:cBhvr>
                                      <p:tavLst>
                                        <p:tav tm="0">
                                          <p:val>
                                            <p:fltVal val="0"/>
                                          </p:val>
                                        </p:tav>
                                        <p:tav tm="100000">
                                          <p:val>
                                            <p:fltVal val="90"/>
                                          </p:val>
                                        </p:tav>
                                      </p:tavLst>
                                    </p:anim>
                                    <p:animEffect transition="out" filter="fade">
                                      <p:cBhvr>
                                        <p:cTn id="32" dur="3000"/>
                                        <p:tgtEl>
                                          <p:spTgt spid="10"/>
                                        </p:tgtEl>
                                      </p:cBhvr>
                                    </p:animEffect>
                                    <p:set>
                                      <p:cBhvr>
                                        <p:cTn id="33" dur="1" fill="hold">
                                          <p:stCondLst>
                                            <p:cond delay="2999"/>
                                          </p:stCondLst>
                                        </p:cTn>
                                        <p:tgtEl>
                                          <p:spTgt spid="10"/>
                                        </p:tgtEl>
                                        <p:attrNameLst>
                                          <p:attrName>style.visibility</p:attrName>
                                        </p:attrNameLst>
                                      </p:cBhvr>
                                      <p:to>
                                        <p:strVal val="hidden"/>
                                      </p:to>
                                    </p:set>
                                  </p:childTnLst>
                                </p:cTn>
                              </p:par>
                              <p:par>
                                <p:cTn id="34" presetID="31" presetClass="exit" presetSubtype="0" fill="hold" nodeType="withEffect">
                                  <p:stCondLst>
                                    <p:cond delay="0"/>
                                  </p:stCondLst>
                                  <p:childTnLst>
                                    <p:anim calcmode="lin" valueType="num">
                                      <p:cBhvr>
                                        <p:cTn id="35" dur="3000"/>
                                        <p:tgtEl>
                                          <p:spTgt spid="6"/>
                                        </p:tgtEl>
                                        <p:attrNameLst>
                                          <p:attrName>ppt_w</p:attrName>
                                        </p:attrNameLst>
                                      </p:cBhvr>
                                      <p:tavLst>
                                        <p:tav tm="0">
                                          <p:val>
                                            <p:strVal val="ppt_w"/>
                                          </p:val>
                                        </p:tav>
                                        <p:tav tm="100000">
                                          <p:val>
                                            <p:fltVal val="0"/>
                                          </p:val>
                                        </p:tav>
                                      </p:tavLst>
                                    </p:anim>
                                    <p:anim calcmode="lin" valueType="num">
                                      <p:cBhvr>
                                        <p:cTn id="36" dur="3000"/>
                                        <p:tgtEl>
                                          <p:spTgt spid="6"/>
                                        </p:tgtEl>
                                        <p:attrNameLst>
                                          <p:attrName>ppt_h</p:attrName>
                                        </p:attrNameLst>
                                      </p:cBhvr>
                                      <p:tavLst>
                                        <p:tav tm="0">
                                          <p:val>
                                            <p:strVal val="ppt_h"/>
                                          </p:val>
                                        </p:tav>
                                        <p:tav tm="100000">
                                          <p:val>
                                            <p:fltVal val="0"/>
                                          </p:val>
                                        </p:tav>
                                      </p:tavLst>
                                    </p:anim>
                                    <p:anim calcmode="lin" valueType="num">
                                      <p:cBhvr>
                                        <p:cTn id="37" dur="3000"/>
                                        <p:tgtEl>
                                          <p:spTgt spid="6"/>
                                        </p:tgtEl>
                                        <p:attrNameLst>
                                          <p:attrName>style.rotation</p:attrName>
                                        </p:attrNameLst>
                                      </p:cBhvr>
                                      <p:tavLst>
                                        <p:tav tm="0">
                                          <p:val>
                                            <p:fltVal val="0"/>
                                          </p:val>
                                        </p:tav>
                                        <p:tav tm="100000">
                                          <p:val>
                                            <p:fltVal val="90"/>
                                          </p:val>
                                        </p:tav>
                                      </p:tavLst>
                                    </p:anim>
                                    <p:animEffect transition="out" filter="fade">
                                      <p:cBhvr>
                                        <p:cTn id="38" dur="3000"/>
                                        <p:tgtEl>
                                          <p:spTgt spid="6"/>
                                        </p:tgtEl>
                                      </p:cBhvr>
                                    </p:animEffect>
                                    <p:set>
                                      <p:cBhvr>
                                        <p:cTn id="39" dur="1" fill="hold">
                                          <p:stCondLst>
                                            <p:cond delay="2999"/>
                                          </p:stCondLst>
                                        </p:cTn>
                                        <p:tgtEl>
                                          <p:spTgt spid="6"/>
                                        </p:tgtEl>
                                        <p:attrNameLst>
                                          <p:attrName>style.visibility</p:attrName>
                                        </p:attrNameLst>
                                      </p:cBhvr>
                                      <p:to>
                                        <p:strVal val="hidden"/>
                                      </p:to>
                                    </p:set>
                                  </p:childTnLst>
                                </p:cTn>
                              </p:par>
                              <p:par>
                                <p:cTn id="40" presetID="31" presetClass="exit" presetSubtype="0" fill="hold" nodeType="withEffect">
                                  <p:stCondLst>
                                    <p:cond delay="0"/>
                                  </p:stCondLst>
                                  <p:childTnLst>
                                    <p:anim calcmode="lin" valueType="num">
                                      <p:cBhvr>
                                        <p:cTn id="41" dur="3000"/>
                                        <p:tgtEl>
                                          <p:spTgt spid="11"/>
                                        </p:tgtEl>
                                        <p:attrNameLst>
                                          <p:attrName>ppt_w</p:attrName>
                                        </p:attrNameLst>
                                      </p:cBhvr>
                                      <p:tavLst>
                                        <p:tav tm="0">
                                          <p:val>
                                            <p:strVal val="ppt_w"/>
                                          </p:val>
                                        </p:tav>
                                        <p:tav tm="100000">
                                          <p:val>
                                            <p:fltVal val="0"/>
                                          </p:val>
                                        </p:tav>
                                      </p:tavLst>
                                    </p:anim>
                                    <p:anim calcmode="lin" valueType="num">
                                      <p:cBhvr>
                                        <p:cTn id="42" dur="3000"/>
                                        <p:tgtEl>
                                          <p:spTgt spid="11"/>
                                        </p:tgtEl>
                                        <p:attrNameLst>
                                          <p:attrName>ppt_h</p:attrName>
                                        </p:attrNameLst>
                                      </p:cBhvr>
                                      <p:tavLst>
                                        <p:tav tm="0">
                                          <p:val>
                                            <p:strVal val="ppt_h"/>
                                          </p:val>
                                        </p:tav>
                                        <p:tav tm="100000">
                                          <p:val>
                                            <p:fltVal val="0"/>
                                          </p:val>
                                        </p:tav>
                                      </p:tavLst>
                                    </p:anim>
                                    <p:anim calcmode="lin" valueType="num">
                                      <p:cBhvr>
                                        <p:cTn id="43" dur="3000"/>
                                        <p:tgtEl>
                                          <p:spTgt spid="11"/>
                                        </p:tgtEl>
                                        <p:attrNameLst>
                                          <p:attrName>style.rotation</p:attrName>
                                        </p:attrNameLst>
                                      </p:cBhvr>
                                      <p:tavLst>
                                        <p:tav tm="0">
                                          <p:val>
                                            <p:fltVal val="0"/>
                                          </p:val>
                                        </p:tav>
                                        <p:tav tm="100000">
                                          <p:val>
                                            <p:fltVal val="90"/>
                                          </p:val>
                                        </p:tav>
                                      </p:tavLst>
                                    </p:anim>
                                    <p:animEffect transition="out" filter="fade">
                                      <p:cBhvr>
                                        <p:cTn id="44" dur="3000"/>
                                        <p:tgtEl>
                                          <p:spTgt spid="11"/>
                                        </p:tgtEl>
                                      </p:cBhvr>
                                    </p:animEffect>
                                    <p:set>
                                      <p:cBhvr>
                                        <p:cTn id="45" dur="1" fill="hold">
                                          <p:stCondLst>
                                            <p:cond delay="2999"/>
                                          </p:stCondLst>
                                        </p:cTn>
                                        <p:tgtEl>
                                          <p:spTgt spid="11"/>
                                        </p:tgtEl>
                                        <p:attrNameLst>
                                          <p:attrName>style.visibility</p:attrName>
                                        </p:attrNameLst>
                                      </p:cBhvr>
                                      <p:to>
                                        <p:strVal val="hidden"/>
                                      </p:to>
                                    </p:set>
                                  </p:childTnLst>
                                </p:cTn>
                              </p:par>
                              <p:par>
                                <p:cTn id="46" presetID="31" presetClass="exit" presetSubtype="0" fill="hold" nodeType="withEffect">
                                  <p:stCondLst>
                                    <p:cond delay="0"/>
                                  </p:stCondLst>
                                  <p:childTnLst>
                                    <p:anim calcmode="lin" valueType="num">
                                      <p:cBhvr>
                                        <p:cTn id="47" dur="3000"/>
                                        <p:tgtEl>
                                          <p:spTgt spid="12"/>
                                        </p:tgtEl>
                                        <p:attrNameLst>
                                          <p:attrName>ppt_w</p:attrName>
                                        </p:attrNameLst>
                                      </p:cBhvr>
                                      <p:tavLst>
                                        <p:tav tm="0">
                                          <p:val>
                                            <p:strVal val="ppt_w"/>
                                          </p:val>
                                        </p:tav>
                                        <p:tav tm="100000">
                                          <p:val>
                                            <p:fltVal val="0"/>
                                          </p:val>
                                        </p:tav>
                                      </p:tavLst>
                                    </p:anim>
                                    <p:anim calcmode="lin" valueType="num">
                                      <p:cBhvr>
                                        <p:cTn id="48" dur="3000"/>
                                        <p:tgtEl>
                                          <p:spTgt spid="12"/>
                                        </p:tgtEl>
                                        <p:attrNameLst>
                                          <p:attrName>ppt_h</p:attrName>
                                        </p:attrNameLst>
                                      </p:cBhvr>
                                      <p:tavLst>
                                        <p:tav tm="0">
                                          <p:val>
                                            <p:strVal val="ppt_h"/>
                                          </p:val>
                                        </p:tav>
                                        <p:tav tm="100000">
                                          <p:val>
                                            <p:fltVal val="0"/>
                                          </p:val>
                                        </p:tav>
                                      </p:tavLst>
                                    </p:anim>
                                    <p:anim calcmode="lin" valueType="num">
                                      <p:cBhvr>
                                        <p:cTn id="49" dur="3000"/>
                                        <p:tgtEl>
                                          <p:spTgt spid="12"/>
                                        </p:tgtEl>
                                        <p:attrNameLst>
                                          <p:attrName>style.rotation</p:attrName>
                                        </p:attrNameLst>
                                      </p:cBhvr>
                                      <p:tavLst>
                                        <p:tav tm="0">
                                          <p:val>
                                            <p:fltVal val="0"/>
                                          </p:val>
                                        </p:tav>
                                        <p:tav tm="100000">
                                          <p:val>
                                            <p:fltVal val="90"/>
                                          </p:val>
                                        </p:tav>
                                      </p:tavLst>
                                    </p:anim>
                                    <p:animEffect transition="out" filter="fade">
                                      <p:cBhvr>
                                        <p:cTn id="50" dur="3000"/>
                                        <p:tgtEl>
                                          <p:spTgt spid="12"/>
                                        </p:tgtEl>
                                      </p:cBhvr>
                                    </p:animEffect>
                                    <p:set>
                                      <p:cBhvr>
                                        <p:cTn id="51" dur="1" fill="hold">
                                          <p:stCondLst>
                                            <p:cond delay="2999"/>
                                          </p:stCondLst>
                                        </p:cTn>
                                        <p:tgtEl>
                                          <p:spTgt spid="12"/>
                                        </p:tgtEl>
                                        <p:attrNameLst>
                                          <p:attrName>style.visibility</p:attrName>
                                        </p:attrNameLst>
                                      </p:cBhvr>
                                      <p:to>
                                        <p:strVal val="hidden"/>
                                      </p:to>
                                    </p:set>
                                  </p:childTnLst>
                                </p:cTn>
                              </p:par>
                              <p:par>
                                <p:cTn id="52" presetID="31" presetClass="exit" presetSubtype="0" fill="hold" nodeType="withEffect">
                                  <p:stCondLst>
                                    <p:cond delay="0"/>
                                  </p:stCondLst>
                                  <p:childTnLst>
                                    <p:anim calcmode="lin" valueType="num">
                                      <p:cBhvr>
                                        <p:cTn id="53" dur="3000"/>
                                        <p:tgtEl>
                                          <p:spTgt spid="13"/>
                                        </p:tgtEl>
                                        <p:attrNameLst>
                                          <p:attrName>ppt_w</p:attrName>
                                        </p:attrNameLst>
                                      </p:cBhvr>
                                      <p:tavLst>
                                        <p:tav tm="0">
                                          <p:val>
                                            <p:strVal val="ppt_w"/>
                                          </p:val>
                                        </p:tav>
                                        <p:tav tm="100000">
                                          <p:val>
                                            <p:fltVal val="0"/>
                                          </p:val>
                                        </p:tav>
                                      </p:tavLst>
                                    </p:anim>
                                    <p:anim calcmode="lin" valueType="num">
                                      <p:cBhvr>
                                        <p:cTn id="54" dur="3000"/>
                                        <p:tgtEl>
                                          <p:spTgt spid="13"/>
                                        </p:tgtEl>
                                        <p:attrNameLst>
                                          <p:attrName>ppt_h</p:attrName>
                                        </p:attrNameLst>
                                      </p:cBhvr>
                                      <p:tavLst>
                                        <p:tav tm="0">
                                          <p:val>
                                            <p:strVal val="ppt_h"/>
                                          </p:val>
                                        </p:tav>
                                        <p:tav tm="100000">
                                          <p:val>
                                            <p:fltVal val="0"/>
                                          </p:val>
                                        </p:tav>
                                      </p:tavLst>
                                    </p:anim>
                                    <p:anim calcmode="lin" valueType="num">
                                      <p:cBhvr>
                                        <p:cTn id="55" dur="3000"/>
                                        <p:tgtEl>
                                          <p:spTgt spid="13"/>
                                        </p:tgtEl>
                                        <p:attrNameLst>
                                          <p:attrName>style.rotation</p:attrName>
                                        </p:attrNameLst>
                                      </p:cBhvr>
                                      <p:tavLst>
                                        <p:tav tm="0">
                                          <p:val>
                                            <p:fltVal val="0"/>
                                          </p:val>
                                        </p:tav>
                                        <p:tav tm="100000">
                                          <p:val>
                                            <p:fltVal val="90"/>
                                          </p:val>
                                        </p:tav>
                                      </p:tavLst>
                                    </p:anim>
                                    <p:animEffect transition="out" filter="fade">
                                      <p:cBhvr>
                                        <p:cTn id="56" dur="3000"/>
                                        <p:tgtEl>
                                          <p:spTgt spid="13"/>
                                        </p:tgtEl>
                                      </p:cBhvr>
                                    </p:animEffect>
                                    <p:set>
                                      <p:cBhvr>
                                        <p:cTn id="57" dur="1" fill="hold">
                                          <p:stCondLst>
                                            <p:cond delay="2999"/>
                                          </p:stCondLst>
                                        </p:cTn>
                                        <p:tgtEl>
                                          <p:spTgt spid="13"/>
                                        </p:tgtEl>
                                        <p:attrNameLst>
                                          <p:attrName>style.visibility</p:attrName>
                                        </p:attrNameLst>
                                      </p:cBhvr>
                                      <p:to>
                                        <p:strVal val="hidden"/>
                                      </p:to>
                                    </p:set>
                                  </p:childTnLst>
                                </p:cTn>
                              </p:par>
                              <p:par>
                                <p:cTn id="58" presetID="31" presetClass="exit" presetSubtype="0" fill="hold" nodeType="withEffect">
                                  <p:stCondLst>
                                    <p:cond delay="0"/>
                                  </p:stCondLst>
                                  <p:childTnLst>
                                    <p:anim calcmode="lin" valueType="num">
                                      <p:cBhvr>
                                        <p:cTn id="59" dur="3000"/>
                                        <p:tgtEl>
                                          <p:spTgt spid="22"/>
                                        </p:tgtEl>
                                        <p:attrNameLst>
                                          <p:attrName>ppt_w</p:attrName>
                                        </p:attrNameLst>
                                      </p:cBhvr>
                                      <p:tavLst>
                                        <p:tav tm="0">
                                          <p:val>
                                            <p:strVal val="ppt_w"/>
                                          </p:val>
                                        </p:tav>
                                        <p:tav tm="100000">
                                          <p:val>
                                            <p:fltVal val="0"/>
                                          </p:val>
                                        </p:tav>
                                      </p:tavLst>
                                    </p:anim>
                                    <p:anim calcmode="lin" valueType="num">
                                      <p:cBhvr>
                                        <p:cTn id="60" dur="3000"/>
                                        <p:tgtEl>
                                          <p:spTgt spid="22"/>
                                        </p:tgtEl>
                                        <p:attrNameLst>
                                          <p:attrName>ppt_h</p:attrName>
                                        </p:attrNameLst>
                                      </p:cBhvr>
                                      <p:tavLst>
                                        <p:tav tm="0">
                                          <p:val>
                                            <p:strVal val="ppt_h"/>
                                          </p:val>
                                        </p:tav>
                                        <p:tav tm="100000">
                                          <p:val>
                                            <p:fltVal val="0"/>
                                          </p:val>
                                        </p:tav>
                                      </p:tavLst>
                                    </p:anim>
                                    <p:anim calcmode="lin" valueType="num">
                                      <p:cBhvr>
                                        <p:cTn id="61" dur="3000"/>
                                        <p:tgtEl>
                                          <p:spTgt spid="22"/>
                                        </p:tgtEl>
                                        <p:attrNameLst>
                                          <p:attrName>style.rotation</p:attrName>
                                        </p:attrNameLst>
                                      </p:cBhvr>
                                      <p:tavLst>
                                        <p:tav tm="0">
                                          <p:val>
                                            <p:fltVal val="0"/>
                                          </p:val>
                                        </p:tav>
                                        <p:tav tm="100000">
                                          <p:val>
                                            <p:fltVal val="90"/>
                                          </p:val>
                                        </p:tav>
                                      </p:tavLst>
                                    </p:anim>
                                    <p:animEffect transition="out" filter="fade">
                                      <p:cBhvr>
                                        <p:cTn id="62" dur="3000"/>
                                        <p:tgtEl>
                                          <p:spTgt spid="22"/>
                                        </p:tgtEl>
                                      </p:cBhvr>
                                    </p:animEffect>
                                    <p:set>
                                      <p:cBhvr>
                                        <p:cTn id="63" dur="1" fill="hold">
                                          <p:stCondLst>
                                            <p:cond delay="2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327557" y="1074583"/>
            <a:ext cx="1285875" cy="1981200"/>
            <a:chOff x="3803556" y="1074583"/>
            <a:chExt cx="1285875" cy="198120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803556" y="1074583"/>
              <a:ext cx="1285875" cy="1981200"/>
            </a:xfrm>
            <a:prstGeom prst="rect">
              <a:avLst/>
            </a:prstGeom>
          </p:spPr>
        </p:pic>
        <p:sp>
          <p:nvSpPr>
            <p:cNvPr id="10" name="Rectangle 9"/>
            <p:cNvSpPr/>
            <p:nvPr/>
          </p:nvSpPr>
          <p:spPr>
            <a:xfrm>
              <a:off x="3966881" y="2876489"/>
              <a:ext cx="959223" cy="179294"/>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2"/>
          <p:cNvSpPr txBox="1">
            <a:spLocks/>
          </p:cNvSpPr>
          <p:nvPr/>
        </p:nvSpPr>
        <p:spPr>
          <a:xfrm>
            <a:off x="609601" y="481478"/>
            <a:ext cx="10954326" cy="84411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t>How Did They Get Out of Fiscal Emergency?</a:t>
            </a:r>
          </a:p>
        </p:txBody>
      </p:sp>
      <p:sp>
        <p:nvSpPr>
          <p:cNvPr id="6" name="Up Arrow 5"/>
          <p:cNvSpPr/>
          <p:nvPr/>
        </p:nvSpPr>
        <p:spPr>
          <a:xfrm>
            <a:off x="4338918" y="3145253"/>
            <a:ext cx="3114827" cy="3164542"/>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RAISED UTILITIES</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9569" b="89952" l="9569" r="100000"/>
                    </a14:imgEffect>
                  </a14:imgLayer>
                </a14:imgProps>
              </a:ext>
              <a:ext uri="{28A0092B-C50C-407E-A947-70E740481C1C}">
                <a14:useLocalDpi xmlns:a14="http://schemas.microsoft.com/office/drawing/2010/main" val="0"/>
              </a:ext>
            </a:extLst>
          </a:blip>
          <a:stretch>
            <a:fillRect/>
          </a:stretch>
        </p:blipFill>
        <p:spPr>
          <a:xfrm>
            <a:off x="1901638" y="1438276"/>
            <a:ext cx="1990725" cy="1990725"/>
          </a:xfrm>
          <a:prstGeom prst="rect">
            <a:avLst/>
          </a:prstGeom>
        </p:spPr>
      </p:pic>
      <p:grpSp>
        <p:nvGrpSpPr>
          <p:cNvPr id="13" name="Group 12"/>
          <p:cNvGrpSpPr/>
          <p:nvPr/>
        </p:nvGrpSpPr>
        <p:grpSpPr>
          <a:xfrm>
            <a:off x="7373330" y="1325595"/>
            <a:ext cx="3066350" cy="2311773"/>
            <a:chOff x="5750718" y="3656480"/>
            <a:chExt cx="3066350" cy="2311773"/>
          </a:xfrm>
        </p:grpSpPr>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0" b="100000" l="9486" r="89328"/>
                      </a14:imgEffect>
                    </a14:imgLayer>
                  </a14:imgProps>
                </a:ext>
                <a:ext uri="{28A0092B-C50C-407E-A947-70E740481C1C}">
                  <a14:useLocalDpi xmlns:a14="http://schemas.microsoft.com/office/drawing/2010/main" val="0"/>
                </a:ext>
              </a:extLst>
            </a:blip>
            <a:stretch>
              <a:fillRect/>
            </a:stretch>
          </p:blipFill>
          <p:spPr>
            <a:xfrm>
              <a:off x="5750718" y="3656480"/>
              <a:ext cx="2409825" cy="1924050"/>
            </a:xfrm>
            <a:prstGeom prst="rect">
              <a:avLst/>
            </a:prstGeom>
          </p:spPr>
        </p:pic>
        <p:pic>
          <p:nvPicPr>
            <p:cNvPr id="12" name="Picture 11"/>
            <p:cNvPicPr>
              <a:picLocks noChangeAspect="1"/>
            </p:cNvPicPr>
            <p:nvPr/>
          </p:nvPicPr>
          <p:blipFill>
            <a:blip r:embed="rId7">
              <a:extLst>
                <a:ext uri="{BEBA8EAE-BF5A-486C-A8C5-ECC9F3942E4B}">
                  <a14:imgProps xmlns:a14="http://schemas.microsoft.com/office/drawing/2010/main">
                    <a14:imgLayer r:embed="rId8">
                      <a14:imgEffect>
                        <a14:backgroundRemoval t="0" b="100000" l="9486" r="89328"/>
                      </a14:imgEffect>
                    </a14:imgLayer>
                  </a14:imgProps>
                </a:ext>
                <a:ext uri="{28A0092B-C50C-407E-A947-70E740481C1C}">
                  <a14:useLocalDpi xmlns:a14="http://schemas.microsoft.com/office/drawing/2010/main" val="0"/>
                </a:ext>
              </a:extLst>
            </a:blip>
            <a:stretch>
              <a:fillRect/>
            </a:stretch>
          </p:blipFill>
          <p:spPr>
            <a:xfrm flipH="1">
              <a:off x="6407243" y="4044203"/>
              <a:ext cx="2409825" cy="1924050"/>
            </a:xfrm>
            <a:prstGeom prst="rect">
              <a:avLst/>
            </a:prstGeom>
          </p:spPr>
        </p:pic>
      </p:grpSp>
      <p:sp>
        <p:nvSpPr>
          <p:cNvPr id="15" name="TextBox 14"/>
          <p:cNvSpPr txBox="1"/>
          <p:nvPr/>
        </p:nvSpPr>
        <p:spPr>
          <a:xfrm>
            <a:off x="1588655" y="3862928"/>
            <a:ext cx="8728363" cy="707886"/>
          </a:xfrm>
          <a:prstGeom prst="rect">
            <a:avLst/>
          </a:prstGeom>
          <a:noFill/>
        </p:spPr>
        <p:txBody>
          <a:bodyPr wrap="square" rtlCol="0">
            <a:spAutoFit/>
          </a:bodyPr>
          <a:lstStyle/>
          <a:p>
            <a:pPr algn="ctr"/>
            <a:r>
              <a:rPr lang="en-US" sz="4000" b="1" dirty="0">
                <a:solidFill>
                  <a:srgbClr val="FF0000"/>
                </a:solidFill>
              </a:rPr>
              <a:t>Fees to better reflect the cost of service</a:t>
            </a:r>
          </a:p>
        </p:txBody>
      </p:sp>
    </p:spTree>
    <p:extLst>
      <p:ext uri="{BB962C8B-B14F-4D97-AF65-F5344CB8AC3E}">
        <p14:creationId xmlns:p14="http://schemas.microsoft.com/office/powerpoint/2010/main" val="41515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ppt_x</p:attrName>
                                        </p:attrNameLst>
                                      </p:cBhvr>
                                      <p:tavLst>
                                        <p:tav tm="0">
                                          <p:val>
                                            <p:strVal val="#ppt_x"/>
                                          </p:val>
                                        </p:tav>
                                        <p:tav tm="100000">
                                          <p:val>
                                            <p:strVal val="#ppt_x"/>
                                          </p:val>
                                        </p:tav>
                                      </p:tavLst>
                                    </p:anim>
                                    <p:anim calcmode="lin" valueType="num">
                                      <p:cBhvr>
                                        <p:cTn id="14" dur="2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ppt_x"/>
                                          </p:val>
                                        </p:tav>
                                        <p:tav tm="100000">
                                          <p:val>
                                            <p:strVal val="#ppt_x"/>
                                          </p:val>
                                        </p:tav>
                                      </p:tavLst>
                                    </p:anim>
                                    <p:anim calcmode="lin" valueType="num">
                                      <p:cBhvr additive="base">
                                        <p:cTn id="2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come taxes clip art">
            <a:extLst>
              <a:ext uri="{FF2B5EF4-FFF2-40B4-BE49-F238E27FC236}">
                <a16:creationId xmlns:a16="http://schemas.microsoft.com/office/drawing/2014/main" id="{F555E41D-12F7-88FD-E94A-33DD30971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763" y="1068166"/>
            <a:ext cx="2411075" cy="23994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677220" y="481478"/>
            <a:ext cx="10960597" cy="8441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t>How Did They Get Out of Fiscal Emergency?</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8695"/>
          <a:stretch/>
        </p:blipFill>
        <p:spPr>
          <a:xfrm>
            <a:off x="7968504" y="4679425"/>
            <a:ext cx="2487060" cy="1787942"/>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580248">
            <a:off x="8207800" y="4465386"/>
            <a:ext cx="1905000" cy="2028825"/>
          </a:xfrm>
          <a:prstGeom prst="rect">
            <a:avLst/>
          </a:prstGeom>
        </p:spPr>
      </p:pic>
      <p:sp>
        <p:nvSpPr>
          <p:cNvPr id="12" name="TextBox 11"/>
          <p:cNvSpPr txBox="1"/>
          <p:nvPr/>
        </p:nvSpPr>
        <p:spPr>
          <a:xfrm>
            <a:off x="4776332" y="3627282"/>
            <a:ext cx="6356862" cy="707886"/>
          </a:xfrm>
          <a:prstGeom prst="rect">
            <a:avLst/>
          </a:prstGeom>
          <a:noFill/>
        </p:spPr>
        <p:txBody>
          <a:bodyPr wrap="square" rtlCol="0">
            <a:spAutoFit/>
          </a:bodyPr>
          <a:lstStyle/>
          <a:p>
            <a:pPr algn="ctr"/>
            <a:r>
              <a:rPr lang="en-US" sz="4000" b="1" dirty="0">
                <a:solidFill>
                  <a:srgbClr val="FF0000"/>
                </a:solidFill>
              </a:rPr>
              <a:t>Reduced income tax credits</a:t>
            </a:r>
          </a:p>
        </p:txBody>
      </p:sp>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b="9407"/>
          <a:stretch/>
        </p:blipFill>
        <p:spPr>
          <a:xfrm>
            <a:off x="1889406" y="1116819"/>
            <a:ext cx="2123104" cy="1488727"/>
          </a:xfrm>
          <a:prstGeom prst="rect">
            <a:avLst/>
          </a:prstGeom>
        </p:spPr>
      </p:pic>
      <p:sp>
        <p:nvSpPr>
          <p:cNvPr id="2" name="TextBox 1">
            <a:extLst>
              <a:ext uri="{FF2B5EF4-FFF2-40B4-BE49-F238E27FC236}">
                <a16:creationId xmlns:a16="http://schemas.microsoft.com/office/drawing/2014/main" id="{8A647812-BA0C-2F5E-7605-77510740B7E4}"/>
              </a:ext>
            </a:extLst>
          </p:cNvPr>
          <p:cNvSpPr txBox="1"/>
          <p:nvPr/>
        </p:nvSpPr>
        <p:spPr>
          <a:xfrm rot="20871928">
            <a:off x="53524" y="2379868"/>
            <a:ext cx="8157603" cy="707886"/>
          </a:xfrm>
          <a:prstGeom prst="rect">
            <a:avLst/>
          </a:prstGeom>
          <a:noFill/>
        </p:spPr>
        <p:txBody>
          <a:bodyPr wrap="square" rtlCol="0">
            <a:spAutoFit/>
          </a:bodyPr>
          <a:lstStyle/>
          <a:p>
            <a:pPr algn="ctr"/>
            <a:r>
              <a:rPr lang="en-US" sz="4000" b="1" dirty="0">
                <a:solidFill>
                  <a:srgbClr val="FF0000"/>
                </a:solidFill>
              </a:rPr>
              <a:t>Passed property or income tax levies </a:t>
            </a:r>
          </a:p>
        </p:txBody>
      </p:sp>
      <p:pic>
        <p:nvPicPr>
          <p:cNvPr id="3" name="Picture 2">
            <a:extLst>
              <a:ext uri="{FF2B5EF4-FFF2-40B4-BE49-F238E27FC236}">
                <a16:creationId xmlns:a16="http://schemas.microsoft.com/office/drawing/2014/main" id="{35198821-8B76-D512-B75D-6C18A15CBF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77220" y="3807887"/>
            <a:ext cx="3463353" cy="2231668"/>
          </a:xfrm>
          <a:prstGeom prst="rect">
            <a:avLst/>
          </a:prstGeom>
        </p:spPr>
      </p:pic>
    </p:spTree>
    <p:extLst>
      <p:ext uri="{BB962C8B-B14F-4D97-AF65-F5344CB8AC3E}">
        <p14:creationId xmlns:p14="http://schemas.microsoft.com/office/powerpoint/2010/main" val="15784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026"/>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90"/>
                                          </p:val>
                                        </p:tav>
                                        <p:tav tm="100000">
                                          <p:val>
                                            <p:fltVal val="0"/>
                                          </p:val>
                                        </p:tav>
                                      </p:tavLst>
                                    </p:anim>
                                    <p:animEffect transition="in" filter="fade">
                                      <p:cBhvr>
                                        <p:cTn id="25" dur="500"/>
                                        <p:tgtEl>
                                          <p:spTgt spid="12"/>
                                        </p:tgtEl>
                                      </p:cBhvr>
                                    </p:animEffect>
                                  </p:childTnLst>
                                </p:cTn>
                              </p:par>
                              <p:par>
                                <p:cTn id="26" presetID="1" presetClass="entr" presetSubtype="0" fill="hold" nodeType="withEffect">
                                  <p:stCondLst>
                                    <p:cond delay="500"/>
                                  </p:stCondLst>
                                  <p:childTnLst>
                                    <p:set>
                                      <p:cBhvr>
                                        <p:cTn id="27" dur="1" fill="hold">
                                          <p:stCondLst>
                                            <p:cond delay="9"/>
                                          </p:stCondLst>
                                        </p:cTn>
                                        <p:tgtEl>
                                          <p:spTgt spid="9"/>
                                        </p:tgtEl>
                                        <p:attrNameLst>
                                          <p:attrName>style.visibility</p:attrName>
                                        </p:attrNameLst>
                                      </p:cBhvr>
                                      <p:to>
                                        <p:strVal val="visible"/>
                                      </p:to>
                                    </p:set>
                                  </p:childTnLst>
                                </p:cTn>
                              </p:par>
                              <p:par>
                                <p:cTn id="28" presetID="1" presetClass="entr" presetSubtype="0" fill="hold" nodeType="withEffect">
                                  <p:stCondLst>
                                    <p:cond delay="100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How Did They Get Out of Fiscal Emergency?</a:t>
            </a:r>
          </a:p>
        </p:txBody>
      </p:sp>
      <p:sp>
        <p:nvSpPr>
          <p:cNvPr id="4" name="Content Placeholder 3"/>
          <p:cNvSpPr>
            <a:spLocks noGrp="1"/>
          </p:cNvSpPr>
          <p:nvPr>
            <p:ph idx="1"/>
          </p:nvPr>
        </p:nvSpPr>
        <p:spPr>
          <a:xfrm>
            <a:off x="838200" y="1200380"/>
            <a:ext cx="10515600" cy="4895619"/>
          </a:xfrm>
        </p:spPr>
        <p:txBody>
          <a:bodyPr vert="horz" lIns="91440" tIns="45720" rIns="91440" bIns="45720" rtlCol="0" anchor="t">
            <a:normAutofit/>
          </a:bodyPr>
          <a:lstStyle/>
          <a:p>
            <a:pPr marL="229870" indent="-229870"/>
            <a:r>
              <a:rPr lang="en-US" dirty="0"/>
              <a:t>Grants</a:t>
            </a:r>
          </a:p>
          <a:p>
            <a:pPr marL="229870" indent="-229870"/>
            <a:r>
              <a:rPr lang="en-US" dirty="0"/>
              <a:t>Raised Fees</a:t>
            </a:r>
          </a:p>
          <a:p>
            <a:pPr marL="229870" indent="-229870"/>
            <a:r>
              <a:rPr lang="en-US" dirty="0"/>
              <a:t>Gas Royalties</a:t>
            </a:r>
          </a:p>
          <a:p>
            <a:pPr marL="229870" indent="-229870"/>
            <a:r>
              <a:rPr lang="en-US" dirty="0"/>
              <a:t>Sale of Equipment, Land, Timber</a:t>
            </a:r>
          </a:p>
          <a:p>
            <a:pPr marL="229870" indent="-229870"/>
            <a:r>
              <a:rPr lang="en-US" dirty="0"/>
              <a:t>Annexing Property</a:t>
            </a:r>
          </a:p>
          <a:p>
            <a:pPr marL="229870" indent="-229870"/>
            <a:r>
              <a:rPr lang="en-US" dirty="0"/>
              <a:t>Shared Services</a:t>
            </a:r>
          </a:p>
          <a:p>
            <a:pPr marL="229870" indent="-229870"/>
            <a:r>
              <a:rPr lang="en-US" dirty="0"/>
              <a:t>Delinquent Income Taxes</a:t>
            </a:r>
          </a:p>
          <a:p>
            <a:pPr marL="461645" lvl="1" indent="-229870"/>
            <a:r>
              <a:rPr lang="en-US" dirty="0"/>
              <a:t>Pursuing delinquencies</a:t>
            </a:r>
          </a:p>
          <a:p>
            <a:pPr marL="461645" lvl="1" indent="-229870"/>
            <a:r>
              <a:rPr lang="en-US" dirty="0"/>
              <a:t>Amnesty program for delinquencies</a:t>
            </a:r>
          </a:p>
          <a:p>
            <a:pPr marL="461645" lvl="1" indent="-229870"/>
            <a:r>
              <a:rPr lang="en-US" dirty="0"/>
              <a:t>RITA</a:t>
            </a:r>
          </a:p>
          <a:p>
            <a:pPr marL="229870" indent="-229870"/>
            <a:r>
              <a:rPr lang="en-US" dirty="0"/>
              <a:t>Renegotiating debt payments</a:t>
            </a:r>
          </a:p>
          <a:p>
            <a:pPr marL="229870" indent="-229870"/>
            <a:r>
              <a:rPr lang="en-US" dirty="0"/>
              <a:t>Borrowed against future allocations from the State’s Local Government Fund</a:t>
            </a:r>
          </a:p>
        </p:txBody>
      </p:sp>
      <p:sp>
        <p:nvSpPr>
          <p:cNvPr id="5" name="TextBox 4">
            <a:extLst>
              <a:ext uri="{FF2B5EF4-FFF2-40B4-BE49-F238E27FC236}">
                <a16:creationId xmlns:a16="http://schemas.microsoft.com/office/drawing/2014/main" id="{245BBDCD-9636-6B1D-A243-E5E1F4E13E71}"/>
              </a:ext>
            </a:extLst>
          </p:cNvPr>
          <p:cNvSpPr txBox="1"/>
          <p:nvPr/>
        </p:nvSpPr>
        <p:spPr>
          <a:xfrm rot="20118612">
            <a:off x="63578" y="846436"/>
            <a:ext cx="1843543" cy="707886"/>
          </a:xfrm>
          <a:prstGeom prst="rect">
            <a:avLst/>
          </a:prstGeom>
          <a:noFill/>
        </p:spPr>
        <p:txBody>
          <a:bodyPr wrap="square" rtlCol="0">
            <a:spAutoFit/>
          </a:bodyPr>
          <a:lstStyle/>
          <a:p>
            <a:pPr algn="ctr"/>
            <a:r>
              <a:rPr lang="en-US" sz="4000" b="1" dirty="0">
                <a:solidFill>
                  <a:srgbClr val="FF0000"/>
                </a:solidFill>
              </a:rPr>
              <a:t>Other</a:t>
            </a:r>
          </a:p>
        </p:txBody>
      </p:sp>
    </p:spTree>
    <p:extLst>
      <p:ext uri="{BB962C8B-B14F-4D97-AF65-F5344CB8AC3E}">
        <p14:creationId xmlns:p14="http://schemas.microsoft.com/office/powerpoint/2010/main" val="33608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2F8A-98BD-2A20-68F4-A28FE2D02775}"/>
              </a:ext>
            </a:extLst>
          </p:cNvPr>
          <p:cNvSpPr>
            <a:spLocks noGrp="1"/>
          </p:cNvSpPr>
          <p:nvPr>
            <p:ph type="title"/>
          </p:nvPr>
        </p:nvSpPr>
        <p:spPr>
          <a:xfrm>
            <a:off x="838200" y="365128"/>
            <a:ext cx="10515600" cy="1002200"/>
          </a:xfrm>
        </p:spPr>
        <p:txBody>
          <a:bodyPr anchor="ctr">
            <a:normAutofit/>
          </a:bodyPr>
          <a:lstStyle/>
          <a:p>
            <a:r>
              <a:rPr lang="en-US" dirty="0"/>
              <a:t>Shared Services Savings</a:t>
            </a:r>
          </a:p>
        </p:txBody>
      </p:sp>
      <p:sp>
        <p:nvSpPr>
          <p:cNvPr id="4" name="Content Placeholder 3">
            <a:extLst>
              <a:ext uri="{FF2B5EF4-FFF2-40B4-BE49-F238E27FC236}">
                <a16:creationId xmlns:a16="http://schemas.microsoft.com/office/drawing/2014/main" id="{BAAE48B4-9985-7322-345D-9E937622F999}"/>
              </a:ext>
            </a:extLst>
          </p:cNvPr>
          <p:cNvSpPr>
            <a:spLocks noGrp="1"/>
          </p:cNvSpPr>
          <p:nvPr>
            <p:ph sz="half" idx="1"/>
          </p:nvPr>
        </p:nvSpPr>
        <p:spPr>
          <a:xfrm>
            <a:off x="838200" y="1594888"/>
            <a:ext cx="5181600" cy="4351338"/>
          </a:xfrm>
        </p:spPr>
        <p:txBody>
          <a:bodyPr>
            <a:normAutofit/>
          </a:bodyPr>
          <a:lstStyle/>
          <a:p>
            <a:r>
              <a:rPr lang="en-US" dirty="0"/>
              <a:t>A practice where governmental entities pool resources to enhance services and realize efficiencies.</a:t>
            </a:r>
          </a:p>
          <a:p>
            <a:pPr lvl="2"/>
            <a:r>
              <a:rPr lang="en-US" sz="2400" dirty="0"/>
              <a:t>Allows for: </a:t>
            </a:r>
          </a:p>
          <a:p>
            <a:pPr lvl="3"/>
            <a:r>
              <a:rPr lang="en-US" sz="2400" dirty="0"/>
              <a:t>Economies of scale</a:t>
            </a:r>
          </a:p>
          <a:p>
            <a:pPr lvl="3"/>
            <a:r>
              <a:rPr lang="en-US" sz="2400" dirty="0"/>
              <a:t>Better utilization of taxpayer funds</a:t>
            </a:r>
          </a:p>
          <a:p>
            <a:pPr lvl="3"/>
            <a:r>
              <a:rPr lang="en-US" sz="2400" dirty="0"/>
              <a:t>With a goal of a higher level of service than what currently exists</a:t>
            </a:r>
          </a:p>
          <a:p>
            <a:pPr lvl="3"/>
            <a:r>
              <a:rPr lang="en-US" sz="2400" dirty="0"/>
              <a:t>Involves structuring and managing local government services effectively.</a:t>
            </a:r>
          </a:p>
          <a:p>
            <a:pPr lvl="2"/>
            <a:endParaRPr lang="en-US" sz="2400" dirty="0"/>
          </a:p>
        </p:txBody>
      </p:sp>
      <p:sp>
        <p:nvSpPr>
          <p:cNvPr id="10" name="Picture Placeholder 3">
            <a:extLst>
              <a:ext uri="{FF2B5EF4-FFF2-40B4-BE49-F238E27FC236}">
                <a16:creationId xmlns:a16="http://schemas.microsoft.com/office/drawing/2014/main" id="{0D163E89-B881-0731-BF5E-F10E138F925C}"/>
              </a:ext>
            </a:extLst>
          </p:cNvPr>
          <p:cNvSpPr>
            <a:spLocks noGrp="1"/>
          </p:cNvSpPr>
          <p:nvPr>
            <p:ph type="pic" sz="quarter" idx="13"/>
          </p:nvPr>
        </p:nvSpPr>
        <p:spPr>
          <a:xfrm>
            <a:off x="6175128" y="1595439"/>
            <a:ext cx="5190067" cy="4351337"/>
          </a:xfrm>
        </p:spPr>
        <p:txBody>
          <a:bodyPr/>
          <a:lstStyle/>
          <a:p>
            <a:r>
              <a:rPr lang="en-US" dirty="0"/>
              <a:t>Examples of Shared Services Include:</a:t>
            </a:r>
          </a:p>
          <a:p>
            <a:pPr lvl="1"/>
            <a:r>
              <a:rPr lang="en-US" sz="2400" dirty="0"/>
              <a:t>Jointly procuring goods and services – consolidating back office business operations and achieving savings through larger scale purchases</a:t>
            </a:r>
          </a:p>
          <a:p>
            <a:pPr lvl="1"/>
            <a:r>
              <a:rPr lang="en-US" sz="2400" dirty="0"/>
              <a:t>Sharing equipment and facilities – Salt shed/heavy equipment</a:t>
            </a:r>
          </a:p>
          <a:p>
            <a:pPr lvl="1"/>
            <a:r>
              <a:rPr lang="en-US" sz="2400" dirty="0"/>
              <a:t>Consolidating administrative functions – Sharing HR functions</a:t>
            </a:r>
          </a:p>
          <a:p>
            <a:pPr lvl="1"/>
            <a:r>
              <a:rPr lang="en-US" sz="2400" dirty="0"/>
              <a:t>Centralized work force – call center/joint fire district</a:t>
            </a:r>
            <a:endParaRPr lang="en-US" dirty="0"/>
          </a:p>
          <a:p>
            <a:pPr lvl="1"/>
            <a:endParaRPr lang="en-US" dirty="0"/>
          </a:p>
        </p:txBody>
      </p:sp>
    </p:spTree>
    <p:extLst>
      <p:ext uri="{BB962C8B-B14F-4D97-AF65-F5344CB8AC3E}">
        <p14:creationId xmlns:p14="http://schemas.microsoft.com/office/powerpoint/2010/main" val="101936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8B26-7873-4EFD-2137-3D80215B43F6}"/>
              </a:ext>
            </a:extLst>
          </p:cNvPr>
          <p:cNvSpPr>
            <a:spLocks noGrp="1"/>
          </p:cNvSpPr>
          <p:nvPr>
            <p:ph type="title"/>
          </p:nvPr>
        </p:nvSpPr>
        <p:spPr>
          <a:xfrm>
            <a:off x="838200" y="365128"/>
            <a:ext cx="10515600" cy="1002200"/>
          </a:xfrm>
        </p:spPr>
        <p:txBody>
          <a:bodyPr anchor="ctr">
            <a:normAutofit/>
          </a:bodyPr>
          <a:lstStyle/>
          <a:p>
            <a:r>
              <a:rPr lang="en-US" dirty="0"/>
              <a:t>Effects on Surrounding Communities</a:t>
            </a:r>
          </a:p>
        </p:txBody>
      </p:sp>
      <p:graphicFrame>
        <p:nvGraphicFramePr>
          <p:cNvPr id="6" name="Content Placeholder 2">
            <a:extLst>
              <a:ext uri="{FF2B5EF4-FFF2-40B4-BE49-F238E27FC236}">
                <a16:creationId xmlns:a16="http://schemas.microsoft.com/office/drawing/2014/main" id="{FA0C5616-D84E-AA06-9081-C05318F1DAFE}"/>
              </a:ext>
            </a:extLst>
          </p:cNvPr>
          <p:cNvGraphicFramePr>
            <a:graphicFrameLocks noGrp="1"/>
          </p:cNvGraphicFramePr>
          <p:nvPr>
            <p:ph idx="1"/>
            <p:extLst>
              <p:ext uri="{D42A27DB-BD31-4B8C-83A1-F6EECF244321}">
                <p14:modId xmlns:p14="http://schemas.microsoft.com/office/powerpoint/2010/main" val="3868587228"/>
              </p:ext>
            </p:extLst>
          </p:nvPr>
        </p:nvGraphicFramePr>
        <p:xfrm>
          <a:off x="838200" y="1589519"/>
          <a:ext cx="10515600" cy="446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845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ity landscape clip art">
            <a:extLst>
              <a:ext uri="{FF2B5EF4-FFF2-40B4-BE49-F238E27FC236}">
                <a16:creationId xmlns:a16="http://schemas.microsoft.com/office/drawing/2014/main" id="{C997E46C-A836-A3CF-AE3A-FE1526F9F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290" y="2235487"/>
            <a:ext cx="8472055" cy="40370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ORC 118 Fiscal Distress</a:t>
            </a:r>
          </a:p>
        </p:txBody>
      </p:sp>
      <p:sp>
        <p:nvSpPr>
          <p:cNvPr id="8" name="Content Placeholder 7">
            <a:extLst>
              <a:ext uri="{FF2B5EF4-FFF2-40B4-BE49-F238E27FC236}">
                <a16:creationId xmlns:a16="http://schemas.microsoft.com/office/drawing/2014/main" id="{AC1F197A-3787-1B50-2AEF-09E94B9B87C2}"/>
              </a:ext>
            </a:extLst>
          </p:cNvPr>
          <p:cNvSpPr>
            <a:spLocks noGrp="1"/>
          </p:cNvSpPr>
          <p:nvPr>
            <p:ph idx="1"/>
          </p:nvPr>
        </p:nvSpPr>
        <p:spPr>
          <a:xfrm>
            <a:off x="838200" y="1589519"/>
            <a:ext cx="10515600" cy="4127790"/>
          </a:xfrm>
        </p:spPr>
        <p:txBody>
          <a:bodyPr>
            <a:normAutofit/>
          </a:bodyPr>
          <a:lstStyle/>
          <a:p>
            <a:r>
              <a:rPr lang="en-US" dirty="0"/>
              <a:t>Fiscal Caution</a:t>
            </a:r>
          </a:p>
          <a:p>
            <a:pPr lvl="1"/>
            <a:r>
              <a:rPr lang="en-US" dirty="0"/>
              <a:t>2 townships</a:t>
            </a:r>
          </a:p>
          <a:p>
            <a:pPr lvl="1"/>
            <a:r>
              <a:rPr lang="en-US" dirty="0"/>
              <a:t>2 villages</a:t>
            </a:r>
          </a:p>
          <a:p>
            <a:r>
              <a:rPr lang="en-US" dirty="0"/>
              <a:t>Fiscal Watch</a:t>
            </a:r>
          </a:p>
          <a:p>
            <a:pPr lvl="1"/>
            <a:r>
              <a:rPr lang="en-US" dirty="0"/>
              <a:t>1 cities</a:t>
            </a:r>
          </a:p>
          <a:p>
            <a:pPr lvl="1"/>
            <a:r>
              <a:rPr lang="en-US" dirty="0"/>
              <a:t>1 township</a:t>
            </a:r>
          </a:p>
          <a:p>
            <a:r>
              <a:rPr lang="en-US" dirty="0"/>
              <a:t>Fiscal Emergency</a:t>
            </a:r>
          </a:p>
          <a:p>
            <a:pPr lvl="1"/>
            <a:r>
              <a:rPr lang="en-US" dirty="0"/>
              <a:t>3 cities</a:t>
            </a:r>
          </a:p>
          <a:p>
            <a:pPr lvl="1"/>
            <a:r>
              <a:rPr lang="en-US" dirty="0"/>
              <a:t>7 villages</a:t>
            </a:r>
          </a:p>
          <a:p>
            <a:pPr lvl="1"/>
            <a:r>
              <a:rPr lang="en-US" dirty="0"/>
              <a:t>3 township</a:t>
            </a:r>
          </a:p>
          <a:p>
            <a:endParaRPr lang="en-US" dirty="0"/>
          </a:p>
        </p:txBody>
      </p:sp>
    </p:spTree>
    <p:extLst>
      <p:ext uri="{BB962C8B-B14F-4D97-AF65-F5344CB8AC3E}">
        <p14:creationId xmlns:p14="http://schemas.microsoft.com/office/powerpoint/2010/main" val="327719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B0840-16B8-6623-3407-9BA38C9F53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BF1843-D1F8-98F3-DEB5-7874CB08EB64}"/>
              </a:ext>
            </a:extLst>
          </p:cNvPr>
          <p:cNvSpPr>
            <a:spLocks noGrp="1"/>
          </p:cNvSpPr>
          <p:nvPr>
            <p:ph type="title"/>
          </p:nvPr>
        </p:nvSpPr>
        <p:spPr/>
        <p:txBody>
          <a:bodyPr/>
          <a:lstStyle/>
          <a:p>
            <a:r>
              <a:rPr lang="en-US" dirty="0"/>
              <a:t>Ohio Revised Code 118</a:t>
            </a:r>
          </a:p>
        </p:txBody>
      </p:sp>
      <p:sp>
        <p:nvSpPr>
          <p:cNvPr id="4" name="Content Placeholder 3">
            <a:extLst>
              <a:ext uri="{FF2B5EF4-FFF2-40B4-BE49-F238E27FC236}">
                <a16:creationId xmlns:a16="http://schemas.microsoft.com/office/drawing/2014/main" id="{BD964296-32B2-C44B-054F-43172E61D4CD}"/>
              </a:ext>
            </a:extLst>
          </p:cNvPr>
          <p:cNvSpPr>
            <a:spLocks noGrp="1"/>
          </p:cNvSpPr>
          <p:nvPr>
            <p:ph idx="1"/>
          </p:nvPr>
        </p:nvSpPr>
        <p:spPr>
          <a:xfrm>
            <a:off x="838200" y="1503794"/>
            <a:ext cx="10515600" cy="4460904"/>
          </a:xfrm>
        </p:spPr>
        <p:txBody>
          <a:bodyPr vert="horz" lIns="91440" tIns="45720" rIns="91440" bIns="45720" rtlCol="0" anchor="t">
            <a:normAutofit/>
          </a:bodyPr>
          <a:lstStyle/>
          <a:p>
            <a:pPr marL="229870" indent="-229870"/>
            <a:r>
              <a:rPr lang="en-US" dirty="0"/>
              <a:t>Guidelines for when counties, cities, villages and townships are in fiscal distress</a:t>
            </a:r>
          </a:p>
          <a:p>
            <a:pPr marL="229870" indent="-229870"/>
            <a:r>
              <a:rPr lang="en-US" dirty="0"/>
              <a:t>Addresses:</a:t>
            </a:r>
          </a:p>
          <a:p>
            <a:pPr marL="461645" lvl="1" indent="-229870"/>
            <a:r>
              <a:rPr lang="en-US" dirty="0"/>
              <a:t>Fiscal Caution</a:t>
            </a:r>
          </a:p>
          <a:p>
            <a:pPr marL="461645" lvl="1" indent="-229870"/>
            <a:r>
              <a:rPr lang="en-US" dirty="0"/>
              <a:t>Fiscal Watch and</a:t>
            </a:r>
          </a:p>
          <a:p>
            <a:pPr marL="461645" lvl="1" indent="-229870"/>
            <a:r>
              <a:rPr lang="en-US" dirty="0"/>
              <a:t>Fiscal Emergency</a:t>
            </a:r>
          </a:p>
          <a:p>
            <a:pPr marL="229870" indent="-229870"/>
            <a:endParaRPr lang="en-US" dirty="0"/>
          </a:p>
        </p:txBody>
      </p:sp>
      <p:pic>
        <p:nvPicPr>
          <p:cNvPr id="5" name="Picture 4">
            <a:extLst>
              <a:ext uri="{FF2B5EF4-FFF2-40B4-BE49-F238E27FC236}">
                <a16:creationId xmlns:a16="http://schemas.microsoft.com/office/drawing/2014/main" id="{A58FE1D1-8BA0-D130-3688-4457CD33FBB2}"/>
              </a:ext>
            </a:extLst>
          </p:cNvPr>
          <p:cNvPicPr>
            <a:picLocks noChangeAspect="1"/>
          </p:cNvPicPr>
          <p:nvPr/>
        </p:nvPicPr>
        <p:blipFill>
          <a:blip r:embed="rId3"/>
          <a:stretch>
            <a:fillRect/>
          </a:stretch>
        </p:blipFill>
        <p:spPr>
          <a:xfrm>
            <a:off x="3371850" y="2409825"/>
            <a:ext cx="4400550" cy="3414220"/>
          </a:xfrm>
          <a:prstGeom prst="rect">
            <a:avLst/>
          </a:prstGeom>
        </p:spPr>
      </p:pic>
    </p:spTree>
    <p:extLst>
      <p:ext uri="{BB962C8B-B14F-4D97-AF65-F5344CB8AC3E}">
        <p14:creationId xmlns:p14="http://schemas.microsoft.com/office/powerpoint/2010/main" val="295152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a:extLst>
              <a:ext uri="{FF2B5EF4-FFF2-40B4-BE49-F238E27FC236}">
                <a16:creationId xmlns:a16="http://schemas.microsoft.com/office/drawing/2014/main" id="{634462DB-25F4-E229-12CE-0CA58FE1FB5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p:blipFill>
        <p:spPr>
          <a:xfrm>
            <a:off x="70110" y="1511553"/>
            <a:ext cx="12121890" cy="1575844"/>
          </a:xfrm>
          <a:noFill/>
        </p:spPr>
      </p:pic>
      <p:sp>
        <p:nvSpPr>
          <p:cNvPr id="3" name="Title 2"/>
          <p:cNvSpPr>
            <a:spLocks noGrp="1"/>
          </p:cNvSpPr>
          <p:nvPr>
            <p:ph type="title"/>
          </p:nvPr>
        </p:nvSpPr>
        <p:spPr>
          <a:xfrm>
            <a:off x="838200" y="365128"/>
            <a:ext cx="10515600" cy="1002200"/>
          </a:xfrm>
        </p:spPr>
        <p:txBody>
          <a:bodyPr anchor="ctr">
            <a:normAutofit/>
          </a:bodyPr>
          <a:lstStyle/>
          <a:p>
            <a:r>
              <a:rPr lang="en-US" dirty="0"/>
              <a:t>History of Fiscal Emergency</a:t>
            </a:r>
          </a:p>
        </p:txBody>
      </p:sp>
      <p:sp>
        <p:nvSpPr>
          <p:cNvPr id="9" name="Content Placeholder 3">
            <a:extLst>
              <a:ext uri="{FF2B5EF4-FFF2-40B4-BE49-F238E27FC236}">
                <a16:creationId xmlns:a16="http://schemas.microsoft.com/office/drawing/2014/main" id="{4248EFC8-97E2-F9B3-B003-AD01CE797426}"/>
              </a:ext>
            </a:extLst>
          </p:cNvPr>
          <p:cNvSpPr>
            <a:spLocks noGrp="1"/>
          </p:cNvSpPr>
          <p:nvPr>
            <p:ph sz="half" idx="2"/>
          </p:nvPr>
        </p:nvSpPr>
        <p:spPr>
          <a:xfrm>
            <a:off x="182880" y="3231622"/>
            <a:ext cx="11690252" cy="2714603"/>
          </a:xfrm>
        </p:spPr>
        <p:txBody>
          <a:bodyPr/>
          <a:lstStyle/>
          <a:p>
            <a:r>
              <a:rPr lang="en-US" dirty="0"/>
              <a:t>The first declarations of fiscal emergency occurred in 1980.</a:t>
            </a:r>
          </a:p>
          <a:p>
            <a:r>
              <a:rPr lang="en-US" dirty="0"/>
              <a:t>6 entities were declared:</a:t>
            </a:r>
          </a:p>
          <a:p>
            <a:pPr lvl="2"/>
            <a:r>
              <a:rPr lang="en-US" sz="2400" dirty="0"/>
              <a:t>4 Cities</a:t>
            </a:r>
          </a:p>
          <a:p>
            <a:pPr lvl="2"/>
            <a:r>
              <a:rPr lang="en-US" sz="2400" dirty="0"/>
              <a:t>2 Villages</a:t>
            </a:r>
          </a:p>
          <a:p>
            <a:r>
              <a:rPr lang="en-US" dirty="0"/>
              <a:t>The average duration of these 6 entities was 4.1 years.</a:t>
            </a:r>
          </a:p>
        </p:txBody>
      </p:sp>
    </p:spTree>
    <p:extLst>
      <p:ext uri="{BB962C8B-B14F-4D97-AF65-F5344CB8AC3E}">
        <p14:creationId xmlns:p14="http://schemas.microsoft.com/office/powerpoint/2010/main" val="381302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r>
              <a:rPr lang="en-US" dirty="0"/>
              <a:t>Timothy Lintner</a:t>
            </a:r>
          </a:p>
          <a:p>
            <a:r>
              <a:rPr lang="en-US" dirty="0"/>
              <a:t>Assistant Chief Auditor – Local Government Services tjlintner@ohioauditor.gov</a:t>
            </a:r>
            <a:endParaRPr lang="en-US" b="0" dirty="0"/>
          </a:p>
        </p:txBody>
      </p:sp>
    </p:spTree>
    <p:extLst>
      <p:ext uri="{BB962C8B-B14F-4D97-AF65-F5344CB8AC3E}">
        <p14:creationId xmlns:p14="http://schemas.microsoft.com/office/powerpoint/2010/main" val="333230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D56EF3C8-B13D-4C1B-804F-F9D13B60436E}"/>
              </a:ext>
            </a:extLst>
          </p:cNvPr>
          <p:cNvSpPr>
            <a:spLocks noGrp="1"/>
          </p:cNvSpPr>
          <p:nvPr>
            <p:ph idx="1"/>
          </p:nvPr>
        </p:nvSpPr>
        <p:spPr/>
        <p:txBody>
          <a:bodyPr/>
          <a:lstStyle/>
          <a:p>
            <a:endParaRPr lang="en-US" dirty="0"/>
          </a:p>
        </p:txBody>
      </p:sp>
      <p:pic>
        <p:nvPicPr>
          <p:cNvPr id="4100" name="Picture 4" descr="Image result for ohio clip art">
            <a:extLst>
              <a:ext uri="{FF2B5EF4-FFF2-40B4-BE49-F238E27FC236}">
                <a16:creationId xmlns:a16="http://schemas.microsoft.com/office/drawing/2014/main" id="{A9A1A3B2-DFB1-8EA1-3FBB-1A6F063AC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112" y="1026071"/>
            <a:ext cx="4203775" cy="4531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58C78F-749B-073B-6EEB-E04D133A291E}"/>
              </a:ext>
            </a:extLst>
          </p:cNvPr>
          <p:cNvSpPr txBox="1"/>
          <p:nvPr/>
        </p:nvSpPr>
        <p:spPr>
          <a:xfrm>
            <a:off x="2903563" y="1615192"/>
            <a:ext cx="2785378" cy="707886"/>
          </a:xfrm>
          <a:prstGeom prst="rect">
            <a:avLst/>
          </a:prstGeom>
          <a:noFill/>
        </p:spPr>
        <p:txBody>
          <a:bodyPr wrap="square">
            <a:spAutoFit/>
          </a:bodyPr>
          <a:lstStyle/>
          <a:p>
            <a:pPr algn="ctr"/>
            <a:r>
              <a:rPr lang="en-US" sz="4000" dirty="0">
                <a:solidFill>
                  <a:srgbClr val="FF0000"/>
                </a:solidFill>
                <a:latin typeface="Calibri" panose="020F0502020204030204" pitchFamily="34" charset="0"/>
                <a:cs typeface="Calibri" panose="020F0502020204030204" pitchFamily="34" charset="0"/>
              </a:rPr>
              <a:t>88 counties</a:t>
            </a:r>
          </a:p>
        </p:txBody>
      </p:sp>
      <p:sp>
        <p:nvSpPr>
          <p:cNvPr id="8" name="TextBox 7">
            <a:extLst>
              <a:ext uri="{FF2B5EF4-FFF2-40B4-BE49-F238E27FC236}">
                <a16:creationId xmlns:a16="http://schemas.microsoft.com/office/drawing/2014/main" id="{7B0AD7D1-4867-A429-EB89-6C1520185651}"/>
              </a:ext>
            </a:extLst>
          </p:cNvPr>
          <p:cNvSpPr txBox="1"/>
          <p:nvPr/>
        </p:nvSpPr>
        <p:spPr>
          <a:xfrm>
            <a:off x="2903563" y="3693394"/>
            <a:ext cx="2508946" cy="707886"/>
          </a:xfrm>
          <a:prstGeom prst="rect">
            <a:avLst/>
          </a:prstGeom>
          <a:noFill/>
        </p:spPr>
        <p:txBody>
          <a:bodyPr wrap="square">
            <a:spAutoFit/>
          </a:bodyPr>
          <a:lstStyle/>
          <a:p>
            <a:pPr algn="ctr"/>
            <a:r>
              <a:rPr lang="en-US" sz="4000" dirty="0">
                <a:solidFill>
                  <a:srgbClr val="FF0000"/>
                </a:solidFill>
                <a:latin typeface="Calibri" panose="020F0502020204030204" pitchFamily="34" charset="0"/>
                <a:cs typeface="Calibri" panose="020F0502020204030204" pitchFamily="34" charset="0"/>
              </a:rPr>
              <a:t>253 cities</a:t>
            </a:r>
          </a:p>
        </p:txBody>
      </p:sp>
      <p:sp>
        <p:nvSpPr>
          <p:cNvPr id="9" name="TextBox 8">
            <a:extLst>
              <a:ext uri="{FF2B5EF4-FFF2-40B4-BE49-F238E27FC236}">
                <a16:creationId xmlns:a16="http://schemas.microsoft.com/office/drawing/2014/main" id="{0F5D437F-8D25-3053-036D-A71662C5A4AE}"/>
              </a:ext>
            </a:extLst>
          </p:cNvPr>
          <p:cNvSpPr txBox="1"/>
          <p:nvPr/>
        </p:nvSpPr>
        <p:spPr>
          <a:xfrm>
            <a:off x="6658145" y="2038303"/>
            <a:ext cx="2785378" cy="707886"/>
          </a:xfrm>
          <a:prstGeom prst="rect">
            <a:avLst/>
          </a:prstGeom>
          <a:noFill/>
        </p:spPr>
        <p:txBody>
          <a:bodyPr wrap="square">
            <a:spAutoFit/>
          </a:bodyPr>
          <a:lstStyle/>
          <a:p>
            <a:pPr algn="ctr"/>
            <a:r>
              <a:rPr lang="en-US" sz="4000" dirty="0">
                <a:solidFill>
                  <a:srgbClr val="FF0000"/>
                </a:solidFill>
                <a:latin typeface="Calibri" panose="020F0502020204030204" pitchFamily="34" charset="0"/>
                <a:cs typeface="Calibri" panose="020F0502020204030204" pitchFamily="34" charset="0"/>
              </a:rPr>
              <a:t>673 villages</a:t>
            </a:r>
          </a:p>
        </p:txBody>
      </p:sp>
      <p:sp>
        <p:nvSpPr>
          <p:cNvPr id="10" name="TextBox 9">
            <a:extLst>
              <a:ext uri="{FF2B5EF4-FFF2-40B4-BE49-F238E27FC236}">
                <a16:creationId xmlns:a16="http://schemas.microsoft.com/office/drawing/2014/main" id="{AEF748D7-5890-15A1-258B-F5ED248C48B7}"/>
              </a:ext>
            </a:extLst>
          </p:cNvPr>
          <p:cNvSpPr txBox="1"/>
          <p:nvPr/>
        </p:nvSpPr>
        <p:spPr>
          <a:xfrm>
            <a:off x="6368474" y="3783307"/>
            <a:ext cx="3616035" cy="707886"/>
          </a:xfrm>
          <a:prstGeom prst="rect">
            <a:avLst/>
          </a:prstGeom>
          <a:noFill/>
        </p:spPr>
        <p:txBody>
          <a:bodyPr wrap="square">
            <a:spAutoFit/>
          </a:bodyPr>
          <a:lstStyle/>
          <a:p>
            <a:pPr algn="ctr"/>
            <a:r>
              <a:rPr lang="en-US" sz="4000" dirty="0">
                <a:solidFill>
                  <a:srgbClr val="FF0000"/>
                </a:solidFill>
                <a:latin typeface="Calibri" panose="020F0502020204030204" pitchFamily="34" charset="0"/>
                <a:cs typeface="Calibri" panose="020F0502020204030204" pitchFamily="34" charset="0"/>
              </a:rPr>
              <a:t>1,308 townships</a:t>
            </a:r>
          </a:p>
        </p:txBody>
      </p:sp>
      <p:sp>
        <p:nvSpPr>
          <p:cNvPr id="11" name="TextBox 10">
            <a:extLst>
              <a:ext uri="{FF2B5EF4-FFF2-40B4-BE49-F238E27FC236}">
                <a16:creationId xmlns:a16="http://schemas.microsoft.com/office/drawing/2014/main" id="{5EDA2960-F7FE-AA20-6909-593A0C40E76E}"/>
              </a:ext>
            </a:extLst>
          </p:cNvPr>
          <p:cNvSpPr txBox="1"/>
          <p:nvPr/>
        </p:nvSpPr>
        <p:spPr>
          <a:xfrm>
            <a:off x="6693896" y="5297786"/>
            <a:ext cx="2594911" cy="429445"/>
          </a:xfrm>
          <a:prstGeom prst="rect">
            <a:avLst/>
          </a:prstGeom>
          <a:solidFill>
            <a:schemeClr val="bg1"/>
          </a:solidFill>
        </p:spPr>
        <p:txBody>
          <a:bodyPr wrap="square">
            <a:spAutoFit/>
          </a:bodyPr>
          <a:lstStyle/>
          <a:p>
            <a:pPr algn="ctr"/>
            <a:endParaRPr lang="en-US" sz="4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08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25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Caution</a:t>
            </a:r>
          </a:p>
        </p:txBody>
      </p:sp>
      <p:sp>
        <p:nvSpPr>
          <p:cNvPr id="4" name="Content Placeholder 3"/>
          <p:cNvSpPr>
            <a:spLocks noGrp="1"/>
          </p:cNvSpPr>
          <p:nvPr>
            <p:ph idx="1"/>
          </p:nvPr>
        </p:nvSpPr>
        <p:spPr>
          <a:xfrm>
            <a:off x="838200" y="1589519"/>
            <a:ext cx="10515600" cy="4457238"/>
          </a:xfrm>
        </p:spPr>
        <p:txBody>
          <a:bodyPr vert="horz" lIns="91440" tIns="45720" rIns="91440" bIns="45720" rtlCol="0" anchor="t">
            <a:normAutofit/>
          </a:bodyPr>
          <a:lstStyle/>
          <a:p>
            <a:r>
              <a:rPr lang="en-US" sz="3200" dirty="0"/>
              <a:t>Initiated – AOS</a:t>
            </a:r>
          </a:p>
          <a:p>
            <a:r>
              <a:rPr lang="en-US" sz="3200" dirty="0"/>
              <a:t>Conditions:</a:t>
            </a:r>
          </a:p>
          <a:p>
            <a:pPr marL="968375" lvl="1" indent="-223838">
              <a:buNone/>
            </a:pPr>
            <a:r>
              <a:rPr lang="en-US" sz="2800" dirty="0" err="1"/>
              <a:t>Unauditable</a:t>
            </a:r>
            <a:r>
              <a:rPr lang="en-US" sz="2800" dirty="0"/>
              <a:t> financial records</a:t>
            </a:r>
          </a:p>
          <a:p>
            <a:pPr marL="968375" lvl="1" indent="-223838">
              <a:buNone/>
            </a:pPr>
            <a:r>
              <a:rPr lang="en-US" sz="2800" dirty="0"/>
              <a:t>Significant deficiencies, weaknesses or non-compliance</a:t>
            </a:r>
          </a:p>
          <a:p>
            <a:pPr marL="968375" lvl="1" indent="-223838">
              <a:buNone/>
            </a:pPr>
            <a:r>
              <a:rPr lang="en-US" sz="2800" dirty="0"/>
              <a:t>General fund deficit &gt;2% of general fund revenue</a:t>
            </a:r>
          </a:p>
          <a:p>
            <a:pPr marL="968375" lvl="1" indent="-223838">
              <a:buNone/>
            </a:pPr>
            <a:r>
              <a:rPr lang="en-US" sz="2800" dirty="0"/>
              <a:t>General fund carryover balance = </a:t>
            </a:r>
            <a:r>
              <a:rPr lang="en-US" sz="2800" i="1" dirty="0"/>
              <a:t>or</a:t>
            </a:r>
            <a:r>
              <a:rPr lang="en-US" sz="2800" dirty="0"/>
              <a:t> &lt; one month expenditures</a:t>
            </a:r>
          </a:p>
          <a:p>
            <a:pPr marL="968375" lvl="1" indent="-223838">
              <a:buNone/>
            </a:pPr>
            <a:r>
              <a:rPr lang="en-US" sz="2800" dirty="0"/>
              <a:t>Not reconciled for three months and not corrected within one month written notification</a:t>
            </a:r>
          </a:p>
          <a:p>
            <a:pPr marL="229870" indent="-229870"/>
            <a:endParaRPr lang="en-US" dirty="0"/>
          </a:p>
        </p:txBody>
      </p:sp>
      <p:pic>
        <p:nvPicPr>
          <p:cNvPr id="5" name="Picture 4">
            <a:extLst>
              <a:ext uri="{FF2B5EF4-FFF2-40B4-BE49-F238E27FC236}">
                <a16:creationId xmlns:a16="http://schemas.microsoft.com/office/drawing/2014/main" id="{1743DA4E-CC91-FEF6-9EE0-14B42578128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4" b="100000" l="0" r="100000"/>
                    </a14:imgEffect>
                  </a14:imgLayer>
                </a14:imgProps>
              </a:ext>
              <a:ext uri="{28A0092B-C50C-407E-A947-70E740481C1C}">
                <a14:useLocalDpi xmlns:a14="http://schemas.microsoft.com/office/drawing/2010/main" val="0"/>
              </a:ext>
            </a:extLst>
          </a:blip>
          <a:stretch>
            <a:fillRect/>
          </a:stretch>
        </p:blipFill>
        <p:spPr>
          <a:xfrm>
            <a:off x="1328893" y="3508575"/>
            <a:ext cx="305784" cy="305784"/>
          </a:xfrm>
          <a:prstGeom prst="rect">
            <a:avLst/>
          </a:prstGeom>
        </p:spPr>
      </p:pic>
      <p:pic>
        <p:nvPicPr>
          <p:cNvPr id="6" name="Picture 5">
            <a:extLst>
              <a:ext uri="{FF2B5EF4-FFF2-40B4-BE49-F238E27FC236}">
                <a16:creationId xmlns:a16="http://schemas.microsoft.com/office/drawing/2014/main" id="{0D435D90-1521-ED35-7C24-8C0A7A47783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4" b="100000" l="0" r="100000"/>
                    </a14:imgEffect>
                  </a14:imgLayer>
                </a14:imgProps>
              </a:ext>
              <a:ext uri="{28A0092B-C50C-407E-A947-70E740481C1C}">
                <a14:useLocalDpi xmlns:a14="http://schemas.microsoft.com/office/drawing/2010/main" val="0"/>
              </a:ext>
            </a:extLst>
          </a:blip>
          <a:stretch>
            <a:fillRect/>
          </a:stretch>
        </p:blipFill>
        <p:spPr>
          <a:xfrm>
            <a:off x="1328893" y="2674253"/>
            <a:ext cx="305784" cy="305784"/>
          </a:xfrm>
          <a:prstGeom prst="rect">
            <a:avLst/>
          </a:prstGeom>
        </p:spPr>
      </p:pic>
      <p:pic>
        <p:nvPicPr>
          <p:cNvPr id="7" name="Picture 6">
            <a:extLst>
              <a:ext uri="{FF2B5EF4-FFF2-40B4-BE49-F238E27FC236}">
                <a16:creationId xmlns:a16="http://schemas.microsoft.com/office/drawing/2014/main" id="{B81EE511-4852-1F73-ED0A-99A339AFADF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4" b="100000" l="0" r="100000"/>
                    </a14:imgEffect>
                  </a14:imgLayer>
                </a14:imgProps>
              </a:ext>
              <a:ext uri="{28A0092B-C50C-407E-A947-70E740481C1C}">
                <a14:useLocalDpi xmlns:a14="http://schemas.microsoft.com/office/drawing/2010/main" val="0"/>
              </a:ext>
            </a:extLst>
          </a:blip>
          <a:stretch>
            <a:fillRect/>
          </a:stretch>
        </p:blipFill>
        <p:spPr>
          <a:xfrm>
            <a:off x="1354705" y="3091696"/>
            <a:ext cx="305784" cy="305784"/>
          </a:xfrm>
          <a:prstGeom prst="rect">
            <a:avLst/>
          </a:prstGeom>
        </p:spPr>
      </p:pic>
      <p:pic>
        <p:nvPicPr>
          <p:cNvPr id="8" name="Picture 7">
            <a:extLst>
              <a:ext uri="{FF2B5EF4-FFF2-40B4-BE49-F238E27FC236}">
                <a16:creationId xmlns:a16="http://schemas.microsoft.com/office/drawing/2014/main" id="{E0A3DC0C-28EA-4519-85EB-0814819B617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4" b="100000" l="0" r="100000"/>
                    </a14:imgEffect>
                  </a14:imgLayer>
                </a14:imgProps>
              </a:ext>
              <a:ext uri="{28A0092B-C50C-407E-A947-70E740481C1C}">
                <a14:useLocalDpi xmlns:a14="http://schemas.microsoft.com/office/drawing/2010/main" val="0"/>
              </a:ext>
            </a:extLst>
          </a:blip>
          <a:stretch>
            <a:fillRect/>
          </a:stretch>
        </p:blipFill>
        <p:spPr>
          <a:xfrm>
            <a:off x="1328893" y="3925454"/>
            <a:ext cx="305784" cy="305784"/>
          </a:xfrm>
          <a:prstGeom prst="rect">
            <a:avLst/>
          </a:prstGeom>
        </p:spPr>
      </p:pic>
      <p:pic>
        <p:nvPicPr>
          <p:cNvPr id="9" name="Picture 8">
            <a:extLst>
              <a:ext uri="{FF2B5EF4-FFF2-40B4-BE49-F238E27FC236}">
                <a16:creationId xmlns:a16="http://schemas.microsoft.com/office/drawing/2014/main" id="{B61CBB49-3952-7E98-A877-0ACC30EB4A2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4" b="100000" l="0" r="100000"/>
                    </a14:imgEffect>
                  </a14:imgLayer>
                </a14:imgProps>
              </a:ext>
              <a:ext uri="{28A0092B-C50C-407E-A947-70E740481C1C}">
                <a14:useLocalDpi xmlns:a14="http://schemas.microsoft.com/office/drawing/2010/main" val="0"/>
              </a:ext>
            </a:extLst>
          </a:blip>
          <a:stretch>
            <a:fillRect/>
          </a:stretch>
        </p:blipFill>
        <p:spPr>
          <a:xfrm>
            <a:off x="1317919" y="4360505"/>
            <a:ext cx="305784" cy="305784"/>
          </a:xfrm>
          <a:prstGeom prst="rect">
            <a:avLst/>
          </a:prstGeom>
        </p:spPr>
      </p:pic>
      <p:pic>
        <p:nvPicPr>
          <p:cNvPr id="10" name="Picture 9">
            <a:extLst>
              <a:ext uri="{FF2B5EF4-FFF2-40B4-BE49-F238E27FC236}">
                <a16:creationId xmlns:a16="http://schemas.microsoft.com/office/drawing/2014/main" id="{02507A11-37FF-79A9-A6D5-D1E61C5177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047072" y="390675"/>
            <a:ext cx="2945326" cy="2572500"/>
          </a:xfrm>
          <a:prstGeom prst="rect">
            <a:avLst/>
          </a:prstGeom>
        </p:spPr>
      </p:pic>
    </p:spTree>
    <p:extLst>
      <p:ext uri="{BB962C8B-B14F-4D97-AF65-F5344CB8AC3E}">
        <p14:creationId xmlns:p14="http://schemas.microsoft.com/office/powerpoint/2010/main" val="16659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300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450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6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Caution</a:t>
            </a:r>
          </a:p>
        </p:txBody>
      </p:sp>
      <p:sp>
        <p:nvSpPr>
          <p:cNvPr id="4" name="Content Placeholder 3"/>
          <p:cNvSpPr>
            <a:spLocks noGrp="1"/>
          </p:cNvSpPr>
          <p:nvPr>
            <p:ph idx="1"/>
          </p:nvPr>
        </p:nvSpPr>
        <p:spPr>
          <a:xfrm>
            <a:off x="838200" y="1589519"/>
            <a:ext cx="10515600" cy="4457238"/>
          </a:xfrm>
        </p:spPr>
        <p:txBody>
          <a:bodyPr vert="horz" lIns="91440" tIns="45720" rIns="91440" bIns="45720" rtlCol="0" anchor="t">
            <a:normAutofit/>
          </a:bodyPr>
          <a:lstStyle/>
          <a:p>
            <a:r>
              <a:rPr lang="en-US" sz="2800" dirty="0"/>
              <a:t>Declaration:</a:t>
            </a:r>
          </a:p>
          <a:p>
            <a:pPr marL="690563" indent="-457200">
              <a:buClr>
                <a:srgbClr val="0070C0"/>
              </a:buClr>
              <a:buFont typeface="Wingdings" panose="05000000000000000000" pitchFamily="2" charset="2"/>
              <a:buChar char="ü"/>
            </a:pPr>
            <a:r>
              <a:rPr lang="en-US" dirty="0"/>
              <a:t>AOS letter sent</a:t>
            </a:r>
          </a:p>
          <a:p>
            <a:pPr>
              <a:buClr>
                <a:schemeClr val="tx1"/>
              </a:buClr>
            </a:pPr>
            <a:r>
              <a:rPr lang="en-US" sz="2800" dirty="0"/>
              <a:t>Actions:</a:t>
            </a:r>
          </a:p>
          <a:p>
            <a:pPr marL="690563" lvl="1" indent="-457200">
              <a:buClr>
                <a:srgbClr val="0070C0"/>
              </a:buClr>
              <a:buFont typeface="Wingdings" panose="05000000000000000000" pitchFamily="2" charset="2"/>
              <a:buChar char="ü"/>
            </a:pPr>
            <a:r>
              <a:rPr lang="en-US" sz="2400" dirty="0"/>
              <a:t>Submit financial recovery plan to correct conditions prompting declaration within 60 days</a:t>
            </a:r>
          </a:p>
          <a:p>
            <a:pPr marL="690563" lvl="1" indent="-457200">
              <a:buClr>
                <a:srgbClr val="0070C0"/>
              </a:buClr>
              <a:buFont typeface="Wingdings" panose="05000000000000000000" pitchFamily="2" charset="2"/>
              <a:buChar char="ü"/>
            </a:pPr>
            <a:r>
              <a:rPr lang="en-US" sz="2400" dirty="0"/>
              <a:t>AOS monitors</a:t>
            </a:r>
          </a:p>
          <a:p>
            <a:pPr marL="690563" lvl="1" indent="-457200">
              <a:buClr>
                <a:srgbClr val="0070C0"/>
              </a:buClr>
              <a:buFont typeface="Wingdings" panose="05000000000000000000" pitchFamily="2" charset="2"/>
              <a:buChar char="ü"/>
            </a:pPr>
            <a:r>
              <a:rPr lang="en-US" sz="2400" dirty="0"/>
              <a:t>No acceptable financial recovery plan may result in fiscal watch or emergency</a:t>
            </a:r>
          </a:p>
          <a:p>
            <a:pPr marL="233363" indent="-233363">
              <a:buClr>
                <a:schemeClr val="tx1"/>
              </a:buClr>
            </a:pPr>
            <a:r>
              <a:rPr lang="en-US" sz="2800" dirty="0"/>
              <a:t>Termination:</a:t>
            </a:r>
          </a:p>
          <a:p>
            <a:pPr marL="690563" indent="-457200">
              <a:buClr>
                <a:srgbClr val="0070C0"/>
              </a:buClr>
              <a:buFont typeface="Wingdings" panose="05000000000000000000" pitchFamily="2" charset="2"/>
              <a:buChar char="ü"/>
            </a:pPr>
            <a:r>
              <a:rPr lang="en-US" dirty="0"/>
              <a:t>When AOS determines corrective actions have been or are being implemented and fiscal caution conditions no longer exist</a:t>
            </a:r>
          </a:p>
          <a:p>
            <a:pPr marL="229870" indent="-229870"/>
            <a:endParaRPr lang="en-US" dirty="0"/>
          </a:p>
        </p:txBody>
      </p:sp>
      <p:pic>
        <p:nvPicPr>
          <p:cNvPr id="5" name="Picture 4">
            <a:extLst>
              <a:ext uri="{FF2B5EF4-FFF2-40B4-BE49-F238E27FC236}">
                <a16:creationId xmlns:a16="http://schemas.microsoft.com/office/drawing/2014/main" id="{F22E8E73-35FC-84E0-D22C-7DBC1CA047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24968" y="191025"/>
            <a:ext cx="1398494" cy="1398494"/>
          </a:xfrm>
          <a:prstGeom prst="rect">
            <a:avLst/>
          </a:prstGeom>
        </p:spPr>
      </p:pic>
      <p:pic>
        <p:nvPicPr>
          <p:cNvPr id="6" name="Picture 5">
            <a:extLst>
              <a:ext uri="{FF2B5EF4-FFF2-40B4-BE49-F238E27FC236}">
                <a16:creationId xmlns:a16="http://schemas.microsoft.com/office/drawing/2014/main" id="{6325B452-C4D2-FEAF-276C-6E2B258F105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868540" y="191025"/>
            <a:ext cx="1398494" cy="1398494"/>
          </a:xfrm>
          <a:prstGeom prst="rect">
            <a:avLst/>
          </a:prstGeom>
        </p:spPr>
      </p:pic>
    </p:spTree>
    <p:extLst>
      <p:ext uri="{BB962C8B-B14F-4D97-AF65-F5344CB8AC3E}">
        <p14:creationId xmlns:p14="http://schemas.microsoft.com/office/powerpoint/2010/main" val="356841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8"/>
            <a:ext cx="10515600" cy="914794"/>
          </a:xfrm>
        </p:spPr>
        <p:txBody>
          <a:bodyPr/>
          <a:lstStyle/>
          <a:p>
            <a:r>
              <a:rPr lang="en-US" dirty="0"/>
              <a:t>ORC 118 – Fiscal Watch</a:t>
            </a:r>
          </a:p>
        </p:txBody>
      </p:sp>
      <p:sp>
        <p:nvSpPr>
          <p:cNvPr id="4" name="Content Placeholder 3"/>
          <p:cNvSpPr>
            <a:spLocks noGrp="1"/>
          </p:cNvSpPr>
          <p:nvPr>
            <p:ph idx="1"/>
          </p:nvPr>
        </p:nvSpPr>
        <p:spPr>
          <a:xfrm>
            <a:off x="838200" y="1279921"/>
            <a:ext cx="10515600" cy="4760151"/>
          </a:xfrm>
        </p:spPr>
        <p:txBody>
          <a:bodyPr vert="horz" lIns="91440" tIns="45720" rIns="91440" bIns="45720" rtlCol="0" anchor="t">
            <a:normAutofit/>
          </a:bodyPr>
          <a:lstStyle/>
          <a:p>
            <a:pPr marL="229870" indent="-229870"/>
            <a:r>
              <a:rPr lang="en-US" sz="2800" dirty="0"/>
              <a:t>Initiated:</a:t>
            </a:r>
          </a:p>
          <a:p>
            <a:pPr marL="461645" lvl="1" indent="-229870"/>
            <a:r>
              <a:rPr lang="en-US" sz="2400" dirty="0"/>
              <a:t>Mayor</a:t>
            </a:r>
          </a:p>
          <a:p>
            <a:pPr marL="461645" lvl="1" indent="-229870"/>
            <a:r>
              <a:rPr lang="en-US" sz="2400" dirty="0"/>
              <a:t>Presiding officer of Council</a:t>
            </a:r>
          </a:p>
          <a:p>
            <a:pPr marL="461645" lvl="1" indent="-229870"/>
            <a:r>
              <a:rPr lang="en-US" sz="2400" dirty="0"/>
              <a:t>Board of County Commissioners</a:t>
            </a:r>
          </a:p>
          <a:p>
            <a:pPr marL="461645" lvl="1" indent="-229870"/>
            <a:r>
              <a:rPr lang="en-US" sz="2400" dirty="0"/>
              <a:t>Board of Township Trustees</a:t>
            </a:r>
          </a:p>
          <a:p>
            <a:pPr marL="461645" lvl="1" indent="-229870"/>
            <a:r>
              <a:rPr lang="en-US" sz="2400" dirty="0"/>
              <a:t>Auditor of State</a:t>
            </a:r>
          </a:p>
          <a:p>
            <a:pPr marL="231775" lvl="1" indent="0">
              <a:buNone/>
            </a:pPr>
            <a:endParaRPr lang="en-US" dirty="0"/>
          </a:p>
          <a:p>
            <a:pPr marL="229870" indent="-229870"/>
            <a:r>
              <a:rPr lang="en-US" sz="2800" dirty="0"/>
              <a:t>Conditions (1/12):</a:t>
            </a:r>
          </a:p>
          <a:p>
            <a:pPr marL="461645" lvl="1" indent="-229870"/>
            <a:r>
              <a:rPr lang="en-US" sz="2400" dirty="0"/>
              <a:t>Delinquent Accounts Payables</a:t>
            </a:r>
          </a:p>
          <a:p>
            <a:pPr marL="461645" lvl="1" indent="-229870"/>
            <a:r>
              <a:rPr lang="en-US" sz="2400" dirty="0"/>
              <a:t>Deficit Fund Balances</a:t>
            </a:r>
          </a:p>
          <a:p>
            <a:pPr marL="461645" lvl="1" indent="-229870"/>
            <a:r>
              <a:rPr lang="en-US" sz="2400" dirty="0"/>
              <a:t>Treasury Deficiency</a:t>
            </a:r>
          </a:p>
          <a:p>
            <a:pPr marL="461645" lvl="1" indent="-229870"/>
            <a:r>
              <a:rPr lang="en-US" sz="2400" dirty="0"/>
              <a:t>Forecast</a:t>
            </a:r>
          </a:p>
        </p:txBody>
      </p:sp>
      <p:pic>
        <p:nvPicPr>
          <p:cNvPr id="5" name="Picture 2" descr="Image result for Bird with Binoculars Clip Art">
            <a:extLst>
              <a:ext uri="{FF2B5EF4-FFF2-40B4-BE49-F238E27FC236}">
                <a16:creationId xmlns:a16="http://schemas.microsoft.com/office/drawing/2014/main" id="{D29A1B0B-0634-CC1E-70BA-0B241D988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047" y="1947689"/>
            <a:ext cx="3503142" cy="42319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5EA2C4-04FD-3B02-7F97-21B560A8B1DA}"/>
              </a:ext>
            </a:extLst>
          </p:cNvPr>
          <p:cNvSpPr txBox="1"/>
          <p:nvPr/>
        </p:nvSpPr>
        <p:spPr>
          <a:xfrm>
            <a:off x="7932162" y="5750227"/>
            <a:ext cx="2594911" cy="429445"/>
          </a:xfrm>
          <a:prstGeom prst="rect">
            <a:avLst/>
          </a:prstGeom>
          <a:solidFill>
            <a:schemeClr val="bg1"/>
          </a:solidFill>
        </p:spPr>
        <p:txBody>
          <a:bodyPr wrap="square">
            <a:spAutoFit/>
          </a:bodyPr>
          <a:lstStyle/>
          <a:p>
            <a:pPr algn="ctr"/>
            <a:endParaRPr lang="en-US" sz="4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man looking through magnifying glass clipart">
            <a:extLst>
              <a:ext uri="{FF2B5EF4-FFF2-40B4-BE49-F238E27FC236}">
                <a16:creationId xmlns:a16="http://schemas.microsoft.com/office/drawing/2014/main" id="{ACD78592-B1C4-26BE-B285-859B31105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97" y="510078"/>
            <a:ext cx="3128792" cy="277429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ORC 118 – Fiscal Watch</a:t>
            </a:r>
          </a:p>
        </p:txBody>
      </p:sp>
      <p:sp>
        <p:nvSpPr>
          <p:cNvPr id="4" name="Content Placeholder 3"/>
          <p:cNvSpPr>
            <a:spLocks noGrp="1"/>
          </p:cNvSpPr>
          <p:nvPr>
            <p:ph idx="1"/>
          </p:nvPr>
        </p:nvSpPr>
        <p:spPr>
          <a:xfrm>
            <a:off x="2071396" y="1540989"/>
            <a:ext cx="8668139" cy="4457238"/>
          </a:xfrm>
        </p:spPr>
        <p:txBody>
          <a:bodyPr vert="horz" lIns="91440" tIns="45720" rIns="91440" bIns="45720" rtlCol="0" anchor="t">
            <a:normAutofit/>
          </a:bodyPr>
          <a:lstStyle/>
          <a:p>
            <a:pPr marL="229870" indent="-229870"/>
            <a:r>
              <a:rPr lang="en-US" sz="2800" dirty="0"/>
              <a:t>Fiscal Analysis and Report</a:t>
            </a:r>
          </a:p>
          <a:p>
            <a:pPr marL="461645" lvl="1" indent="-229870"/>
            <a:r>
              <a:rPr lang="en-US" sz="2400" dirty="0"/>
              <a:t>Analysis done at year end</a:t>
            </a:r>
          </a:p>
          <a:p>
            <a:pPr marL="229870" indent="-229870"/>
            <a:r>
              <a:rPr lang="en-US" sz="2800" dirty="0"/>
              <a:t>Declaration – Auditor of State</a:t>
            </a:r>
          </a:p>
          <a:p>
            <a:pPr marL="229870" indent="-229870"/>
            <a:r>
              <a:rPr lang="en-US" sz="2800" dirty="0"/>
              <a:t>Actions</a:t>
            </a:r>
          </a:p>
          <a:p>
            <a:pPr marL="461645" lvl="1" indent="-229870"/>
            <a:r>
              <a:rPr lang="en-US" sz="2400" dirty="0"/>
              <a:t>Financial Recovery Plan within 120 days</a:t>
            </a:r>
          </a:p>
          <a:p>
            <a:pPr marL="412750" lvl="2" indent="0">
              <a:buNone/>
            </a:pPr>
            <a:r>
              <a:rPr lang="en-US" sz="2000" dirty="0"/>
              <a:t>	</a:t>
            </a:r>
            <a:r>
              <a:rPr lang="en-US" sz="2000" dirty="0">
                <a:solidFill>
                  <a:srgbClr val="FF0000"/>
                </a:solidFill>
              </a:rPr>
              <a:t>If no plan – may result in fiscal emergency</a:t>
            </a:r>
          </a:p>
          <a:p>
            <a:pPr marL="461645" lvl="1" indent="-229870"/>
            <a:r>
              <a:rPr lang="en-US" sz="2400" dirty="0"/>
              <a:t>AOS monitors and provides technical support</a:t>
            </a:r>
          </a:p>
          <a:p>
            <a:pPr marL="229870" indent="-229870"/>
            <a:r>
              <a:rPr lang="en-US" sz="2800" dirty="0"/>
              <a:t>Termination</a:t>
            </a:r>
          </a:p>
          <a:p>
            <a:pPr marL="461645" lvl="1" indent="-229870"/>
            <a:r>
              <a:rPr lang="en-US" sz="2400" dirty="0"/>
              <a:t>Requested by the local government</a:t>
            </a:r>
          </a:p>
          <a:p>
            <a:pPr marL="461645" lvl="1" indent="-229870"/>
            <a:r>
              <a:rPr lang="en-US" sz="2400" dirty="0"/>
              <a:t>Fiscal watch conditions have been eliminated</a:t>
            </a:r>
          </a:p>
          <a:p>
            <a:pPr marL="461645" lvl="1" indent="-229870"/>
            <a:r>
              <a:rPr lang="en-US" sz="2400" dirty="0"/>
              <a:t>Non-adverse three-year forecast</a:t>
            </a:r>
          </a:p>
        </p:txBody>
      </p:sp>
      <p:sp>
        <p:nvSpPr>
          <p:cNvPr id="6" name="TextBox 5">
            <a:extLst>
              <a:ext uri="{FF2B5EF4-FFF2-40B4-BE49-F238E27FC236}">
                <a16:creationId xmlns:a16="http://schemas.microsoft.com/office/drawing/2014/main" id="{FA9A835F-BA9A-1D99-8B08-34479A903761}"/>
              </a:ext>
            </a:extLst>
          </p:cNvPr>
          <p:cNvSpPr txBox="1"/>
          <p:nvPr/>
        </p:nvSpPr>
        <p:spPr>
          <a:xfrm>
            <a:off x="776446" y="3142589"/>
            <a:ext cx="1613054" cy="283574"/>
          </a:xfrm>
          <a:prstGeom prst="rect">
            <a:avLst/>
          </a:prstGeom>
          <a:solidFill>
            <a:schemeClr val="bg1"/>
          </a:solidFill>
        </p:spPr>
        <p:txBody>
          <a:bodyPr wrap="square">
            <a:spAutoFit/>
          </a:bodyPr>
          <a:lstStyle/>
          <a:p>
            <a:pPr algn="ctr"/>
            <a:endParaRPr lang="en-US" sz="4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39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p:cTn id="1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5"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ORC 118 – Fiscal Emergency</a:t>
            </a:r>
          </a:p>
        </p:txBody>
      </p:sp>
      <p:sp>
        <p:nvSpPr>
          <p:cNvPr id="4" name="Content Placeholder 3"/>
          <p:cNvSpPr>
            <a:spLocks noGrp="1"/>
          </p:cNvSpPr>
          <p:nvPr>
            <p:ph idx="1"/>
          </p:nvPr>
        </p:nvSpPr>
        <p:spPr>
          <a:xfrm>
            <a:off x="838200" y="1589519"/>
            <a:ext cx="10515600" cy="4457238"/>
          </a:xfrm>
        </p:spPr>
        <p:txBody>
          <a:bodyPr vert="horz" lIns="91440" tIns="45720" rIns="91440" bIns="45720" rtlCol="0" anchor="t">
            <a:normAutofit/>
          </a:bodyPr>
          <a:lstStyle/>
          <a:p>
            <a:pPr marL="229870" indent="-229870"/>
            <a:r>
              <a:rPr lang="en-US" sz="2800" dirty="0"/>
              <a:t>Initiated:</a:t>
            </a:r>
          </a:p>
          <a:p>
            <a:pPr marL="461645" lvl="1" indent="-229870"/>
            <a:r>
              <a:rPr lang="en-US" sz="2400" dirty="0"/>
              <a:t>Governor</a:t>
            </a:r>
          </a:p>
          <a:p>
            <a:pPr marL="461645" lvl="1" indent="-229870"/>
            <a:r>
              <a:rPr lang="en-US" sz="2400" dirty="0"/>
              <a:t>County Budget Commission</a:t>
            </a:r>
          </a:p>
          <a:p>
            <a:pPr marL="461645" lvl="1" indent="-229870"/>
            <a:r>
              <a:rPr lang="en-US" sz="2400" dirty="0"/>
              <a:t>Mayor</a:t>
            </a:r>
          </a:p>
          <a:p>
            <a:pPr marL="461645" lvl="1" indent="-229870"/>
            <a:r>
              <a:rPr lang="en-US" sz="2400" dirty="0"/>
              <a:t>Presiding Officer of Council</a:t>
            </a:r>
          </a:p>
          <a:p>
            <a:pPr marL="461645" lvl="1" indent="-229870"/>
            <a:r>
              <a:rPr lang="en-US" sz="2400" dirty="0"/>
              <a:t>Board of County Commissioners</a:t>
            </a:r>
          </a:p>
          <a:p>
            <a:pPr marL="461645" lvl="1" indent="-229870"/>
            <a:r>
              <a:rPr lang="en-US" sz="2400" dirty="0"/>
              <a:t>Board of Township Trustees</a:t>
            </a:r>
          </a:p>
          <a:p>
            <a:pPr marL="461645" lvl="1" indent="-229870"/>
            <a:r>
              <a:rPr lang="en-US" sz="2400" dirty="0"/>
              <a:t>Auditor of State</a:t>
            </a:r>
          </a:p>
          <a:p>
            <a:pPr marL="0" indent="0">
              <a:buNone/>
            </a:pPr>
            <a:endParaRPr lang="en-US" dirty="0"/>
          </a:p>
        </p:txBody>
      </p:sp>
      <p:pic>
        <p:nvPicPr>
          <p:cNvPr id="5" name="Picture 4">
            <a:extLst>
              <a:ext uri="{FF2B5EF4-FFF2-40B4-BE49-F238E27FC236}">
                <a16:creationId xmlns:a16="http://schemas.microsoft.com/office/drawing/2014/main" id="{95BE491D-F301-FC7E-70A3-4F844B80F7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0000" l="0" r="100000"/>
                    </a14:imgEffect>
                  </a14:imgLayer>
                </a14:imgProps>
              </a:ext>
              <a:ext uri="{28A0092B-C50C-407E-A947-70E740481C1C}">
                <a14:useLocalDpi xmlns:a14="http://schemas.microsoft.com/office/drawing/2010/main" val="0"/>
              </a:ext>
            </a:extLst>
          </a:blip>
          <a:stretch>
            <a:fillRect/>
          </a:stretch>
        </p:blipFill>
        <p:spPr>
          <a:xfrm>
            <a:off x="7139792" y="1512583"/>
            <a:ext cx="3504033" cy="3504033"/>
          </a:xfrm>
          <a:prstGeom prst="rect">
            <a:avLst/>
          </a:prstGeom>
        </p:spPr>
      </p:pic>
    </p:spTree>
    <p:extLst>
      <p:ext uri="{BB962C8B-B14F-4D97-AF65-F5344CB8AC3E}">
        <p14:creationId xmlns:p14="http://schemas.microsoft.com/office/powerpoint/2010/main" val="1790627855"/>
      </p:ext>
    </p:extLst>
  </p:cSld>
  <p:clrMapOvr>
    <a:masterClrMapping/>
  </p:clrMapOvr>
</p:sld>
</file>

<file path=ppt/theme/theme1.xml><?xml version="1.0" encoding="utf-8"?>
<a:theme xmlns:a="http://schemas.openxmlformats.org/drawingml/2006/main" name="AOS-Faber-Widescreen">
  <a:themeElements>
    <a:clrScheme name="FABER_01">
      <a:dk1>
        <a:srgbClr val="000000"/>
      </a:dk1>
      <a:lt1>
        <a:srgbClr val="FDFDFD"/>
      </a:lt1>
      <a:dk2>
        <a:srgbClr val="3E4B3D"/>
      </a:dk2>
      <a:lt2>
        <a:srgbClr val="CCCCCC"/>
      </a:lt2>
      <a:accent1>
        <a:srgbClr val="3E4B3D"/>
      </a:accent1>
      <a:accent2>
        <a:srgbClr val="A2B0A0"/>
      </a:accent2>
      <a:accent3>
        <a:srgbClr val="203D64"/>
      </a:accent3>
      <a:accent4>
        <a:srgbClr val="566D99"/>
      </a:accent4>
      <a:accent5>
        <a:srgbClr val="666666"/>
      </a:accent5>
      <a:accent6>
        <a:srgbClr val="B22222"/>
      </a:accent6>
      <a:hlink>
        <a:srgbClr val="007AFF"/>
      </a:hlink>
      <a:folHlink>
        <a:srgbClr val="0070C0"/>
      </a:folHlink>
    </a:clrScheme>
    <a:fontScheme name="AOS-Faber">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S-Faber-Widescreen" id="{75056878-20D1-430D-93E3-FC2DBF75F828}" vid="{0CEF88C5-58D2-450F-9BD6-7985E551DC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BER_01">
    <a:dk1>
      <a:srgbClr val="000000"/>
    </a:dk1>
    <a:lt1>
      <a:srgbClr val="FDFDFD"/>
    </a:lt1>
    <a:dk2>
      <a:srgbClr val="3E4B3D"/>
    </a:dk2>
    <a:lt2>
      <a:srgbClr val="CCCCCC"/>
    </a:lt2>
    <a:accent1>
      <a:srgbClr val="3E4B3D"/>
    </a:accent1>
    <a:accent2>
      <a:srgbClr val="A2B0A0"/>
    </a:accent2>
    <a:accent3>
      <a:srgbClr val="203D64"/>
    </a:accent3>
    <a:accent4>
      <a:srgbClr val="566D99"/>
    </a:accent4>
    <a:accent5>
      <a:srgbClr val="666666"/>
    </a:accent5>
    <a:accent6>
      <a:srgbClr val="B22222"/>
    </a:accent6>
    <a:hlink>
      <a:srgbClr val="007AFF"/>
    </a:hlink>
    <a:folHlink>
      <a:srgbClr val="0070C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be0f3c-19b9-4654-b3a0-3e9f76fd8c8a" xsi:nil="true"/>
    <Comments xmlns="0d5817e3-b880-408f-991f-e458db71995f">Update: Added "presentation date" on the Title Slide (the first slide). 
Removed social icons from the contact slide (the last slide).</Comments>
    <AddDate xmlns="0d5817e3-b880-408f-991f-e458db71995f">2021-12-09T18:12:35+00:00</AddDate>
    <lcf76f155ced4ddcb4097134ff3c332f xmlns="0d5817e3-b880-408f-991f-e458db71995f">
      <Terms xmlns="http://schemas.microsoft.com/office/infopath/2007/PartnerControls"/>
    </lcf76f155ced4ddcb4097134ff3c332f>
    <Thumbnail xmlns="0d5817e3-b880-408f-991f-e458db7199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4B9896271AF34C9F549B4098B81E42" ma:contentTypeVersion="22" ma:contentTypeDescription="Create a new document." ma:contentTypeScope="" ma:versionID="75446f4dec779c5daf1a07d523860bf8">
  <xsd:schema xmlns:xsd="http://www.w3.org/2001/XMLSchema" xmlns:xs="http://www.w3.org/2001/XMLSchema" xmlns:p="http://schemas.microsoft.com/office/2006/metadata/properties" xmlns:ns2="afbe0f3c-19b9-4654-b3a0-3e9f76fd8c8a" xmlns:ns3="0d5817e3-b880-408f-991f-e458db71995f" targetNamespace="http://schemas.microsoft.com/office/2006/metadata/properties" ma:root="true" ma:fieldsID="343247e84c36a1c5b11fecd5dc63877c" ns2:_="" ns3:_="">
    <xsd:import namespace="afbe0f3c-19b9-4654-b3a0-3e9f76fd8c8a"/>
    <xsd:import namespace="0d5817e3-b880-408f-991f-e458db71995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Comments" minOccurs="0"/>
                <xsd:element ref="ns3:AddDate" minOccurs="0"/>
                <xsd:element ref="ns3:lcf76f155ced4ddcb4097134ff3c332f" minOccurs="0"/>
                <xsd:element ref="ns2:TaxCatchAll" minOccurs="0"/>
                <xsd:element ref="ns3:MediaServiceObjectDetectorVersions"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e0f3c-19b9-4654-b3a0-3e9f76fd8c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dce34c-a418-4f3f-8b71-fc7cc2ce3bb8}" ma:internalName="TaxCatchAll" ma:showField="CatchAllData" ma:web="afbe0f3c-19b9-4654-b3a0-3e9f76fd8c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5817e3-b880-408f-991f-e458db71995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Comments" ma:index="18" nillable="true" ma:displayName="Comments" ma:format="Dropdown" ma:internalName="Comments">
      <xsd:simpleType>
        <xsd:restriction base="dms:Note"/>
      </xsd:simpleType>
    </xsd:element>
    <xsd:element name="AddDate" ma:index="19" nillable="true" ma:displayName="Date Added" ma:default="[today]" ma:description="Test to see if the date the file added " ma:format="DateOnly" ma:internalName="AddDate">
      <xsd:simpleType>
        <xsd:restriction base="dms:DateTim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cf1e98-7865-4f9d-8589-d03cd0a4ef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Thumbnail" ma:index="24" nillable="true" ma:displayName="Thumbnail" ma:format="Thumbnail" ma:internalName="Thumbnai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2E414A-7D15-46DC-8A78-74F000E58E30}">
  <ds:schemaRefs>
    <ds:schemaRef ds:uri="http://schemas.microsoft.com/sharepoint/v3/contenttype/forms"/>
  </ds:schemaRefs>
</ds:datastoreItem>
</file>

<file path=customXml/itemProps2.xml><?xml version="1.0" encoding="utf-8"?>
<ds:datastoreItem xmlns:ds="http://schemas.openxmlformats.org/officeDocument/2006/customXml" ds:itemID="{661980D5-E2A8-4856-A827-C5A3C14CE81F}">
  <ds:schemaRefs>
    <ds:schemaRef ds:uri="http://purl.org/dc/terms/"/>
    <ds:schemaRef ds:uri="http://schemas.openxmlformats.org/package/2006/metadata/core-properties"/>
    <ds:schemaRef ds:uri="http://purl.org/dc/dcmitype/"/>
    <ds:schemaRef ds:uri="http://schemas.microsoft.com/office/infopath/2007/PartnerControls"/>
    <ds:schemaRef ds:uri="0d5817e3-b880-408f-991f-e458db71995f"/>
    <ds:schemaRef ds:uri="http://purl.org/dc/elements/1.1/"/>
    <ds:schemaRef ds:uri="http://schemas.microsoft.com/office/2006/documentManagement/types"/>
    <ds:schemaRef ds:uri="afbe0f3c-19b9-4654-b3a0-3e9f76fd8c8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0C83422-62AC-47E4-BEDB-B65D621F5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e0f3c-19b9-4654-b3a0-3e9f76fd8c8a"/>
    <ds:schemaRef ds:uri="0d5817e3-b880-408f-991f-e458db719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1783</TotalTime>
  <Words>2605</Words>
  <Application>Microsoft Office PowerPoint</Application>
  <PresentationFormat>Widescreen</PresentationFormat>
  <Paragraphs>362</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Yu Gothic</vt:lpstr>
      <vt:lpstr>Arial</vt:lpstr>
      <vt:lpstr>Calibri</vt:lpstr>
      <vt:lpstr>Century Gothic</vt:lpstr>
      <vt:lpstr>Garamond</vt:lpstr>
      <vt:lpstr>Imprint MT Shadow</vt:lpstr>
      <vt:lpstr>Roboto</vt:lpstr>
      <vt:lpstr>Wingdings</vt:lpstr>
      <vt:lpstr>AOS-Faber-Widescreen</vt:lpstr>
      <vt:lpstr>Fiscal Distress 101</vt:lpstr>
      <vt:lpstr>Topics to be discussed</vt:lpstr>
      <vt:lpstr>Ohio Revised Code 118</vt:lpstr>
      <vt:lpstr>PowerPoint Presentation</vt:lpstr>
      <vt:lpstr>ORC 118 – Fiscal Caution</vt:lpstr>
      <vt:lpstr>ORC 118 – Fiscal Caution</vt:lpstr>
      <vt:lpstr>ORC 118 – Fiscal Watch</vt:lpstr>
      <vt:lpstr>ORC 118 – Fiscal Watch</vt:lpstr>
      <vt:lpstr>ORC 118 – Fiscal Emergency</vt:lpstr>
      <vt:lpstr>ORC 118 – Fiscal Emergency</vt:lpstr>
      <vt:lpstr>ORC 118 – Fiscal Emergency</vt:lpstr>
      <vt:lpstr>ORC 118 – Fiscal Emergency</vt:lpstr>
      <vt:lpstr>ORC 118 – Fiscal Emergency</vt:lpstr>
      <vt:lpstr>ORC 118 – Fiscal Emergency</vt:lpstr>
      <vt:lpstr>ORC 118 – Fiscal Emergency</vt:lpstr>
      <vt:lpstr>ORC 118 – Fiscal Emergency</vt:lpstr>
      <vt:lpstr>ORC 118 – Fiscal Emergency</vt:lpstr>
      <vt:lpstr>ORC 118 – Fiscal Emergency</vt:lpstr>
      <vt:lpstr>ORC 118 – Fiscal Emergency</vt:lpstr>
      <vt:lpstr>ORC 118 – Fiscal Emergency</vt:lpstr>
      <vt:lpstr>How Did They Get Out of Fiscal Emergency?</vt:lpstr>
      <vt:lpstr>PowerPoint Presentation</vt:lpstr>
      <vt:lpstr>How Did They Get Out of Fiscal Emergency?</vt:lpstr>
      <vt:lpstr>PowerPoint Presentation</vt:lpstr>
      <vt:lpstr>PowerPoint Presentation</vt:lpstr>
      <vt:lpstr>How Did They Get Out of Fiscal Emergency?</vt:lpstr>
      <vt:lpstr>Shared Services Savings</vt:lpstr>
      <vt:lpstr>Effects on Surrounding Communities</vt:lpstr>
      <vt:lpstr>ORC 118 Fiscal Distress</vt:lpstr>
      <vt:lpstr>History of Fiscal Emergency</vt:lpstr>
      <vt:lpstr>PowerPoint Presentation</vt:lpstr>
    </vt:vector>
  </TitlesOfParts>
  <Company>Ohio Auditor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Lisa R. Honsberger</dc:creator>
  <cp:lastModifiedBy>Timothy J. Lintner</cp:lastModifiedBy>
  <cp:revision>80</cp:revision>
  <cp:lastPrinted>2025-03-06T14:19:07Z</cp:lastPrinted>
  <dcterms:created xsi:type="dcterms:W3CDTF">2021-09-16T18:02:45Z</dcterms:created>
  <dcterms:modified xsi:type="dcterms:W3CDTF">2025-07-08T11:18:43Z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0x010100E04B9896271AF34C9F549B4098B81E42</vt:lpwstr>
  </property>
  <property fmtid="{D5CDD505-2E9C-101B-9397-08002B2CF9AE}" pid="3" name="MediaServiceImageTags">
    <vt:lpwstr/>
  </property>
</Properties>
</file>