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4.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5.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6.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3.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4.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5.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6.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7.xml" ContentType="application/vnd.openxmlformats-officedocument.presentationml.notesSlide+xml"/>
  <Override PartName="/ppt/tags/tag1.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40.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43.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46.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47.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48.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49.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50.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51.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52.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53.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54.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5" r:id="rId4"/>
  </p:sldMasterIdLst>
  <p:notesMasterIdLst>
    <p:notesMasterId r:id="rId60"/>
  </p:notesMasterIdLst>
  <p:sldIdLst>
    <p:sldId id="256" r:id="rId5"/>
    <p:sldId id="275" r:id="rId6"/>
    <p:sldId id="335" r:id="rId7"/>
    <p:sldId id="278" r:id="rId8"/>
    <p:sldId id="345" r:id="rId9"/>
    <p:sldId id="279" r:id="rId10"/>
    <p:sldId id="280" r:id="rId11"/>
    <p:sldId id="281" r:id="rId12"/>
    <p:sldId id="282" r:id="rId13"/>
    <p:sldId id="283" r:id="rId14"/>
    <p:sldId id="284" r:id="rId15"/>
    <p:sldId id="285" r:id="rId16"/>
    <p:sldId id="286" r:id="rId17"/>
    <p:sldId id="287" r:id="rId18"/>
    <p:sldId id="288" r:id="rId19"/>
    <p:sldId id="289" r:id="rId20"/>
    <p:sldId id="291" r:id="rId21"/>
    <p:sldId id="292" r:id="rId22"/>
    <p:sldId id="293" r:id="rId23"/>
    <p:sldId id="294" r:id="rId24"/>
    <p:sldId id="402" r:id="rId25"/>
    <p:sldId id="412" r:id="rId26"/>
    <p:sldId id="415" r:id="rId27"/>
    <p:sldId id="338" r:id="rId28"/>
    <p:sldId id="295" r:id="rId29"/>
    <p:sldId id="297" r:id="rId30"/>
    <p:sldId id="337" r:id="rId31"/>
    <p:sldId id="298" r:id="rId32"/>
    <p:sldId id="343" r:id="rId33"/>
    <p:sldId id="300" r:id="rId34"/>
    <p:sldId id="301" r:id="rId35"/>
    <p:sldId id="302" r:id="rId36"/>
    <p:sldId id="303" r:id="rId37"/>
    <p:sldId id="304" r:id="rId38"/>
    <p:sldId id="305" r:id="rId39"/>
    <p:sldId id="398" r:id="rId40"/>
    <p:sldId id="409" r:id="rId41"/>
    <p:sldId id="306" r:id="rId42"/>
    <p:sldId id="339" r:id="rId43"/>
    <p:sldId id="340" r:id="rId44"/>
    <p:sldId id="310" r:id="rId45"/>
    <p:sldId id="336" r:id="rId46"/>
    <p:sldId id="392" r:id="rId47"/>
    <p:sldId id="311" r:id="rId48"/>
    <p:sldId id="312" r:id="rId49"/>
    <p:sldId id="404" r:id="rId50"/>
    <p:sldId id="344" r:id="rId51"/>
    <p:sldId id="315" r:id="rId52"/>
    <p:sldId id="316" r:id="rId53"/>
    <p:sldId id="317" r:id="rId54"/>
    <p:sldId id="397" r:id="rId55"/>
    <p:sldId id="413" r:id="rId56"/>
    <p:sldId id="341" r:id="rId57"/>
    <p:sldId id="342" r:id="rId58"/>
    <p:sldId id="265"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0364" autoAdjust="0"/>
  </p:normalViewPr>
  <p:slideViewPr>
    <p:cSldViewPr snapToGrid="0">
      <p:cViewPr varScale="1">
        <p:scale>
          <a:sx n="38" d="100"/>
          <a:sy n="38" d="100"/>
        </p:scale>
        <p:origin x="1032" y="40"/>
      </p:cViewPr>
      <p:guideLst/>
    </p:cSldViewPr>
  </p:slideViewPr>
  <p:notesTextViewPr>
    <p:cViewPr>
      <p:scale>
        <a:sx n="125" d="100"/>
        <a:sy n="125" d="100"/>
      </p:scale>
      <p:origin x="0" y="-70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18E4CF-4070-4688-8145-1BDC1FF3CF7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9C62C89-ADA2-426F-82BD-32B4AEF30F65}">
      <dgm:prSet phldrT="[Text]"/>
      <dgm:spPr/>
      <dgm:t>
        <a:bodyPr/>
        <a:lstStyle/>
        <a:p>
          <a:r>
            <a:rPr lang="en-US" b="1" u="none" dirty="0"/>
            <a:t>Internal Controls</a:t>
          </a:r>
        </a:p>
      </dgm:t>
    </dgm:pt>
    <dgm:pt modelId="{CECFB5DF-C342-468D-B84F-43D36D0C675D}" type="parTrans" cxnId="{4C89C668-6183-48B1-9B5A-DEB66C49D5C0}">
      <dgm:prSet/>
      <dgm:spPr/>
      <dgm:t>
        <a:bodyPr/>
        <a:lstStyle/>
        <a:p>
          <a:endParaRPr lang="en-US"/>
        </a:p>
      </dgm:t>
    </dgm:pt>
    <dgm:pt modelId="{5EBA1C32-2935-4CD9-82A2-837AD33EFE1D}" type="sibTrans" cxnId="{4C89C668-6183-48B1-9B5A-DEB66C49D5C0}">
      <dgm:prSet/>
      <dgm:spPr/>
      <dgm:t>
        <a:bodyPr/>
        <a:lstStyle/>
        <a:p>
          <a:endParaRPr lang="en-US"/>
        </a:p>
      </dgm:t>
    </dgm:pt>
    <dgm:pt modelId="{589233DA-9998-4FB6-B473-54ACA2B6A5A3}">
      <dgm:prSet phldrT="[Text]"/>
      <dgm:spPr/>
      <dgm:t>
        <a:bodyPr/>
        <a:lstStyle/>
        <a:p>
          <a:r>
            <a:rPr lang="en-US" b="1" u="none" dirty="0"/>
            <a:t>Segregation of Duties</a:t>
          </a:r>
        </a:p>
      </dgm:t>
    </dgm:pt>
    <dgm:pt modelId="{78FD9D75-17C4-4806-8047-6A3F2DBF9C39}" type="parTrans" cxnId="{52B2E1AE-D1CF-43E5-A87C-0BCE52BCA138}">
      <dgm:prSet/>
      <dgm:spPr/>
      <dgm:t>
        <a:bodyPr/>
        <a:lstStyle/>
        <a:p>
          <a:endParaRPr lang="en-US"/>
        </a:p>
      </dgm:t>
    </dgm:pt>
    <dgm:pt modelId="{02A59DE7-CCA7-4DAA-BDB3-2CA4B9D82A3E}" type="sibTrans" cxnId="{52B2E1AE-D1CF-43E5-A87C-0BCE52BCA138}">
      <dgm:prSet/>
      <dgm:spPr/>
      <dgm:t>
        <a:bodyPr/>
        <a:lstStyle/>
        <a:p>
          <a:endParaRPr lang="en-US"/>
        </a:p>
      </dgm:t>
    </dgm:pt>
    <dgm:pt modelId="{AD38D14E-E686-47FE-B22E-16B2C16CBC8F}">
      <dgm:prSet custT="1"/>
      <dgm:spPr/>
      <dgm:t>
        <a:bodyPr/>
        <a:lstStyle/>
        <a:p>
          <a:pPr algn="just"/>
          <a:r>
            <a:rPr lang="en-US" sz="2800" dirty="0"/>
            <a:t>Internal Controls - The Basics</a:t>
          </a:r>
        </a:p>
      </dgm:t>
    </dgm:pt>
    <dgm:pt modelId="{D0E60559-6562-42E4-9D1F-B308A1925D9A}" type="parTrans" cxnId="{D665C193-2BA5-4257-ADC4-8FFF0E8FC49B}">
      <dgm:prSet/>
      <dgm:spPr/>
      <dgm:t>
        <a:bodyPr/>
        <a:lstStyle/>
        <a:p>
          <a:endParaRPr lang="en-US"/>
        </a:p>
      </dgm:t>
    </dgm:pt>
    <dgm:pt modelId="{F1E13EAB-D425-405A-9B9C-C5E5FFE86BCE}" type="sibTrans" cxnId="{D665C193-2BA5-4257-ADC4-8FFF0E8FC49B}">
      <dgm:prSet/>
      <dgm:spPr/>
      <dgm:t>
        <a:bodyPr/>
        <a:lstStyle/>
        <a:p>
          <a:endParaRPr lang="en-US"/>
        </a:p>
      </dgm:t>
    </dgm:pt>
    <dgm:pt modelId="{888CFCEF-8B42-4C26-86F1-8F5A5FB21979}">
      <dgm:prSet/>
      <dgm:spPr/>
      <dgm:t>
        <a:bodyPr/>
        <a:lstStyle/>
        <a:p>
          <a:pPr algn="just"/>
          <a:r>
            <a:rPr lang="en-US" dirty="0"/>
            <a:t>Standards/Guidance</a:t>
          </a:r>
        </a:p>
      </dgm:t>
    </dgm:pt>
    <dgm:pt modelId="{0F8696A8-A598-4692-97EE-5A8D8D2A6119}" type="parTrans" cxnId="{1439FE75-2A44-4B7C-8C37-E62300A11D87}">
      <dgm:prSet/>
      <dgm:spPr/>
      <dgm:t>
        <a:bodyPr/>
        <a:lstStyle/>
        <a:p>
          <a:endParaRPr lang="en-US"/>
        </a:p>
      </dgm:t>
    </dgm:pt>
    <dgm:pt modelId="{F99D5819-4289-4F5F-90E6-1A346F4F6F2A}" type="sibTrans" cxnId="{1439FE75-2A44-4B7C-8C37-E62300A11D87}">
      <dgm:prSet/>
      <dgm:spPr/>
      <dgm:t>
        <a:bodyPr/>
        <a:lstStyle/>
        <a:p>
          <a:endParaRPr lang="en-US"/>
        </a:p>
      </dgm:t>
    </dgm:pt>
    <dgm:pt modelId="{347D513B-B46C-462E-A90D-8A9FC418A546}">
      <dgm:prSet custT="1"/>
      <dgm:spPr/>
      <dgm:t>
        <a:bodyPr/>
        <a:lstStyle/>
        <a:p>
          <a:pPr algn="just"/>
          <a:r>
            <a:rPr lang="en-US" sz="2800" dirty="0"/>
            <a:t>Components of Internal Controls</a:t>
          </a:r>
        </a:p>
      </dgm:t>
    </dgm:pt>
    <dgm:pt modelId="{1CCE3E69-EAE9-4413-AD96-99EFCF665122}" type="parTrans" cxnId="{63F16BCD-55FD-4EF5-B2D7-5359CFF79C4D}">
      <dgm:prSet/>
      <dgm:spPr/>
      <dgm:t>
        <a:bodyPr/>
        <a:lstStyle/>
        <a:p>
          <a:endParaRPr lang="en-US"/>
        </a:p>
      </dgm:t>
    </dgm:pt>
    <dgm:pt modelId="{149143F8-79B6-420E-B004-7AC02FEC682B}" type="sibTrans" cxnId="{63F16BCD-55FD-4EF5-B2D7-5359CFF79C4D}">
      <dgm:prSet/>
      <dgm:spPr/>
      <dgm:t>
        <a:bodyPr/>
        <a:lstStyle/>
        <a:p>
          <a:endParaRPr lang="en-US"/>
        </a:p>
      </dgm:t>
    </dgm:pt>
    <dgm:pt modelId="{FD28BDA9-5A31-4EFD-A5ED-B347833F013D}">
      <dgm:prSet custT="1"/>
      <dgm:spPr/>
      <dgm:t>
        <a:bodyPr/>
        <a:lstStyle/>
        <a:p>
          <a:pPr algn="just"/>
          <a:r>
            <a:rPr lang="en-US" sz="2800" dirty="0"/>
            <a:t>Benefits of Internal Controls</a:t>
          </a:r>
        </a:p>
      </dgm:t>
    </dgm:pt>
    <dgm:pt modelId="{63D50FF9-F031-4D74-82D7-169BAC0406F9}" type="parTrans" cxnId="{2889D9F7-7873-4B86-88CB-0F5EDFD9D956}">
      <dgm:prSet/>
      <dgm:spPr/>
      <dgm:t>
        <a:bodyPr/>
        <a:lstStyle/>
        <a:p>
          <a:endParaRPr lang="en-US"/>
        </a:p>
      </dgm:t>
    </dgm:pt>
    <dgm:pt modelId="{9EA43947-8F51-4377-A279-51ED80740666}" type="sibTrans" cxnId="{2889D9F7-7873-4B86-88CB-0F5EDFD9D956}">
      <dgm:prSet/>
      <dgm:spPr/>
      <dgm:t>
        <a:bodyPr/>
        <a:lstStyle/>
        <a:p>
          <a:endParaRPr lang="en-US"/>
        </a:p>
      </dgm:t>
    </dgm:pt>
    <dgm:pt modelId="{389C80C9-8391-4C54-90D4-444CAB5CFDAE}">
      <dgm:prSet custT="1"/>
      <dgm:spPr/>
      <dgm:t>
        <a:bodyPr/>
        <a:lstStyle/>
        <a:p>
          <a:pPr algn="l"/>
          <a:r>
            <a:rPr lang="en-US" sz="2800" dirty="0"/>
            <a:t>Management / Public officials responsibilities for Internal Controls</a:t>
          </a:r>
        </a:p>
      </dgm:t>
    </dgm:pt>
    <dgm:pt modelId="{985D4F3D-C37B-4D85-B274-3C3E570F81AA}" type="parTrans" cxnId="{9059F13C-F281-49C3-BE44-98775DABE611}">
      <dgm:prSet/>
      <dgm:spPr/>
      <dgm:t>
        <a:bodyPr/>
        <a:lstStyle/>
        <a:p>
          <a:endParaRPr lang="en-US"/>
        </a:p>
      </dgm:t>
    </dgm:pt>
    <dgm:pt modelId="{3FDA2947-9AAB-4CBF-B59F-EE299EC256FF}" type="sibTrans" cxnId="{9059F13C-F281-49C3-BE44-98775DABE611}">
      <dgm:prSet/>
      <dgm:spPr/>
      <dgm:t>
        <a:bodyPr/>
        <a:lstStyle/>
        <a:p>
          <a:endParaRPr lang="en-US"/>
        </a:p>
      </dgm:t>
    </dgm:pt>
    <dgm:pt modelId="{0C91A130-050D-48DD-ABA9-1ECD475127C8}">
      <dgm:prSet custT="1"/>
      <dgm:spPr/>
      <dgm:t>
        <a:bodyPr/>
        <a:lstStyle/>
        <a:p>
          <a:pPr algn="just"/>
          <a:r>
            <a:rPr lang="en-US" sz="2800" dirty="0"/>
            <a:t>Common policies</a:t>
          </a:r>
        </a:p>
      </dgm:t>
    </dgm:pt>
    <dgm:pt modelId="{776475E7-8BEC-4B9F-BC01-27A2D3304A5B}" type="parTrans" cxnId="{3AA32A0A-FFBB-46AC-ADC5-C2866F4EDB54}">
      <dgm:prSet/>
      <dgm:spPr/>
      <dgm:t>
        <a:bodyPr/>
        <a:lstStyle/>
        <a:p>
          <a:endParaRPr lang="en-US"/>
        </a:p>
      </dgm:t>
    </dgm:pt>
    <dgm:pt modelId="{C4B7C5E3-73B1-4BA9-9488-60B7A1AAD69E}" type="sibTrans" cxnId="{3AA32A0A-FFBB-46AC-ADC5-C2866F4EDB54}">
      <dgm:prSet/>
      <dgm:spPr/>
      <dgm:t>
        <a:bodyPr/>
        <a:lstStyle/>
        <a:p>
          <a:endParaRPr lang="en-US"/>
        </a:p>
      </dgm:t>
    </dgm:pt>
    <dgm:pt modelId="{3DC3CE15-C6BE-496C-A72B-2379374C9A45}" type="pres">
      <dgm:prSet presAssocID="{E718E4CF-4070-4688-8145-1BDC1FF3CF79}" presName="linear" presStyleCnt="0">
        <dgm:presLayoutVars>
          <dgm:animLvl val="lvl"/>
          <dgm:resizeHandles val="exact"/>
        </dgm:presLayoutVars>
      </dgm:prSet>
      <dgm:spPr/>
    </dgm:pt>
    <dgm:pt modelId="{7D75594F-A0A8-4614-AEF5-4B7AC4C84F29}" type="pres">
      <dgm:prSet presAssocID="{39C62C89-ADA2-426F-82BD-32B4AEF30F65}" presName="parentText" presStyleLbl="node1" presStyleIdx="0" presStyleCnt="2">
        <dgm:presLayoutVars>
          <dgm:chMax val="0"/>
          <dgm:bulletEnabled val="1"/>
        </dgm:presLayoutVars>
      </dgm:prSet>
      <dgm:spPr/>
    </dgm:pt>
    <dgm:pt modelId="{F41991DB-7645-4696-822B-54330D99E9A9}" type="pres">
      <dgm:prSet presAssocID="{39C62C89-ADA2-426F-82BD-32B4AEF30F65}" presName="childText" presStyleLbl="revTx" presStyleIdx="0" presStyleCnt="2">
        <dgm:presLayoutVars>
          <dgm:bulletEnabled val="1"/>
        </dgm:presLayoutVars>
      </dgm:prSet>
      <dgm:spPr/>
    </dgm:pt>
    <dgm:pt modelId="{5BBA905B-C000-4717-9FBE-A8B2B594DB9D}" type="pres">
      <dgm:prSet presAssocID="{589233DA-9998-4FB6-B473-54ACA2B6A5A3}" presName="parentText" presStyleLbl="node1" presStyleIdx="1" presStyleCnt="2">
        <dgm:presLayoutVars>
          <dgm:chMax val="0"/>
          <dgm:bulletEnabled val="1"/>
        </dgm:presLayoutVars>
      </dgm:prSet>
      <dgm:spPr/>
    </dgm:pt>
    <dgm:pt modelId="{19972A5F-72F6-42E6-8237-8639F765CDE1}" type="pres">
      <dgm:prSet presAssocID="{589233DA-9998-4FB6-B473-54ACA2B6A5A3}" presName="childText" presStyleLbl="revTx" presStyleIdx="1" presStyleCnt="2" custScaleY="163149">
        <dgm:presLayoutVars>
          <dgm:bulletEnabled val="1"/>
        </dgm:presLayoutVars>
      </dgm:prSet>
      <dgm:spPr/>
    </dgm:pt>
  </dgm:ptLst>
  <dgm:cxnLst>
    <dgm:cxn modelId="{3AA32A0A-FFBB-46AC-ADC5-C2866F4EDB54}" srcId="{39C62C89-ADA2-426F-82BD-32B4AEF30F65}" destId="{0C91A130-050D-48DD-ABA9-1ECD475127C8}" srcOrd="4" destOrd="0" parTransId="{776475E7-8BEC-4B9F-BC01-27A2D3304A5B}" sibTransId="{C4B7C5E3-73B1-4BA9-9488-60B7A1AAD69E}"/>
    <dgm:cxn modelId="{D7EC4A1A-D8C6-4267-8066-2ABCD9371613}" type="presOf" srcId="{347D513B-B46C-462E-A90D-8A9FC418A546}" destId="{F41991DB-7645-4696-822B-54330D99E9A9}" srcOrd="0" destOrd="1" presId="urn:microsoft.com/office/officeart/2005/8/layout/vList2"/>
    <dgm:cxn modelId="{9059F13C-F281-49C3-BE44-98775DABE611}" srcId="{39C62C89-ADA2-426F-82BD-32B4AEF30F65}" destId="{389C80C9-8391-4C54-90D4-444CAB5CFDAE}" srcOrd="3" destOrd="0" parTransId="{985D4F3D-C37B-4D85-B274-3C3E570F81AA}" sibTransId="{3FDA2947-9AAB-4CBF-B59F-EE299EC256FF}"/>
    <dgm:cxn modelId="{FE46E462-AB82-4C52-BC7D-265078E573CF}" type="presOf" srcId="{39C62C89-ADA2-426F-82BD-32B4AEF30F65}" destId="{7D75594F-A0A8-4614-AEF5-4B7AC4C84F29}" srcOrd="0" destOrd="0" presId="urn:microsoft.com/office/officeart/2005/8/layout/vList2"/>
    <dgm:cxn modelId="{118F6445-80A5-4D2D-80DA-3699FAFBC14D}" type="presOf" srcId="{589233DA-9998-4FB6-B473-54ACA2B6A5A3}" destId="{5BBA905B-C000-4717-9FBE-A8B2B594DB9D}" srcOrd="0" destOrd="0" presId="urn:microsoft.com/office/officeart/2005/8/layout/vList2"/>
    <dgm:cxn modelId="{4C89C668-6183-48B1-9B5A-DEB66C49D5C0}" srcId="{E718E4CF-4070-4688-8145-1BDC1FF3CF79}" destId="{39C62C89-ADA2-426F-82BD-32B4AEF30F65}" srcOrd="0" destOrd="0" parTransId="{CECFB5DF-C342-468D-B84F-43D36D0C675D}" sibTransId="{5EBA1C32-2935-4CD9-82A2-837AD33EFE1D}"/>
    <dgm:cxn modelId="{4438DD73-6B5E-4C16-BEF3-86675E173175}" type="presOf" srcId="{E718E4CF-4070-4688-8145-1BDC1FF3CF79}" destId="{3DC3CE15-C6BE-496C-A72B-2379374C9A45}" srcOrd="0" destOrd="0" presId="urn:microsoft.com/office/officeart/2005/8/layout/vList2"/>
    <dgm:cxn modelId="{1439FE75-2A44-4B7C-8C37-E62300A11D87}" srcId="{589233DA-9998-4FB6-B473-54ACA2B6A5A3}" destId="{888CFCEF-8B42-4C26-86F1-8F5A5FB21979}" srcOrd="0" destOrd="0" parTransId="{0F8696A8-A598-4692-97EE-5A8D8D2A6119}" sibTransId="{F99D5819-4289-4F5F-90E6-1A346F4F6F2A}"/>
    <dgm:cxn modelId="{0B3C187F-75FF-40E7-B45B-9374B5D39D4B}" type="presOf" srcId="{FD28BDA9-5A31-4EFD-A5ED-B347833F013D}" destId="{F41991DB-7645-4696-822B-54330D99E9A9}" srcOrd="0" destOrd="2" presId="urn:microsoft.com/office/officeart/2005/8/layout/vList2"/>
    <dgm:cxn modelId="{5BEBE685-58A2-4C91-B697-21262E6A8D99}" type="presOf" srcId="{888CFCEF-8B42-4C26-86F1-8F5A5FB21979}" destId="{19972A5F-72F6-42E6-8237-8639F765CDE1}" srcOrd="0" destOrd="0" presId="urn:microsoft.com/office/officeart/2005/8/layout/vList2"/>
    <dgm:cxn modelId="{D665C193-2BA5-4257-ADC4-8FFF0E8FC49B}" srcId="{39C62C89-ADA2-426F-82BD-32B4AEF30F65}" destId="{AD38D14E-E686-47FE-B22E-16B2C16CBC8F}" srcOrd="0" destOrd="0" parTransId="{D0E60559-6562-42E4-9D1F-B308A1925D9A}" sibTransId="{F1E13EAB-D425-405A-9B9C-C5E5FFE86BCE}"/>
    <dgm:cxn modelId="{52B2E1AE-D1CF-43E5-A87C-0BCE52BCA138}" srcId="{E718E4CF-4070-4688-8145-1BDC1FF3CF79}" destId="{589233DA-9998-4FB6-B473-54ACA2B6A5A3}" srcOrd="1" destOrd="0" parTransId="{78FD9D75-17C4-4806-8047-6A3F2DBF9C39}" sibTransId="{02A59DE7-CCA7-4DAA-BDB3-2CA4B9D82A3E}"/>
    <dgm:cxn modelId="{63F16BCD-55FD-4EF5-B2D7-5359CFF79C4D}" srcId="{39C62C89-ADA2-426F-82BD-32B4AEF30F65}" destId="{347D513B-B46C-462E-A90D-8A9FC418A546}" srcOrd="1" destOrd="0" parTransId="{1CCE3E69-EAE9-4413-AD96-99EFCF665122}" sibTransId="{149143F8-79B6-420E-B004-7AC02FEC682B}"/>
    <dgm:cxn modelId="{FBB3F6D9-9C6C-45FF-83F0-D1DD0C8FF529}" type="presOf" srcId="{389C80C9-8391-4C54-90D4-444CAB5CFDAE}" destId="{F41991DB-7645-4696-822B-54330D99E9A9}" srcOrd="0" destOrd="3" presId="urn:microsoft.com/office/officeart/2005/8/layout/vList2"/>
    <dgm:cxn modelId="{75B0FAE0-D375-41C0-BBD9-B4D6D8FF08AE}" type="presOf" srcId="{0C91A130-050D-48DD-ABA9-1ECD475127C8}" destId="{F41991DB-7645-4696-822B-54330D99E9A9}" srcOrd="0" destOrd="4" presId="urn:microsoft.com/office/officeart/2005/8/layout/vList2"/>
    <dgm:cxn modelId="{2889D9F7-7873-4B86-88CB-0F5EDFD9D956}" srcId="{39C62C89-ADA2-426F-82BD-32B4AEF30F65}" destId="{FD28BDA9-5A31-4EFD-A5ED-B347833F013D}" srcOrd="2" destOrd="0" parTransId="{63D50FF9-F031-4D74-82D7-169BAC0406F9}" sibTransId="{9EA43947-8F51-4377-A279-51ED80740666}"/>
    <dgm:cxn modelId="{7F92BBFE-780B-4F82-A825-C209E8152FC4}" type="presOf" srcId="{AD38D14E-E686-47FE-B22E-16B2C16CBC8F}" destId="{F41991DB-7645-4696-822B-54330D99E9A9}" srcOrd="0" destOrd="0" presId="urn:microsoft.com/office/officeart/2005/8/layout/vList2"/>
    <dgm:cxn modelId="{F4018279-BA71-4DA5-A5E0-C50B0B17E21E}" type="presParOf" srcId="{3DC3CE15-C6BE-496C-A72B-2379374C9A45}" destId="{7D75594F-A0A8-4614-AEF5-4B7AC4C84F29}" srcOrd="0" destOrd="0" presId="urn:microsoft.com/office/officeart/2005/8/layout/vList2"/>
    <dgm:cxn modelId="{1FD86FDF-9A70-40C1-96B2-7609CB4FB64E}" type="presParOf" srcId="{3DC3CE15-C6BE-496C-A72B-2379374C9A45}" destId="{F41991DB-7645-4696-822B-54330D99E9A9}" srcOrd="1" destOrd="0" presId="urn:microsoft.com/office/officeart/2005/8/layout/vList2"/>
    <dgm:cxn modelId="{ABC5FA20-520B-49E7-B887-D85A0390332D}" type="presParOf" srcId="{3DC3CE15-C6BE-496C-A72B-2379374C9A45}" destId="{5BBA905B-C000-4717-9FBE-A8B2B594DB9D}" srcOrd="2" destOrd="0" presId="urn:microsoft.com/office/officeart/2005/8/layout/vList2"/>
    <dgm:cxn modelId="{F50BB401-E96D-4D69-96BD-8CE3F2A9F38D}" type="presParOf" srcId="{3DC3CE15-C6BE-496C-A72B-2379374C9A45}" destId="{19972A5F-72F6-42E6-8237-8639F765CDE1}" srcOrd="3"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31AF704-8C5B-429C-A8D1-8468928A958B}" type="doc">
      <dgm:prSet loTypeId="urn:microsoft.com/office/officeart/2008/layout/AlternatingHexagons" loCatId="list" qsTypeId="urn:microsoft.com/office/officeart/2005/8/quickstyle/simple1" qsCatId="simple" csTypeId="urn:microsoft.com/office/officeart/2005/8/colors/accent0_3" csCatId="mainScheme" phldr="1"/>
      <dgm:spPr/>
      <dgm:t>
        <a:bodyPr/>
        <a:lstStyle/>
        <a:p>
          <a:endParaRPr lang="en-US"/>
        </a:p>
      </dgm:t>
    </dgm:pt>
    <dgm:pt modelId="{41605751-A69D-45D4-B391-A08EA019D729}">
      <dgm:prSet phldrT="[Text]"/>
      <dgm:spPr/>
      <dgm:t>
        <a:bodyPr/>
        <a:lstStyle/>
        <a:p>
          <a:r>
            <a:rPr lang="en-US" b="1" dirty="0"/>
            <a:t>What  could go wrong?</a:t>
          </a:r>
        </a:p>
      </dgm:t>
    </dgm:pt>
    <dgm:pt modelId="{EBDEB5A2-841E-4A81-836F-C20F7E386373}" type="parTrans" cxnId="{BBADB6F4-3A1A-4677-BC10-002B3617EAA5}">
      <dgm:prSet/>
      <dgm:spPr/>
      <dgm:t>
        <a:bodyPr/>
        <a:lstStyle/>
        <a:p>
          <a:endParaRPr lang="en-US"/>
        </a:p>
      </dgm:t>
    </dgm:pt>
    <dgm:pt modelId="{6C92828E-5FF2-4BCD-B8B1-BAA5CB9AFB74}" type="sibTrans" cxnId="{BBADB6F4-3A1A-4677-BC10-002B3617EAA5}">
      <dgm:prSet/>
      <dgm:spPr/>
      <dgm:t>
        <a:bodyPr/>
        <a:lstStyle/>
        <a:p>
          <a:endParaRPr lang="en-US" dirty="0"/>
        </a:p>
      </dgm:t>
    </dgm:pt>
    <dgm:pt modelId="{BD1823AC-11D4-47CA-BD61-7B14C9E4C426}">
      <dgm:prSet phldrT="[Text]"/>
      <dgm:spPr/>
      <dgm:t>
        <a:bodyPr/>
        <a:lstStyle/>
        <a:p>
          <a:r>
            <a:rPr lang="en-US" b="1" dirty="0"/>
            <a:t>Could the same thing happen to us as xxx entity?</a:t>
          </a:r>
        </a:p>
      </dgm:t>
    </dgm:pt>
    <dgm:pt modelId="{76E4806D-8B8E-439D-B731-BC43C99648CB}" type="parTrans" cxnId="{B4545E21-C708-4EC4-9286-86865C14F864}">
      <dgm:prSet/>
      <dgm:spPr/>
      <dgm:t>
        <a:bodyPr/>
        <a:lstStyle/>
        <a:p>
          <a:endParaRPr lang="en-US"/>
        </a:p>
      </dgm:t>
    </dgm:pt>
    <dgm:pt modelId="{F0CA623E-01A4-40B8-9A8D-93C1FDF98FFA}" type="sibTrans" cxnId="{B4545E21-C708-4EC4-9286-86865C14F864}">
      <dgm:prSet/>
      <dgm:spPr/>
      <dgm:t>
        <a:bodyPr/>
        <a:lstStyle/>
        <a:p>
          <a:endParaRPr lang="en-US" dirty="0"/>
        </a:p>
      </dgm:t>
    </dgm:pt>
    <dgm:pt modelId="{375290EB-D5DE-4A65-8E01-12CC7A712B7E}">
      <dgm:prSet phldrT="[Text]"/>
      <dgm:spPr/>
      <dgm:t>
        <a:bodyPr/>
        <a:lstStyle/>
        <a:p>
          <a:r>
            <a:rPr lang="en-US" b="1" dirty="0"/>
            <a:t>How can we avoid it?</a:t>
          </a:r>
        </a:p>
      </dgm:t>
    </dgm:pt>
    <dgm:pt modelId="{B82DF6E1-4578-4068-B30C-BAF70A8F1B60}" type="parTrans" cxnId="{8422C8B8-7230-4560-A2CA-84C50F6E1337}">
      <dgm:prSet/>
      <dgm:spPr/>
      <dgm:t>
        <a:bodyPr/>
        <a:lstStyle/>
        <a:p>
          <a:endParaRPr lang="en-US"/>
        </a:p>
      </dgm:t>
    </dgm:pt>
    <dgm:pt modelId="{DDACCDB9-EEF2-4D30-A68A-FF748D369D3D}" type="sibTrans" cxnId="{8422C8B8-7230-4560-A2CA-84C50F6E1337}">
      <dgm:prSet/>
      <dgm:spPr/>
      <dgm:t>
        <a:bodyPr/>
        <a:lstStyle/>
        <a:p>
          <a:endParaRPr lang="en-US" dirty="0"/>
        </a:p>
      </dgm:t>
    </dgm:pt>
    <dgm:pt modelId="{EB5ADDD6-C6E6-4EDE-BE95-812A952B9C4B}" type="pres">
      <dgm:prSet presAssocID="{531AF704-8C5B-429C-A8D1-8468928A958B}" presName="Name0" presStyleCnt="0">
        <dgm:presLayoutVars>
          <dgm:chMax/>
          <dgm:chPref/>
          <dgm:dir/>
          <dgm:animLvl val="lvl"/>
        </dgm:presLayoutVars>
      </dgm:prSet>
      <dgm:spPr/>
    </dgm:pt>
    <dgm:pt modelId="{E6DFCC41-AF5C-43EF-9C71-810D72B91B6B}" type="pres">
      <dgm:prSet presAssocID="{41605751-A69D-45D4-B391-A08EA019D729}" presName="composite" presStyleCnt="0"/>
      <dgm:spPr/>
    </dgm:pt>
    <dgm:pt modelId="{B8D409AB-C98A-48BD-8C8D-8ADA1B40B416}" type="pres">
      <dgm:prSet presAssocID="{41605751-A69D-45D4-B391-A08EA019D729}" presName="Parent1" presStyleLbl="node1" presStyleIdx="0" presStyleCnt="6" custScaleX="102466" custScaleY="102634" custLinFactX="-56387" custLinFactNeighborX="-100000" custLinFactNeighborY="87093">
        <dgm:presLayoutVars>
          <dgm:chMax val="1"/>
          <dgm:chPref val="1"/>
          <dgm:bulletEnabled val="1"/>
        </dgm:presLayoutVars>
      </dgm:prSet>
      <dgm:spPr/>
    </dgm:pt>
    <dgm:pt modelId="{3870C539-115E-426E-8F1F-31A03AA3B72D}" type="pres">
      <dgm:prSet presAssocID="{41605751-A69D-45D4-B391-A08EA019D729}" presName="Childtext1" presStyleLbl="revTx" presStyleIdx="0" presStyleCnt="3">
        <dgm:presLayoutVars>
          <dgm:chMax val="0"/>
          <dgm:chPref val="0"/>
          <dgm:bulletEnabled val="1"/>
        </dgm:presLayoutVars>
      </dgm:prSet>
      <dgm:spPr/>
    </dgm:pt>
    <dgm:pt modelId="{1935263D-3A08-4DD8-8959-5F46339F66BB}" type="pres">
      <dgm:prSet presAssocID="{41605751-A69D-45D4-B391-A08EA019D729}" presName="BalanceSpacing" presStyleCnt="0"/>
      <dgm:spPr/>
    </dgm:pt>
    <dgm:pt modelId="{0D21C986-2BB1-48D4-8377-E8960964D2BF}" type="pres">
      <dgm:prSet presAssocID="{41605751-A69D-45D4-B391-A08EA019D729}" presName="BalanceSpacing1" presStyleCnt="0"/>
      <dgm:spPr/>
    </dgm:pt>
    <dgm:pt modelId="{16D9CC1A-439A-4275-B2F5-A8B8B5DD2345}" type="pres">
      <dgm:prSet presAssocID="{6C92828E-5FF2-4BCD-B8B1-BAA5CB9AFB74}" presName="Accent1Text" presStyleLbl="node1" presStyleIdx="1" presStyleCnt="6" custAng="12448189" custFlipVert="0" custFlipHor="1" custScaleX="3438" custScaleY="2605" custLinFactX="-45961" custLinFactNeighborX="-100000" custLinFactNeighborY="13167"/>
      <dgm:spPr/>
    </dgm:pt>
    <dgm:pt modelId="{4CB87B29-3D5E-4E2E-81CC-943449546D74}" type="pres">
      <dgm:prSet presAssocID="{6C92828E-5FF2-4BCD-B8B1-BAA5CB9AFB74}" presName="spaceBetweenRectangles" presStyleCnt="0"/>
      <dgm:spPr/>
    </dgm:pt>
    <dgm:pt modelId="{3E74F36A-8236-4F63-9F40-DDCB91A2ADC5}" type="pres">
      <dgm:prSet presAssocID="{BD1823AC-11D4-47CA-BD61-7B14C9E4C426}" presName="composite" presStyleCnt="0"/>
      <dgm:spPr/>
    </dgm:pt>
    <dgm:pt modelId="{D56DAA7F-90D7-479F-8323-ED312EBE5F39}" type="pres">
      <dgm:prSet presAssocID="{BD1823AC-11D4-47CA-BD61-7B14C9E4C426}" presName="Parent1" presStyleLbl="node1" presStyleIdx="2" presStyleCnt="6">
        <dgm:presLayoutVars>
          <dgm:chMax val="1"/>
          <dgm:chPref val="1"/>
          <dgm:bulletEnabled val="1"/>
        </dgm:presLayoutVars>
      </dgm:prSet>
      <dgm:spPr/>
    </dgm:pt>
    <dgm:pt modelId="{59CAFE9E-95D3-410B-8A65-5180264AED39}" type="pres">
      <dgm:prSet presAssocID="{BD1823AC-11D4-47CA-BD61-7B14C9E4C426}" presName="Childtext1" presStyleLbl="revTx" presStyleIdx="1" presStyleCnt="3">
        <dgm:presLayoutVars>
          <dgm:chMax val="0"/>
          <dgm:chPref val="0"/>
          <dgm:bulletEnabled val="1"/>
        </dgm:presLayoutVars>
      </dgm:prSet>
      <dgm:spPr/>
    </dgm:pt>
    <dgm:pt modelId="{0DFCCA56-8EDA-4DF7-A419-81138DA57517}" type="pres">
      <dgm:prSet presAssocID="{BD1823AC-11D4-47CA-BD61-7B14C9E4C426}" presName="BalanceSpacing" presStyleCnt="0"/>
      <dgm:spPr/>
    </dgm:pt>
    <dgm:pt modelId="{880B6A6B-0CB0-4C81-800C-24558E4FA927}" type="pres">
      <dgm:prSet presAssocID="{BD1823AC-11D4-47CA-BD61-7B14C9E4C426}" presName="BalanceSpacing1" presStyleCnt="0"/>
      <dgm:spPr/>
    </dgm:pt>
    <dgm:pt modelId="{7EDBCC28-0B1A-41AA-912B-1F2D980ECB33}" type="pres">
      <dgm:prSet presAssocID="{F0CA623E-01A4-40B8-9A8D-93C1FDF98FFA}" presName="Accent1Text" presStyleLbl="node1" presStyleIdx="3" presStyleCnt="6" custFlipVert="0" custFlipHor="0" custScaleX="6651" custScaleY="1719" custLinFactX="-100000" custLinFactNeighborX="-196011" custLinFactNeighborY="-69760"/>
      <dgm:spPr/>
    </dgm:pt>
    <dgm:pt modelId="{FC60C38A-B187-4867-A816-34D52465F35F}" type="pres">
      <dgm:prSet presAssocID="{F0CA623E-01A4-40B8-9A8D-93C1FDF98FFA}" presName="spaceBetweenRectangles" presStyleCnt="0"/>
      <dgm:spPr/>
    </dgm:pt>
    <dgm:pt modelId="{D82809F9-42DB-4A91-A66D-F9D54BAB2189}" type="pres">
      <dgm:prSet presAssocID="{375290EB-D5DE-4A65-8E01-12CC7A712B7E}" presName="composite" presStyleCnt="0"/>
      <dgm:spPr/>
    </dgm:pt>
    <dgm:pt modelId="{736D1A92-CDB6-4DC8-82F9-1B8B208DF4D6}" type="pres">
      <dgm:prSet presAssocID="{375290EB-D5DE-4A65-8E01-12CC7A712B7E}" presName="Parent1" presStyleLbl="node1" presStyleIdx="4" presStyleCnt="6" custLinFactNeighborX="44057" custLinFactNeighborY="-85146">
        <dgm:presLayoutVars>
          <dgm:chMax val="1"/>
          <dgm:chPref val="1"/>
          <dgm:bulletEnabled val="1"/>
        </dgm:presLayoutVars>
      </dgm:prSet>
      <dgm:spPr/>
    </dgm:pt>
    <dgm:pt modelId="{B11534D0-9D31-4381-AA2A-AEAFABC8CB47}" type="pres">
      <dgm:prSet presAssocID="{375290EB-D5DE-4A65-8E01-12CC7A712B7E}" presName="Childtext1" presStyleLbl="revTx" presStyleIdx="2" presStyleCnt="3">
        <dgm:presLayoutVars>
          <dgm:chMax val="0"/>
          <dgm:chPref val="0"/>
          <dgm:bulletEnabled val="1"/>
        </dgm:presLayoutVars>
      </dgm:prSet>
      <dgm:spPr/>
    </dgm:pt>
    <dgm:pt modelId="{1210659D-A2B5-4D80-AFB5-1DB15651D7A7}" type="pres">
      <dgm:prSet presAssocID="{375290EB-D5DE-4A65-8E01-12CC7A712B7E}" presName="BalanceSpacing" presStyleCnt="0"/>
      <dgm:spPr/>
    </dgm:pt>
    <dgm:pt modelId="{E125FB04-DE53-4729-B6CE-5A2C7D91D3C8}" type="pres">
      <dgm:prSet presAssocID="{375290EB-D5DE-4A65-8E01-12CC7A712B7E}" presName="BalanceSpacing1" presStyleCnt="0"/>
      <dgm:spPr/>
    </dgm:pt>
    <dgm:pt modelId="{DB1F6DE0-EB62-49DD-A446-08D033938E24}" type="pres">
      <dgm:prSet presAssocID="{DDACCDB9-EEF2-4D30-A68A-FF748D369D3D}" presName="Accent1Text" presStyleLbl="node1" presStyleIdx="5" presStyleCnt="6" custFlipVert="0" custFlipHor="0" custScaleX="15156" custScaleY="1719" custLinFactX="-38384" custLinFactY="-67498" custLinFactNeighborX="-100000" custLinFactNeighborY="-100000"/>
      <dgm:spPr/>
    </dgm:pt>
  </dgm:ptLst>
  <dgm:cxnLst>
    <dgm:cxn modelId="{A0F4C71A-3A0B-42E9-BEFF-13D7D0C9E32D}" type="presOf" srcId="{41605751-A69D-45D4-B391-A08EA019D729}" destId="{B8D409AB-C98A-48BD-8C8D-8ADA1B40B416}" srcOrd="0" destOrd="0" presId="urn:microsoft.com/office/officeart/2008/layout/AlternatingHexagons"/>
    <dgm:cxn modelId="{B4545E21-C708-4EC4-9286-86865C14F864}" srcId="{531AF704-8C5B-429C-A8D1-8468928A958B}" destId="{BD1823AC-11D4-47CA-BD61-7B14C9E4C426}" srcOrd="1" destOrd="0" parTransId="{76E4806D-8B8E-439D-B731-BC43C99648CB}" sibTransId="{F0CA623E-01A4-40B8-9A8D-93C1FDF98FFA}"/>
    <dgm:cxn modelId="{7FEF4564-C5FD-4510-8EED-F206886694A5}" type="presOf" srcId="{F0CA623E-01A4-40B8-9A8D-93C1FDF98FFA}" destId="{7EDBCC28-0B1A-41AA-912B-1F2D980ECB33}" srcOrd="0" destOrd="0" presId="urn:microsoft.com/office/officeart/2008/layout/AlternatingHexagons"/>
    <dgm:cxn modelId="{A5F27450-2CA5-4B6C-B8B7-AB81F8BE85F7}" type="presOf" srcId="{375290EB-D5DE-4A65-8E01-12CC7A712B7E}" destId="{736D1A92-CDB6-4DC8-82F9-1B8B208DF4D6}" srcOrd="0" destOrd="0" presId="urn:microsoft.com/office/officeart/2008/layout/AlternatingHexagons"/>
    <dgm:cxn modelId="{C46E917A-C00B-4BCC-9606-87DCFC34E273}" type="presOf" srcId="{531AF704-8C5B-429C-A8D1-8468928A958B}" destId="{EB5ADDD6-C6E6-4EDE-BE95-812A952B9C4B}" srcOrd="0" destOrd="0" presId="urn:microsoft.com/office/officeart/2008/layout/AlternatingHexagons"/>
    <dgm:cxn modelId="{8FCA72A1-0EBB-4525-910D-6FB8F3BC5F5D}" type="presOf" srcId="{DDACCDB9-EEF2-4D30-A68A-FF748D369D3D}" destId="{DB1F6DE0-EB62-49DD-A446-08D033938E24}" srcOrd="0" destOrd="0" presId="urn:microsoft.com/office/officeart/2008/layout/AlternatingHexagons"/>
    <dgm:cxn modelId="{CFE8DFA9-279B-48BB-9668-CB44A8DCDDCE}" type="presOf" srcId="{6C92828E-5FF2-4BCD-B8B1-BAA5CB9AFB74}" destId="{16D9CC1A-439A-4275-B2F5-A8B8B5DD2345}" srcOrd="0" destOrd="0" presId="urn:microsoft.com/office/officeart/2008/layout/AlternatingHexagons"/>
    <dgm:cxn modelId="{8422C8B8-7230-4560-A2CA-84C50F6E1337}" srcId="{531AF704-8C5B-429C-A8D1-8468928A958B}" destId="{375290EB-D5DE-4A65-8E01-12CC7A712B7E}" srcOrd="2" destOrd="0" parTransId="{B82DF6E1-4578-4068-B30C-BAF70A8F1B60}" sibTransId="{DDACCDB9-EEF2-4D30-A68A-FF748D369D3D}"/>
    <dgm:cxn modelId="{4D7641EC-C09E-4C79-BE65-39C1925EAB67}" type="presOf" srcId="{BD1823AC-11D4-47CA-BD61-7B14C9E4C426}" destId="{D56DAA7F-90D7-479F-8323-ED312EBE5F39}" srcOrd="0" destOrd="0" presId="urn:microsoft.com/office/officeart/2008/layout/AlternatingHexagons"/>
    <dgm:cxn modelId="{BBADB6F4-3A1A-4677-BC10-002B3617EAA5}" srcId="{531AF704-8C5B-429C-A8D1-8468928A958B}" destId="{41605751-A69D-45D4-B391-A08EA019D729}" srcOrd="0" destOrd="0" parTransId="{EBDEB5A2-841E-4A81-836F-C20F7E386373}" sibTransId="{6C92828E-5FF2-4BCD-B8B1-BAA5CB9AFB74}"/>
    <dgm:cxn modelId="{C2A0861A-64DE-442D-9470-32FD84190976}" type="presParOf" srcId="{EB5ADDD6-C6E6-4EDE-BE95-812A952B9C4B}" destId="{E6DFCC41-AF5C-43EF-9C71-810D72B91B6B}" srcOrd="0" destOrd="0" presId="urn:microsoft.com/office/officeart/2008/layout/AlternatingHexagons"/>
    <dgm:cxn modelId="{6AE41B66-9C07-4E62-B114-4A5A787F2F5D}" type="presParOf" srcId="{E6DFCC41-AF5C-43EF-9C71-810D72B91B6B}" destId="{B8D409AB-C98A-48BD-8C8D-8ADA1B40B416}" srcOrd="0" destOrd="0" presId="urn:microsoft.com/office/officeart/2008/layout/AlternatingHexagons"/>
    <dgm:cxn modelId="{DD55CFC8-83D8-4B9B-BE8F-3FC12C9A0578}" type="presParOf" srcId="{E6DFCC41-AF5C-43EF-9C71-810D72B91B6B}" destId="{3870C539-115E-426E-8F1F-31A03AA3B72D}" srcOrd="1" destOrd="0" presId="urn:microsoft.com/office/officeart/2008/layout/AlternatingHexagons"/>
    <dgm:cxn modelId="{6E40880B-40ED-4623-8100-944FF65BBD3B}" type="presParOf" srcId="{E6DFCC41-AF5C-43EF-9C71-810D72B91B6B}" destId="{1935263D-3A08-4DD8-8959-5F46339F66BB}" srcOrd="2" destOrd="0" presId="urn:microsoft.com/office/officeart/2008/layout/AlternatingHexagons"/>
    <dgm:cxn modelId="{59CF2B37-24B0-4294-B8FB-0920BDEEF015}" type="presParOf" srcId="{E6DFCC41-AF5C-43EF-9C71-810D72B91B6B}" destId="{0D21C986-2BB1-48D4-8377-E8960964D2BF}" srcOrd="3" destOrd="0" presId="urn:microsoft.com/office/officeart/2008/layout/AlternatingHexagons"/>
    <dgm:cxn modelId="{CEC5C267-C9CF-4F0C-A2F5-02E7FCB14C34}" type="presParOf" srcId="{E6DFCC41-AF5C-43EF-9C71-810D72B91B6B}" destId="{16D9CC1A-439A-4275-B2F5-A8B8B5DD2345}" srcOrd="4" destOrd="0" presId="urn:microsoft.com/office/officeart/2008/layout/AlternatingHexagons"/>
    <dgm:cxn modelId="{F41413C6-D139-4B6F-906A-55305E2051B9}" type="presParOf" srcId="{EB5ADDD6-C6E6-4EDE-BE95-812A952B9C4B}" destId="{4CB87B29-3D5E-4E2E-81CC-943449546D74}" srcOrd="1" destOrd="0" presId="urn:microsoft.com/office/officeart/2008/layout/AlternatingHexagons"/>
    <dgm:cxn modelId="{AAB3E13C-F4CF-4CFF-85A7-AE04B96D8D1C}" type="presParOf" srcId="{EB5ADDD6-C6E6-4EDE-BE95-812A952B9C4B}" destId="{3E74F36A-8236-4F63-9F40-DDCB91A2ADC5}" srcOrd="2" destOrd="0" presId="urn:microsoft.com/office/officeart/2008/layout/AlternatingHexagons"/>
    <dgm:cxn modelId="{31623D92-C63C-4C73-8E28-AF6854D69744}" type="presParOf" srcId="{3E74F36A-8236-4F63-9F40-DDCB91A2ADC5}" destId="{D56DAA7F-90D7-479F-8323-ED312EBE5F39}" srcOrd="0" destOrd="0" presId="urn:microsoft.com/office/officeart/2008/layout/AlternatingHexagons"/>
    <dgm:cxn modelId="{64ADEA50-AF8B-4209-9BDF-4121632A3123}" type="presParOf" srcId="{3E74F36A-8236-4F63-9F40-DDCB91A2ADC5}" destId="{59CAFE9E-95D3-410B-8A65-5180264AED39}" srcOrd="1" destOrd="0" presId="urn:microsoft.com/office/officeart/2008/layout/AlternatingHexagons"/>
    <dgm:cxn modelId="{440555C6-627F-4B73-B39E-8551C035D5FF}" type="presParOf" srcId="{3E74F36A-8236-4F63-9F40-DDCB91A2ADC5}" destId="{0DFCCA56-8EDA-4DF7-A419-81138DA57517}" srcOrd="2" destOrd="0" presId="urn:microsoft.com/office/officeart/2008/layout/AlternatingHexagons"/>
    <dgm:cxn modelId="{753AC5E1-ABC2-4069-8C07-517ADA37F34D}" type="presParOf" srcId="{3E74F36A-8236-4F63-9F40-DDCB91A2ADC5}" destId="{880B6A6B-0CB0-4C81-800C-24558E4FA927}" srcOrd="3" destOrd="0" presId="urn:microsoft.com/office/officeart/2008/layout/AlternatingHexagons"/>
    <dgm:cxn modelId="{403758AD-3E39-4DDF-9E2C-316BC7775A76}" type="presParOf" srcId="{3E74F36A-8236-4F63-9F40-DDCB91A2ADC5}" destId="{7EDBCC28-0B1A-41AA-912B-1F2D980ECB33}" srcOrd="4" destOrd="0" presId="urn:microsoft.com/office/officeart/2008/layout/AlternatingHexagons"/>
    <dgm:cxn modelId="{44AA0FA2-9B09-42AB-A2D7-89D385A0DBF5}" type="presParOf" srcId="{EB5ADDD6-C6E6-4EDE-BE95-812A952B9C4B}" destId="{FC60C38A-B187-4867-A816-34D52465F35F}" srcOrd="3" destOrd="0" presId="urn:microsoft.com/office/officeart/2008/layout/AlternatingHexagons"/>
    <dgm:cxn modelId="{4BA869BE-299D-4A2C-B031-19D838CE70B2}" type="presParOf" srcId="{EB5ADDD6-C6E6-4EDE-BE95-812A952B9C4B}" destId="{D82809F9-42DB-4A91-A66D-F9D54BAB2189}" srcOrd="4" destOrd="0" presId="urn:microsoft.com/office/officeart/2008/layout/AlternatingHexagons"/>
    <dgm:cxn modelId="{0D6F12C9-F167-4C68-9609-E7DEFE4F1AE6}" type="presParOf" srcId="{D82809F9-42DB-4A91-A66D-F9D54BAB2189}" destId="{736D1A92-CDB6-4DC8-82F9-1B8B208DF4D6}" srcOrd="0" destOrd="0" presId="urn:microsoft.com/office/officeart/2008/layout/AlternatingHexagons"/>
    <dgm:cxn modelId="{72F28FEF-9CF3-47D2-8B6F-9E3D9BD07733}" type="presParOf" srcId="{D82809F9-42DB-4A91-A66D-F9D54BAB2189}" destId="{B11534D0-9D31-4381-AA2A-AEAFABC8CB47}" srcOrd="1" destOrd="0" presId="urn:microsoft.com/office/officeart/2008/layout/AlternatingHexagons"/>
    <dgm:cxn modelId="{013A97C7-57CF-43B5-9824-3F17F3DD3F60}" type="presParOf" srcId="{D82809F9-42DB-4A91-A66D-F9D54BAB2189}" destId="{1210659D-A2B5-4D80-AFB5-1DB15651D7A7}" srcOrd="2" destOrd="0" presId="urn:microsoft.com/office/officeart/2008/layout/AlternatingHexagons"/>
    <dgm:cxn modelId="{AAFE30A8-8450-4958-95DE-7309972A918A}" type="presParOf" srcId="{D82809F9-42DB-4A91-A66D-F9D54BAB2189}" destId="{E125FB04-DE53-4729-B6CE-5A2C7D91D3C8}" srcOrd="3" destOrd="0" presId="urn:microsoft.com/office/officeart/2008/layout/AlternatingHexagons"/>
    <dgm:cxn modelId="{FE13AE07-3C62-4586-ABF5-45536D974384}" type="presParOf" srcId="{D82809F9-42DB-4A91-A66D-F9D54BAB2189}" destId="{DB1F6DE0-EB62-49DD-A446-08D033938E24}"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718E4CF-4070-4688-8145-1BDC1FF3CF79}" type="doc">
      <dgm:prSet loTypeId="urn:microsoft.com/office/officeart/2005/8/layout/default" loCatId="list" qsTypeId="urn:microsoft.com/office/officeart/2005/8/quickstyle/3d2" qsCatId="3D" csTypeId="urn:microsoft.com/office/officeart/2005/8/colors/accent0_3" csCatId="mainScheme" phldr="1"/>
      <dgm:spPr/>
      <dgm:t>
        <a:bodyPr/>
        <a:lstStyle/>
        <a:p>
          <a:endParaRPr lang="en-US"/>
        </a:p>
      </dgm:t>
    </dgm:pt>
    <dgm:pt modelId="{D1D5405B-4A95-4003-99E0-A2C177540D4F}">
      <dgm:prSet phldrT="[Text]" custT="1"/>
      <dgm:spPr/>
      <dgm:t>
        <a:bodyPr/>
        <a:lstStyle/>
        <a:p>
          <a:r>
            <a:rPr lang="en-US" sz="3500" b="1" u="none" dirty="0"/>
            <a:t>Particularly critical when things change!</a:t>
          </a:r>
        </a:p>
      </dgm:t>
    </dgm:pt>
    <dgm:pt modelId="{1583640C-B426-4054-8F13-BC41A03A363D}" type="parTrans" cxnId="{6B9FFE2C-2470-45AC-B1B6-3EEDE1622A63}">
      <dgm:prSet/>
      <dgm:spPr/>
      <dgm:t>
        <a:bodyPr/>
        <a:lstStyle/>
        <a:p>
          <a:endParaRPr lang="en-US"/>
        </a:p>
      </dgm:t>
    </dgm:pt>
    <dgm:pt modelId="{98A7D86A-8960-421A-8860-E6BB90E75C25}" type="sibTrans" cxnId="{6B9FFE2C-2470-45AC-B1B6-3EEDE1622A63}">
      <dgm:prSet/>
      <dgm:spPr/>
      <dgm:t>
        <a:bodyPr/>
        <a:lstStyle/>
        <a:p>
          <a:endParaRPr lang="en-US"/>
        </a:p>
      </dgm:t>
    </dgm:pt>
    <dgm:pt modelId="{B58C816D-641D-4F69-A7B5-63FB805193FB}" type="pres">
      <dgm:prSet presAssocID="{E718E4CF-4070-4688-8145-1BDC1FF3CF79}" presName="diagram" presStyleCnt="0">
        <dgm:presLayoutVars>
          <dgm:dir/>
          <dgm:resizeHandles val="exact"/>
        </dgm:presLayoutVars>
      </dgm:prSet>
      <dgm:spPr/>
    </dgm:pt>
    <dgm:pt modelId="{4A0A1A15-5B3A-4493-A896-9DEEF2CA0613}" type="pres">
      <dgm:prSet presAssocID="{D1D5405B-4A95-4003-99E0-A2C177540D4F}" presName="node" presStyleLbl="node1" presStyleIdx="0" presStyleCnt="1" custScaleX="775918">
        <dgm:presLayoutVars>
          <dgm:bulletEnabled val="1"/>
        </dgm:presLayoutVars>
      </dgm:prSet>
      <dgm:spPr/>
    </dgm:pt>
  </dgm:ptLst>
  <dgm:cxnLst>
    <dgm:cxn modelId="{6B9FFE2C-2470-45AC-B1B6-3EEDE1622A63}" srcId="{E718E4CF-4070-4688-8145-1BDC1FF3CF79}" destId="{D1D5405B-4A95-4003-99E0-A2C177540D4F}" srcOrd="0" destOrd="0" parTransId="{1583640C-B426-4054-8F13-BC41A03A363D}" sibTransId="{98A7D86A-8960-421A-8860-E6BB90E75C25}"/>
    <dgm:cxn modelId="{9EABBCC0-F49C-42E6-B5FC-56FE36C285B8}" type="presOf" srcId="{D1D5405B-4A95-4003-99E0-A2C177540D4F}" destId="{4A0A1A15-5B3A-4493-A896-9DEEF2CA0613}" srcOrd="0" destOrd="0" presId="urn:microsoft.com/office/officeart/2005/8/layout/default"/>
    <dgm:cxn modelId="{BE35E1DD-1F8C-4BB8-811F-A2E167080722}" type="presOf" srcId="{E718E4CF-4070-4688-8145-1BDC1FF3CF79}" destId="{B58C816D-641D-4F69-A7B5-63FB805193FB}" srcOrd="0" destOrd="0" presId="urn:microsoft.com/office/officeart/2005/8/layout/default"/>
    <dgm:cxn modelId="{00EE8089-3383-4712-8102-629832190F5E}" type="presParOf" srcId="{B58C816D-641D-4F69-A7B5-63FB805193FB}" destId="{4A0A1A15-5B3A-4493-A896-9DEEF2CA0613}" srcOrd="0" destOrd="0" presId="urn:microsoft.com/office/officeart/2005/8/layout/default"/>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718E4CF-4070-4688-8145-1BDC1FF3CF79}" type="doc">
      <dgm:prSet loTypeId="urn:microsoft.com/office/officeart/2005/8/layout/default" loCatId="list" qsTypeId="urn:microsoft.com/office/officeart/2005/8/quickstyle/3d2" qsCatId="3D" csTypeId="urn:microsoft.com/office/officeart/2005/8/colors/accent0_3" csCatId="mainScheme" phldr="1"/>
      <dgm:spPr/>
      <dgm:t>
        <a:bodyPr/>
        <a:lstStyle/>
        <a:p>
          <a:endParaRPr lang="en-US"/>
        </a:p>
      </dgm:t>
    </dgm:pt>
    <dgm:pt modelId="{D1D5405B-4A95-4003-99E0-A2C177540D4F}">
      <dgm:prSet phldrT="[Text]" custT="1"/>
      <dgm:spPr/>
      <dgm:t>
        <a:bodyPr/>
        <a:lstStyle/>
        <a:p>
          <a:r>
            <a:rPr lang="en-US" sz="4400" b="1" u="none" dirty="0"/>
            <a:t>Answer:  Ask more questions!</a:t>
          </a:r>
        </a:p>
      </dgm:t>
    </dgm:pt>
    <dgm:pt modelId="{1583640C-B426-4054-8F13-BC41A03A363D}" type="parTrans" cxnId="{6B9FFE2C-2470-45AC-B1B6-3EEDE1622A63}">
      <dgm:prSet/>
      <dgm:spPr/>
      <dgm:t>
        <a:bodyPr/>
        <a:lstStyle/>
        <a:p>
          <a:endParaRPr lang="en-US"/>
        </a:p>
      </dgm:t>
    </dgm:pt>
    <dgm:pt modelId="{98A7D86A-8960-421A-8860-E6BB90E75C25}" type="sibTrans" cxnId="{6B9FFE2C-2470-45AC-B1B6-3EEDE1622A63}">
      <dgm:prSet/>
      <dgm:spPr/>
      <dgm:t>
        <a:bodyPr/>
        <a:lstStyle/>
        <a:p>
          <a:endParaRPr lang="en-US"/>
        </a:p>
      </dgm:t>
    </dgm:pt>
    <dgm:pt modelId="{B58C816D-641D-4F69-A7B5-63FB805193FB}" type="pres">
      <dgm:prSet presAssocID="{E718E4CF-4070-4688-8145-1BDC1FF3CF79}" presName="diagram" presStyleCnt="0">
        <dgm:presLayoutVars>
          <dgm:dir/>
          <dgm:resizeHandles val="exact"/>
        </dgm:presLayoutVars>
      </dgm:prSet>
      <dgm:spPr/>
    </dgm:pt>
    <dgm:pt modelId="{4A0A1A15-5B3A-4493-A896-9DEEF2CA0613}" type="pres">
      <dgm:prSet presAssocID="{D1D5405B-4A95-4003-99E0-A2C177540D4F}" presName="node" presStyleLbl="node1" presStyleIdx="0" presStyleCnt="1" custScaleX="775918" custLinFactNeighborX="2492" custLinFactNeighborY="-838">
        <dgm:presLayoutVars>
          <dgm:bulletEnabled val="1"/>
        </dgm:presLayoutVars>
      </dgm:prSet>
      <dgm:spPr/>
    </dgm:pt>
  </dgm:ptLst>
  <dgm:cxnLst>
    <dgm:cxn modelId="{6B9FFE2C-2470-45AC-B1B6-3EEDE1622A63}" srcId="{E718E4CF-4070-4688-8145-1BDC1FF3CF79}" destId="{D1D5405B-4A95-4003-99E0-A2C177540D4F}" srcOrd="0" destOrd="0" parTransId="{1583640C-B426-4054-8F13-BC41A03A363D}" sibTransId="{98A7D86A-8960-421A-8860-E6BB90E75C25}"/>
    <dgm:cxn modelId="{9EABBCC0-F49C-42E6-B5FC-56FE36C285B8}" type="presOf" srcId="{D1D5405B-4A95-4003-99E0-A2C177540D4F}" destId="{4A0A1A15-5B3A-4493-A896-9DEEF2CA0613}" srcOrd="0" destOrd="0" presId="urn:microsoft.com/office/officeart/2005/8/layout/default"/>
    <dgm:cxn modelId="{BE35E1DD-1F8C-4BB8-811F-A2E167080722}" type="presOf" srcId="{E718E4CF-4070-4688-8145-1BDC1FF3CF79}" destId="{B58C816D-641D-4F69-A7B5-63FB805193FB}" srcOrd="0" destOrd="0" presId="urn:microsoft.com/office/officeart/2005/8/layout/default"/>
    <dgm:cxn modelId="{00EE8089-3383-4712-8102-629832190F5E}" type="presParOf" srcId="{B58C816D-641D-4F69-A7B5-63FB805193FB}" destId="{4A0A1A15-5B3A-4493-A896-9DEEF2CA0613}" srcOrd="0" destOrd="0" presId="urn:microsoft.com/office/officeart/2005/8/layout/default"/>
  </dgm:cxnLst>
  <dgm:bg>
    <a:noFill/>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753FA05-7C07-4F98-A56B-5929BEDE73FD}" type="doc">
      <dgm:prSet loTypeId="urn:microsoft.com/office/officeart/2008/layout/VerticalCurvedList" loCatId="list" qsTypeId="urn:microsoft.com/office/officeart/2005/8/quickstyle/3d3" qsCatId="3D" csTypeId="urn:microsoft.com/office/officeart/2005/8/colors/accent0_3" csCatId="mainScheme" phldr="1"/>
      <dgm:spPr/>
      <dgm:t>
        <a:bodyPr/>
        <a:lstStyle/>
        <a:p>
          <a:endParaRPr lang="en-US"/>
        </a:p>
      </dgm:t>
    </dgm:pt>
    <dgm:pt modelId="{5C5294F8-4ABC-4DE2-A485-89E818AAB071}">
      <dgm:prSet phldrT="[Text]" custT="1"/>
      <dgm:spPr/>
      <dgm:t>
        <a:bodyPr/>
        <a:lstStyle/>
        <a:p>
          <a:pPr algn="just"/>
          <a:r>
            <a:rPr lang="en-US" sz="2800" b="1" dirty="0"/>
            <a:t>Internally generated data, along with external events, activities, and conditions are necessary for a business to make informed decisions.</a:t>
          </a:r>
        </a:p>
      </dgm:t>
    </dgm:pt>
    <dgm:pt modelId="{14C6DCD9-46EF-4027-AD0B-72FD22DA2B8E}" type="parTrans" cxnId="{32DE5D96-9EB8-4B0B-A112-40639CEBE780}">
      <dgm:prSet/>
      <dgm:spPr/>
      <dgm:t>
        <a:bodyPr/>
        <a:lstStyle/>
        <a:p>
          <a:endParaRPr lang="en-US"/>
        </a:p>
      </dgm:t>
    </dgm:pt>
    <dgm:pt modelId="{F578810B-98D8-4C24-946B-55F8B6E08050}" type="sibTrans" cxnId="{32DE5D96-9EB8-4B0B-A112-40639CEBE780}">
      <dgm:prSet/>
      <dgm:spPr/>
      <dgm:t>
        <a:bodyPr/>
        <a:lstStyle/>
        <a:p>
          <a:endParaRPr lang="en-US"/>
        </a:p>
      </dgm:t>
    </dgm:pt>
    <dgm:pt modelId="{7F53A9A4-B1FE-4AC9-8E80-599DBA7B3334}">
      <dgm:prSet phldrT="[Text]" custT="1"/>
      <dgm:spPr/>
      <dgm:t>
        <a:bodyPr/>
        <a:lstStyle/>
        <a:p>
          <a:pPr algn="just"/>
          <a:r>
            <a:rPr lang="en-US" sz="2800" b="1" dirty="0"/>
            <a:t>Information system should provide sufficient detail to properly classify the transaction for financial reporting, and measure the value of the transactions.</a:t>
          </a:r>
        </a:p>
      </dgm:t>
    </dgm:pt>
    <dgm:pt modelId="{7B40E92A-EA3A-48A1-A594-E7C09E7A0B58}" type="sibTrans" cxnId="{06C8AE04-B7C1-47FA-B3D5-C3435307EDBC}">
      <dgm:prSet/>
      <dgm:spPr/>
      <dgm:t>
        <a:bodyPr/>
        <a:lstStyle/>
        <a:p>
          <a:endParaRPr lang="en-US"/>
        </a:p>
      </dgm:t>
    </dgm:pt>
    <dgm:pt modelId="{262BAD32-E0A9-4039-AF0D-A97E4BFAA4AF}" type="parTrans" cxnId="{06C8AE04-B7C1-47FA-B3D5-C3435307EDBC}">
      <dgm:prSet/>
      <dgm:spPr/>
      <dgm:t>
        <a:bodyPr/>
        <a:lstStyle/>
        <a:p>
          <a:endParaRPr lang="en-US"/>
        </a:p>
      </dgm:t>
    </dgm:pt>
    <dgm:pt modelId="{FD91C3C6-0450-49B4-B530-C81D03CA8636}" type="pres">
      <dgm:prSet presAssocID="{E753FA05-7C07-4F98-A56B-5929BEDE73FD}" presName="Name0" presStyleCnt="0">
        <dgm:presLayoutVars>
          <dgm:chMax val="7"/>
          <dgm:chPref val="7"/>
          <dgm:dir/>
        </dgm:presLayoutVars>
      </dgm:prSet>
      <dgm:spPr/>
    </dgm:pt>
    <dgm:pt modelId="{6DB82D4E-FFA7-4DC2-B6D2-DDC671EBB099}" type="pres">
      <dgm:prSet presAssocID="{E753FA05-7C07-4F98-A56B-5929BEDE73FD}" presName="Name1" presStyleCnt="0"/>
      <dgm:spPr/>
    </dgm:pt>
    <dgm:pt modelId="{85B1CD73-C3EA-4E53-82F2-C736CE8CAF3E}" type="pres">
      <dgm:prSet presAssocID="{E753FA05-7C07-4F98-A56B-5929BEDE73FD}" presName="cycle" presStyleCnt="0"/>
      <dgm:spPr/>
    </dgm:pt>
    <dgm:pt modelId="{B5BF813E-7376-45D4-A957-65C50E33CD67}" type="pres">
      <dgm:prSet presAssocID="{E753FA05-7C07-4F98-A56B-5929BEDE73FD}" presName="srcNode" presStyleLbl="node1" presStyleIdx="0" presStyleCnt="2"/>
      <dgm:spPr/>
    </dgm:pt>
    <dgm:pt modelId="{0DBDBC1F-DE77-4207-8524-3966ECEC67AB}" type="pres">
      <dgm:prSet presAssocID="{E753FA05-7C07-4F98-A56B-5929BEDE73FD}" presName="conn" presStyleLbl="parChTrans1D2" presStyleIdx="0" presStyleCnt="1"/>
      <dgm:spPr/>
    </dgm:pt>
    <dgm:pt modelId="{29CE8DB3-710D-42C7-BEF2-39E79B53E44A}" type="pres">
      <dgm:prSet presAssocID="{E753FA05-7C07-4F98-A56B-5929BEDE73FD}" presName="extraNode" presStyleLbl="node1" presStyleIdx="0" presStyleCnt="2"/>
      <dgm:spPr/>
    </dgm:pt>
    <dgm:pt modelId="{6F288214-7440-49CB-80F7-7340B0F5D86F}" type="pres">
      <dgm:prSet presAssocID="{E753FA05-7C07-4F98-A56B-5929BEDE73FD}" presName="dstNode" presStyleLbl="node1" presStyleIdx="0" presStyleCnt="2"/>
      <dgm:spPr/>
    </dgm:pt>
    <dgm:pt modelId="{F9F770C9-3BF2-43FC-98AD-42CFEB9863F7}" type="pres">
      <dgm:prSet presAssocID="{5C5294F8-4ABC-4DE2-A485-89E818AAB071}" presName="text_1" presStyleLbl="node1" presStyleIdx="0" presStyleCnt="2">
        <dgm:presLayoutVars>
          <dgm:bulletEnabled val="1"/>
        </dgm:presLayoutVars>
      </dgm:prSet>
      <dgm:spPr/>
    </dgm:pt>
    <dgm:pt modelId="{6AD4432B-D8D9-4262-A735-A9C689A26072}" type="pres">
      <dgm:prSet presAssocID="{5C5294F8-4ABC-4DE2-A485-89E818AAB071}" presName="accent_1" presStyleCnt="0"/>
      <dgm:spPr/>
    </dgm:pt>
    <dgm:pt modelId="{E3D02DDA-74E1-4923-8A5D-EB5001890436}" type="pres">
      <dgm:prSet presAssocID="{5C5294F8-4ABC-4DE2-A485-89E818AAB071}" presName="accentRepeatNode" presStyleLbl="solidFgAcc1" presStyleIdx="0" presStyleCnt="2"/>
      <dgm:spPr/>
    </dgm:pt>
    <dgm:pt modelId="{11E0E007-8070-44A9-A540-4522982418DC}" type="pres">
      <dgm:prSet presAssocID="{7F53A9A4-B1FE-4AC9-8E80-599DBA7B3334}" presName="text_2" presStyleLbl="node1" presStyleIdx="1" presStyleCnt="2">
        <dgm:presLayoutVars>
          <dgm:bulletEnabled val="1"/>
        </dgm:presLayoutVars>
      </dgm:prSet>
      <dgm:spPr/>
    </dgm:pt>
    <dgm:pt modelId="{46F112C2-2D19-4759-B6E1-60B35EA898E1}" type="pres">
      <dgm:prSet presAssocID="{7F53A9A4-B1FE-4AC9-8E80-599DBA7B3334}" presName="accent_2" presStyleCnt="0"/>
      <dgm:spPr/>
    </dgm:pt>
    <dgm:pt modelId="{ABA6572C-86E3-4A53-B519-A43BAA23B4A2}" type="pres">
      <dgm:prSet presAssocID="{7F53A9A4-B1FE-4AC9-8E80-599DBA7B3334}" presName="accentRepeatNode" presStyleLbl="solidFgAcc1" presStyleIdx="1" presStyleCnt="2"/>
      <dgm:spPr/>
    </dgm:pt>
  </dgm:ptLst>
  <dgm:cxnLst>
    <dgm:cxn modelId="{06C8AE04-B7C1-47FA-B3D5-C3435307EDBC}" srcId="{E753FA05-7C07-4F98-A56B-5929BEDE73FD}" destId="{7F53A9A4-B1FE-4AC9-8E80-599DBA7B3334}" srcOrd="1" destOrd="0" parTransId="{262BAD32-E0A9-4039-AF0D-A97E4BFAA4AF}" sibTransId="{7B40E92A-EA3A-48A1-A594-E7C09E7A0B58}"/>
    <dgm:cxn modelId="{944E8208-9809-4568-854B-6805639E2C9C}" type="presOf" srcId="{F578810B-98D8-4C24-946B-55F8B6E08050}" destId="{0DBDBC1F-DE77-4207-8524-3966ECEC67AB}" srcOrd="0" destOrd="0" presId="urn:microsoft.com/office/officeart/2008/layout/VerticalCurvedList"/>
    <dgm:cxn modelId="{9BBD6043-509F-4515-9D2E-95D2A7A2830D}" type="presOf" srcId="{E753FA05-7C07-4F98-A56B-5929BEDE73FD}" destId="{FD91C3C6-0450-49B4-B530-C81D03CA8636}" srcOrd="0" destOrd="0" presId="urn:microsoft.com/office/officeart/2008/layout/VerticalCurvedList"/>
    <dgm:cxn modelId="{F2A45A54-B335-40BD-8569-5099967DC15D}" type="presOf" srcId="{7F53A9A4-B1FE-4AC9-8E80-599DBA7B3334}" destId="{11E0E007-8070-44A9-A540-4522982418DC}" srcOrd="0" destOrd="0" presId="urn:microsoft.com/office/officeart/2008/layout/VerticalCurvedList"/>
    <dgm:cxn modelId="{32DE5D96-9EB8-4B0B-A112-40639CEBE780}" srcId="{E753FA05-7C07-4F98-A56B-5929BEDE73FD}" destId="{5C5294F8-4ABC-4DE2-A485-89E818AAB071}" srcOrd="0" destOrd="0" parTransId="{14C6DCD9-46EF-4027-AD0B-72FD22DA2B8E}" sibTransId="{F578810B-98D8-4C24-946B-55F8B6E08050}"/>
    <dgm:cxn modelId="{04B1479D-6B06-4C5B-A5C0-86C128170031}" type="presOf" srcId="{5C5294F8-4ABC-4DE2-A485-89E818AAB071}" destId="{F9F770C9-3BF2-43FC-98AD-42CFEB9863F7}" srcOrd="0" destOrd="0" presId="urn:microsoft.com/office/officeart/2008/layout/VerticalCurvedList"/>
    <dgm:cxn modelId="{A5CF4481-56B5-4EA0-A60F-11FE44F54879}" type="presParOf" srcId="{FD91C3C6-0450-49B4-B530-C81D03CA8636}" destId="{6DB82D4E-FFA7-4DC2-B6D2-DDC671EBB099}" srcOrd="0" destOrd="0" presId="urn:microsoft.com/office/officeart/2008/layout/VerticalCurvedList"/>
    <dgm:cxn modelId="{4A436FA7-E400-4D4B-BA0C-E2C9EEBD6AC3}" type="presParOf" srcId="{6DB82D4E-FFA7-4DC2-B6D2-DDC671EBB099}" destId="{85B1CD73-C3EA-4E53-82F2-C736CE8CAF3E}" srcOrd="0" destOrd="0" presId="urn:microsoft.com/office/officeart/2008/layout/VerticalCurvedList"/>
    <dgm:cxn modelId="{D650ECA1-E2EF-483C-AAF5-38E276299903}" type="presParOf" srcId="{85B1CD73-C3EA-4E53-82F2-C736CE8CAF3E}" destId="{B5BF813E-7376-45D4-A957-65C50E33CD67}" srcOrd="0" destOrd="0" presId="urn:microsoft.com/office/officeart/2008/layout/VerticalCurvedList"/>
    <dgm:cxn modelId="{075634CC-26CA-4325-8409-9FA496427394}" type="presParOf" srcId="{85B1CD73-C3EA-4E53-82F2-C736CE8CAF3E}" destId="{0DBDBC1F-DE77-4207-8524-3966ECEC67AB}" srcOrd="1" destOrd="0" presId="urn:microsoft.com/office/officeart/2008/layout/VerticalCurvedList"/>
    <dgm:cxn modelId="{7B0C8B60-D866-47EA-94C6-E9E841FD86BE}" type="presParOf" srcId="{85B1CD73-C3EA-4E53-82F2-C736CE8CAF3E}" destId="{29CE8DB3-710D-42C7-BEF2-39E79B53E44A}" srcOrd="2" destOrd="0" presId="urn:microsoft.com/office/officeart/2008/layout/VerticalCurvedList"/>
    <dgm:cxn modelId="{1F8216C3-3A9C-4521-83AA-1FC4C116C666}" type="presParOf" srcId="{85B1CD73-C3EA-4E53-82F2-C736CE8CAF3E}" destId="{6F288214-7440-49CB-80F7-7340B0F5D86F}" srcOrd="3" destOrd="0" presId="urn:microsoft.com/office/officeart/2008/layout/VerticalCurvedList"/>
    <dgm:cxn modelId="{88AFA4D0-7F66-4B3D-A2BC-E41A5000E7C6}" type="presParOf" srcId="{6DB82D4E-FFA7-4DC2-B6D2-DDC671EBB099}" destId="{F9F770C9-3BF2-43FC-98AD-42CFEB9863F7}" srcOrd="1" destOrd="0" presId="urn:microsoft.com/office/officeart/2008/layout/VerticalCurvedList"/>
    <dgm:cxn modelId="{0A0F204E-F1AF-42FB-A994-8C64330152D3}" type="presParOf" srcId="{6DB82D4E-FFA7-4DC2-B6D2-DDC671EBB099}" destId="{6AD4432B-D8D9-4262-A735-A9C689A26072}" srcOrd="2" destOrd="0" presId="urn:microsoft.com/office/officeart/2008/layout/VerticalCurvedList"/>
    <dgm:cxn modelId="{BFC9A03D-8B19-4F1B-BD79-8601CE2FAEEB}" type="presParOf" srcId="{6AD4432B-D8D9-4262-A735-A9C689A26072}" destId="{E3D02DDA-74E1-4923-8A5D-EB5001890436}" srcOrd="0" destOrd="0" presId="urn:microsoft.com/office/officeart/2008/layout/VerticalCurvedList"/>
    <dgm:cxn modelId="{2E1C10D6-82EB-482C-9B7E-68E7FBCD7B07}" type="presParOf" srcId="{6DB82D4E-FFA7-4DC2-B6D2-DDC671EBB099}" destId="{11E0E007-8070-44A9-A540-4522982418DC}" srcOrd="3" destOrd="0" presId="urn:microsoft.com/office/officeart/2008/layout/VerticalCurvedList"/>
    <dgm:cxn modelId="{C7627CAC-01A7-44F6-8FE7-4EBDFB4FAF25}" type="presParOf" srcId="{6DB82D4E-FFA7-4DC2-B6D2-DDC671EBB099}" destId="{46F112C2-2D19-4759-B6E1-60B35EA898E1}" srcOrd="4" destOrd="0" presId="urn:microsoft.com/office/officeart/2008/layout/VerticalCurvedList"/>
    <dgm:cxn modelId="{0F545BCA-5892-4EF2-AB97-0516DA785F07}" type="presParOf" srcId="{46F112C2-2D19-4759-B6E1-60B35EA898E1}" destId="{ABA6572C-86E3-4A53-B519-A43BAA23B4A2}"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753FA05-7C07-4F98-A56B-5929BEDE73FD}" type="doc">
      <dgm:prSet loTypeId="urn:microsoft.com/office/officeart/2008/layout/VerticalCurvedList" loCatId="list" qsTypeId="urn:microsoft.com/office/officeart/2005/8/quickstyle/3d3" qsCatId="3D" csTypeId="urn:microsoft.com/office/officeart/2005/8/colors/accent0_3" csCatId="mainScheme" phldr="1"/>
      <dgm:spPr/>
      <dgm:t>
        <a:bodyPr/>
        <a:lstStyle/>
        <a:p>
          <a:endParaRPr lang="en-US"/>
        </a:p>
      </dgm:t>
    </dgm:pt>
    <dgm:pt modelId="{5C5294F8-4ABC-4DE2-A485-89E818AAB071}">
      <dgm:prSet phldrT="[Text]"/>
      <dgm:spPr/>
      <dgm:t>
        <a:bodyPr/>
        <a:lstStyle/>
        <a:p>
          <a:pPr algn="just"/>
          <a:r>
            <a:rPr lang="en-US" b="1" dirty="0"/>
            <a:t>Management's monitoring activities may include using information from communications from external parties such as customer complaints and regulator comments that may indicate problems or highlight areas in need of improvement.</a:t>
          </a:r>
        </a:p>
      </dgm:t>
    </dgm:pt>
    <dgm:pt modelId="{14C6DCD9-46EF-4027-AD0B-72FD22DA2B8E}" type="parTrans" cxnId="{32DE5D96-9EB8-4B0B-A112-40639CEBE780}">
      <dgm:prSet/>
      <dgm:spPr/>
      <dgm:t>
        <a:bodyPr/>
        <a:lstStyle/>
        <a:p>
          <a:endParaRPr lang="en-US"/>
        </a:p>
      </dgm:t>
    </dgm:pt>
    <dgm:pt modelId="{F578810B-98D8-4C24-946B-55F8B6E08050}" type="sibTrans" cxnId="{32DE5D96-9EB8-4B0B-A112-40639CEBE780}">
      <dgm:prSet/>
      <dgm:spPr/>
      <dgm:t>
        <a:bodyPr/>
        <a:lstStyle/>
        <a:p>
          <a:endParaRPr lang="en-US"/>
        </a:p>
      </dgm:t>
    </dgm:pt>
    <dgm:pt modelId="{7F53A9A4-B1FE-4AC9-8E80-599DBA7B3334}">
      <dgm:prSet phldrT="[Text]" custT="1"/>
      <dgm:spPr/>
      <dgm:t>
        <a:bodyPr/>
        <a:lstStyle/>
        <a:p>
          <a:pPr algn="just"/>
          <a:r>
            <a:rPr lang="en-US" sz="2400" b="1" dirty="0"/>
            <a:t>Entity should have those issues reviewed by someone other than the individual responsible for that accounting function.</a:t>
          </a:r>
        </a:p>
      </dgm:t>
    </dgm:pt>
    <dgm:pt modelId="{7B40E92A-EA3A-48A1-A594-E7C09E7A0B58}" type="sibTrans" cxnId="{06C8AE04-B7C1-47FA-B3D5-C3435307EDBC}">
      <dgm:prSet/>
      <dgm:spPr/>
      <dgm:t>
        <a:bodyPr/>
        <a:lstStyle/>
        <a:p>
          <a:endParaRPr lang="en-US"/>
        </a:p>
      </dgm:t>
    </dgm:pt>
    <dgm:pt modelId="{262BAD32-E0A9-4039-AF0D-A97E4BFAA4AF}" type="parTrans" cxnId="{06C8AE04-B7C1-47FA-B3D5-C3435307EDBC}">
      <dgm:prSet/>
      <dgm:spPr/>
      <dgm:t>
        <a:bodyPr/>
        <a:lstStyle/>
        <a:p>
          <a:endParaRPr lang="en-US"/>
        </a:p>
      </dgm:t>
    </dgm:pt>
    <dgm:pt modelId="{FA02C6C2-CCEE-400F-9C75-67CAF0C1CF4B}">
      <dgm:prSet phldrT="[Text]" custT="1"/>
      <dgm:spPr/>
      <dgm:t>
        <a:bodyPr/>
        <a:lstStyle/>
        <a:p>
          <a:r>
            <a:rPr lang="en-US" sz="2400" b="1" dirty="0"/>
            <a:t>Entities should have procedures in place regarding how these items are followed up.</a:t>
          </a:r>
        </a:p>
      </dgm:t>
    </dgm:pt>
    <dgm:pt modelId="{BB24ABF9-32C4-426E-B876-E2AC5FF0940A}" type="parTrans" cxnId="{83DA0F55-60A6-4543-8342-B1A8EFCA77EF}">
      <dgm:prSet/>
      <dgm:spPr/>
      <dgm:t>
        <a:bodyPr/>
        <a:lstStyle/>
        <a:p>
          <a:endParaRPr lang="en-US"/>
        </a:p>
      </dgm:t>
    </dgm:pt>
    <dgm:pt modelId="{253773F5-F5B9-48AF-BB9B-BF5B77845049}" type="sibTrans" cxnId="{83DA0F55-60A6-4543-8342-B1A8EFCA77EF}">
      <dgm:prSet/>
      <dgm:spPr/>
      <dgm:t>
        <a:bodyPr/>
        <a:lstStyle/>
        <a:p>
          <a:endParaRPr lang="en-US"/>
        </a:p>
      </dgm:t>
    </dgm:pt>
    <dgm:pt modelId="{FD91C3C6-0450-49B4-B530-C81D03CA8636}" type="pres">
      <dgm:prSet presAssocID="{E753FA05-7C07-4F98-A56B-5929BEDE73FD}" presName="Name0" presStyleCnt="0">
        <dgm:presLayoutVars>
          <dgm:chMax val="7"/>
          <dgm:chPref val="7"/>
          <dgm:dir/>
        </dgm:presLayoutVars>
      </dgm:prSet>
      <dgm:spPr/>
    </dgm:pt>
    <dgm:pt modelId="{6DB82D4E-FFA7-4DC2-B6D2-DDC671EBB099}" type="pres">
      <dgm:prSet presAssocID="{E753FA05-7C07-4F98-A56B-5929BEDE73FD}" presName="Name1" presStyleCnt="0"/>
      <dgm:spPr/>
    </dgm:pt>
    <dgm:pt modelId="{85B1CD73-C3EA-4E53-82F2-C736CE8CAF3E}" type="pres">
      <dgm:prSet presAssocID="{E753FA05-7C07-4F98-A56B-5929BEDE73FD}" presName="cycle" presStyleCnt="0"/>
      <dgm:spPr/>
    </dgm:pt>
    <dgm:pt modelId="{B5BF813E-7376-45D4-A957-65C50E33CD67}" type="pres">
      <dgm:prSet presAssocID="{E753FA05-7C07-4F98-A56B-5929BEDE73FD}" presName="srcNode" presStyleLbl="node1" presStyleIdx="0" presStyleCnt="3"/>
      <dgm:spPr/>
    </dgm:pt>
    <dgm:pt modelId="{0DBDBC1F-DE77-4207-8524-3966ECEC67AB}" type="pres">
      <dgm:prSet presAssocID="{E753FA05-7C07-4F98-A56B-5929BEDE73FD}" presName="conn" presStyleLbl="parChTrans1D2" presStyleIdx="0" presStyleCnt="1"/>
      <dgm:spPr/>
    </dgm:pt>
    <dgm:pt modelId="{29CE8DB3-710D-42C7-BEF2-39E79B53E44A}" type="pres">
      <dgm:prSet presAssocID="{E753FA05-7C07-4F98-A56B-5929BEDE73FD}" presName="extraNode" presStyleLbl="node1" presStyleIdx="0" presStyleCnt="3"/>
      <dgm:spPr/>
    </dgm:pt>
    <dgm:pt modelId="{6F288214-7440-49CB-80F7-7340B0F5D86F}" type="pres">
      <dgm:prSet presAssocID="{E753FA05-7C07-4F98-A56B-5929BEDE73FD}" presName="dstNode" presStyleLbl="node1" presStyleIdx="0" presStyleCnt="3"/>
      <dgm:spPr/>
    </dgm:pt>
    <dgm:pt modelId="{F9F770C9-3BF2-43FC-98AD-42CFEB9863F7}" type="pres">
      <dgm:prSet presAssocID="{5C5294F8-4ABC-4DE2-A485-89E818AAB071}" presName="text_1" presStyleLbl="node1" presStyleIdx="0" presStyleCnt="3">
        <dgm:presLayoutVars>
          <dgm:bulletEnabled val="1"/>
        </dgm:presLayoutVars>
      </dgm:prSet>
      <dgm:spPr/>
    </dgm:pt>
    <dgm:pt modelId="{6AD4432B-D8D9-4262-A735-A9C689A26072}" type="pres">
      <dgm:prSet presAssocID="{5C5294F8-4ABC-4DE2-A485-89E818AAB071}" presName="accent_1" presStyleCnt="0"/>
      <dgm:spPr/>
    </dgm:pt>
    <dgm:pt modelId="{E3D02DDA-74E1-4923-8A5D-EB5001890436}" type="pres">
      <dgm:prSet presAssocID="{5C5294F8-4ABC-4DE2-A485-89E818AAB071}" presName="accentRepeatNode" presStyleLbl="solidFgAcc1" presStyleIdx="0" presStyleCnt="3"/>
      <dgm:spPr/>
    </dgm:pt>
    <dgm:pt modelId="{11E0E007-8070-44A9-A540-4522982418DC}" type="pres">
      <dgm:prSet presAssocID="{7F53A9A4-B1FE-4AC9-8E80-599DBA7B3334}" presName="text_2" presStyleLbl="node1" presStyleIdx="1" presStyleCnt="3">
        <dgm:presLayoutVars>
          <dgm:bulletEnabled val="1"/>
        </dgm:presLayoutVars>
      </dgm:prSet>
      <dgm:spPr/>
    </dgm:pt>
    <dgm:pt modelId="{46F112C2-2D19-4759-B6E1-60B35EA898E1}" type="pres">
      <dgm:prSet presAssocID="{7F53A9A4-B1FE-4AC9-8E80-599DBA7B3334}" presName="accent_2" presStyleCnt="0"/>
      <dgm:spPr/>
    </dgm:pt>
    <dgm:pt modelId="{ABA6572C-86E3-4A53-B519-A43BAA23B4A2}" type="pres">
      <dgm:prSet presAssocID="{7F53A9A4-B1FE-4AC9-8E80-599DBA7B3334}" presName="accentRepeatNode" presStyleLbl="solidFgAcc1" presStyleIdx="1" presStyleCnt="3"/>
      <dgm:spPr/>
    </dgm:pt>
    <dgm:pt modelId="{3D0787DC-09B2-4D0C-8F55-E8147AB5AC4B}" type="pres">
      <dgm:prSet presAssocID="{FA02C6C2-CCEE-400F-9C75-67CAF0C1CF4B}" presName="text_3" presStyleLbl="node1" presStyleIdx="2" presStyleCnt="3">
        <dgm:presLayoutVars>
          <dgm:bulletEnabled val="1"/>
        </dgm:presLayoutVars>
      </dgm:prSet>
      <dgm:spPr/>
    </dgm:pt>
    <dgm:pt modelId="{992EFA9F-1ED0-4F22-B688-EEB852CF90EE}" type="pres">
      <dgm:prSet presAssocID="{FA02C6C2-CCEE-400F-9C75-67CAF0C1CF4B}" presName="accent_3" presStyleCnt="0"/>
      <dgm:spPr/>
    </dgm:pt>
    <dgm:pt modelId="{0ECE2948-1387-423E-82D8-05B6313A7AD0}" type="pres">
      <dgm:prSet presAssocID="{FA02C6C2-CCEE-400F-9C75-67CAF0C1CF4B}" presName="accentRepeatNode" presStyleLbl="solidFgAcc1" presStyleIdx="2" presStyleCnt="3"/>
      <dgm:spPr/>
    </dgm:pt>
  </dgm:ptLst>
  <dgm:cxnLst>
    <dgm:cxn modelId="{06C8AE04-B7C1-47FA-B3D5-C3435307EDBC}" srcId="{E753FA05-7C07-4F98-A56B-5929BEDE73FD}" destId="{7F53A9A4-B1FE-4AC9-8E80-599DBA7B3334}" srcOrd="1" destOrd="0" parTransId="{262BAD32-E0A9-4039-AF0D-A97E4BFAA4AF}" sibTransId="{7B40E92A-EA3A-48A1-A594-E7C09E7A0B58}"/>
    <dgm:cxn modelId="{944E8208-9809-4568-854B-6805639E2C9C}" type="presOf" srcId="{F578810B-98D8-4C24-946B-55F8B6E08050}" destId="{0DBDBC1F-DE77-4207-8524-3966ECEC67AB}" srcOrd="0" destOrd="0" presId="urn:microsoft.com/office/officeart/2008/layout/VerticalCurvedList"/>
    <dgm:cxn modelId="{C55F441A-14C6-4B72-AC0F-FB879BC57987}" type="presOf" srcId="{FA02C6C2-CCEE-400F-9C75-67CAF0C1CF4B}" destId="{3D0787DC-09B2-4D0C-8F55-E8147AB5AC4B}" srcOrd="0" destOrd="0" presId="urn:microsoft.com/office/officeart/2008/layout/VerticalCurvedList"/>
    <dgm:cxn modelId="{9BBD6043-509F-4515-9D2E-95D2A7A2830D}" type="presOf" srcId="{E753FA05-7C07-4F98-A56B-5929BEDE73FD}" destId="{FD91C3C6-0450-49B4-B530-C81D03CA8636}" srcOrd="0" destOrd="0" presId="urn:microsoft.com/office/officeart/2008/layout/VerticalCurvedList"/>
    <dgm:cxn modelId="{F2A45A54-B335-40BD-8569-5099967DC15D}" type="presOf" srcId="{7F53A9A4-B1FE-4AC9-8E80-599DBA7B3334}" destId="{11E0E007-8070-44A9-A540-4522982418DC}" srcOrd="0" destOrd="0" presId="urn:microsoft.com/office/officeart/2008/layout/VerticalCurvedList"/>
    <dgm:cxn modelId="{83DA0F55-60A6-4543-8342-B1A8EFCA77EF}" srcId="{E753FA05-7C07-4F98-A56B-5929BEDE73FD}" destId="{FA02C6C2-CCEE-400F-9C75-67CAF0C1CF4B}" srcOrd="2" destOrd="0" parTransId="{BB24ABF9-32C4-426E-B876-E2AC5FF0940A}" sibTransId="{253773F5-F5B9-48AF-BB9B-BF5B77845049}"/>
    <dgm:cxn modelId="{32DE5D96-9EB8-4B0B-A112-40639CEBE780}" srcId="{E753FA05-7C07-4F98-A56B-5929BEDE73FD}" destId="{5C5294F8-4ABC-4DE2-A485-89E818AAB071}" srcOrd="0" destOrd="0" parTransId="{14C6DCD9-46EF-4027-AD0B-72FD22DA2B8E}" sibTransId="{F578810B-98D8-4C24-946B-55F8B6E08050}"/>
    <dgm:cxn modelId="{04B1479D-6B06-4C5B-A5C0-86C128170031}" type="presOf" srcId="{5C5294F8-4ABC-4DE2-A485-89E818AAB071}" destId="{F9F770C9-3BF2-43FC-98AD-42CFEB9863F7}" srcOrd="0" destOrd="0" presId="urn:microsoft.com/office/officeart/2008/layout/VerticalCurvedList"/>
    <dgm:cxn modelId="{A5CF4481-56B5-4EA0-A60F-11FE44F54879}" type="presParOf" srcId="{FD91C3C6-0450-49B4-B530-C81D03CA8636}" destId="{6DB82D4E-FFA7-4DC2-B6D2-DDC671EBB099}" srcOrd="0" destOrd="0" presId="urn:microsoft.com/office/officeart/2008/layout/VerticalCurvedList"/>
    <dgm:cxn modelId="{4A436FA7-E400-4D4B-BA0C-E2C9EEBD6AC3}" type="presParOf" srcId="{6DB82D4E-FFA7-4DC2-B6D2-DDC671EBB099}" destId="{85B1CD73-C3EA-4E53-82F2-C736CE8CAF3E}" srcOrd="0" destOrd="0" presId="urn:microsoft.com/office/officeart/2008/layout/VerticalCurvedList"/>
    <dgm:cxn modelId="{D650ECA1-E2EF-483C-AAF5-38E276299903}" type="presParOf" srcId="{85B1CD73-C3EA-4E53-82F2-C736CE8CAF3E}" destId="{B5BF813E-7376-45D4-A957-65C50E33CD67}" srcOrd="0" destOrd="0" presId="urn:microsoft.com/office/officeart/2008/layout/VerticalCurvedList"/>
    <dgm:cxn modelId="{075634CC-26CA-4325-8409-9FA496427394}" type="presParOf" srcId="{85B1CD73-C3EA-4E53-82F2-C736CE8CAF3E}" destId="{0DBDBC1F-DE77-4207-8524-3966ECEC67AB}" srcOrd="1" destOrd="0" presId="urn:microsoft.com/office/officeart/2008/layout/VerticalCurvedList"/>
    <dgm:cxn modelId="{7B0C8B60-D866-47EA-94C6-E9E841FD86BE}" type="presParOf" srcId="{85B1CD73-C3EA-4E53-82F2-C736CE8CAF3E}" destId="{29CE8DB3-710D-42C7-BEF2-39E79B53E44A}" srcOrd="2" destOrd="0" presId="urn:microsoft.com/office/officeart/2008/layout/VerticalCurvedList"/>
    <dgm:cxn modelId="{1F8216C3-3A9C-4521-83AA-1FC4C116C666}" type="presParOf" srcId="{85B1CD73-C3EA-4E53-82F2-C736CE8CAF3E}" destId="{6F288214-7440-49CB-80F7-7340B0F5D86F}" srcOrd="3" destOrd="0" presId="urn:microsoft.com/office/officeart/2008/layout/VerticalCurvedList"/>
    <dgm:cxn modelId="{88AFA4D0-7F66-4B3D-A2BC-E41A5000E7C6}" type="presParOf" srcId="{6DB82D4E-FFA7-4DC2-B6D2-DDC671EBB099}" destId="{F9F770C9-3BF2-43FC-98AD-42CFEB9863F7}" srcOrd="1" destOrd="0" presId="urn:microsoft.com/office/officeart/2008/layout/VerticalCurvedList"/>
    <dgm:cxn modelId="{0A0F204E-F1AF-42FB-A994-8C64330152D3}" type="presParOf" srcId="{6DB82D4E-FFA7-4DC2-B6D2-DDC671EBB099}" destId="{6AD4432B-D8D9-4262-A735-A9C689A26072}" srcOrd="2" destOrd="0" presId="urn:microsoft.com/office/officeart/2008/layout/VerticalCurvedList"/>
    <dgm:cxn modelId="{BFC9A03D-8B19-4F1B-BD79-8601CE2FAEEB}" type="presParOf" srcId="{6AD4432B-D8D9-4262-A735-A9C689A26072}" destId="{E3D02DDA-74E1-4923-8A5D-EB5001890436}" srcOrd="0" destOrd="0" presId="urn:microsoft.com/office/officeart/2008/layout/VerticalCurvedList"/>
    <dgm:cxn modelId="{2E1C10D6-82EB-482C-9B7E-68E7FBCD7B07}" type="presParOf" srcId="{6DB82D4E-FFA7-4DC2-B6D2-DDC671EBB099}" destId="{11E0E007-8070-44A9-A540-4522982418DC}" srcOrd="3" destOrd="0" presId="urn:microsoft.com/office/officeart/2008/layout/VerticalCurvedList"/>
    <dgm:cxn modelId="{C7627CAC-01A7-44F6-8FE7-4EBDFB4FAF25}" type="presParOf" srcId="{6DB82D4E-FFA7-4DC2-B6D2-DDC671EBB099}" destId="{46F112C2-2D19-4759-B6E1-60B35EA898E1}" srcOrd="4" destOrd="0" presId="urn:microsoft.com/office/officeart/2008/layout/VerticalCurvedList"/>
    <dgm:cxn modelId="{0F545BCA-5892-4EF2-AB97-0516DA785F07}" type="presParOf" srcId="{46F112C2-2D19-4759-B6E1-60B35EA898E1}" destId="{ABA6572C-86E3-4A53-B519-A43BAA23B4A2}" srcOrd="0" destOrd="0" presId="urn:microsoft.com/office/officeart/2008/layout/VerticalCurvedList"/>
    <dgm:cxn modelId="{2F17624E-0E79-4A23-9CBF-6801076125E9}" type="presParOf" srcId="{6DB82D4E-FFA7-4DC2-B6D2-DDC671EBB099}" destId="{3D0787DC-09B2-4D0C-8F55-E8147AB5AC4B}" srcOrd="5" destOrd="0" presId="urn:microsoft.com/office/officeart/2008/layout/VerticalCurvedList"/>
    <dgm:cxn modelId="{8B2AF60E-BF13-466E-8438-D88B8CFFCD9E}" type="presParOf" srcId="{6DB82D4E-FFA7-4DC2-B6D2-DDC671EBB099}" destId="{992EFA9F-1ED0-4F22-B688-EEB852CF90EE}" srcOrd="6" destOrd="0" presId="urn:microsoft.com/office/officeart/2008/layout/VerticalCurvedList"/>
    <dgm:cxn modelId="{188E1149-4228-4CDC-A866-2532A85557EA}" type="presParOf" srcId="{992EFA9F-1ED0-4F22-B688-EEB852CF90EE}" destId="{0ECE2948-1387-423E-82D8-05B6313A7AD0}"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753FA05-7C07-4F98-A56B-5929BEDE73FD}" type="doc">
      <dgm:prSet loTypeId="urn:microsoft.com/office/officeart/2008/layout/VerticalCurvedList" loCatId="list" qsTypeId="urn:microsoft.com/office/officeart/2005/8/quickstyle/3d3" qsCatId="3D" csTypeId="urn:microsoft.com/office/officeart/2005/8/colors/accent0_3" csCatId="mainScheme" phldr="1"/>
      <dgm:spPr/>
      <dgm:t>
        <a:bodyPr/>
        <a:lstStyle/>
        <a:p>
          <a:endParaRPr lang="en-US"/>
        </a:p>
      </dgm:t>
    </dgm:pt>
    <dgm:pt modelId="{5C5294F8-4ABC-4DE2-A485-89E818AAB071}">
      <dgm:prSet phldrT="[Text]"/>
      <dgm:spPr/>
      <dgm:t>
        <a:bodyPr/>
        <a:lstStyle/>
        <a:p>
          <a:pPr algn="just"/>
          <a:r>
            <a:rPr lang="en-US" b="1" dirty="0"/>
            <a:t>Customer calls regarding late fees assessed however customer has documentation they were not late.</a:t>
          </a:r>
        </a:p>
      </dgm:t>
    </dgm:pt>
    <dgm:pt modelId="{14C6DCD9-46EF-4027-AD0B-72FD22DA2B8E}" type="parTrans" cxnId="{32DE5D96-9EB8-4B0B-A112-40639CEBE780}">
      <dgm:prSet/>
      <dgm:spPr/>
      <dgm:t>
        <a:bodyPr/>
        <a:lstStyle/>
        <a:p>
          <a:endParaRPr lang="en-US"/>
        </a:p>
      </dgm:t>
    </dgm:pt>
    <dgm:pt modelId="{F578810B-98D8-4C24-946B-55F8B6E08050}" type="sibTrans" cxnId="{32DE5D96-9EB8-4B0B-A112-40639CEBE780}">
      <dgm:prSet/>
      <dgm:spPr/>
      <dgm:t>
        <a:bodyPr/>
        <a:lstStyle/>
        <a:p>
          <a:endParaRPr lang="en-US"/>
        </a:p>
      </dgm:t>
    </dgm:pt>
    <dgm:pt modelId="{7F53A9A4-B1FE-4AC9-8E80-599DBA7B3334}">
      <dgm:prSet phldrT="[Text]"/>
      <dgm:spPr/>
      <dgm:t>
        <a:bodyPr/>
        <a:lstStyle/>
        <a:p>
          <a:pPr algn="just"/>
          <a:r>
            <a:rPr lang="en-US" b="1" dirty="0"/>
            <a:t>Customer calls regarding payments made by check not cashed timely.		</a:t>
          </a:r>
        </a:p>
      </dgm:t>
    </dgm:pt>
    <dgm:pt modelId="{7B40E92A-EA3A-48A1-A594-E7C09E7A0B58}" type="sibTrans" cxnId="{06C8AE04-B7C1-47FA-B3D5-C3435307EDBC}">
      <dgm:prSet/>
      <dgm:spPr/>
      <dgm:t>
        <a:bodyPr/>
        <a:lstStyle/>
        <a:p>
          <a:endParaRPr lang="en-US"/>
        </a:p>
      </dgm:t>
    </dgm:pt>
    <dgm:pt modelId="{262BAD32-E0A9-4039-AF0D-A97E4BFAA4AF}" type="parTrans" cxnId="{06C8AE04-B7C1-47FA-B3D5-C3435307EDBC}">
      <dgm:prSet/>
      <dgm:spPr/>
      <dgm:t>
        <a:bodyPr/>
        <a:lstStyle/>
        <a:p>
          <a:endParaRPr lang="en-US"/>
        </a:p>
      </dgm:t>
    </dgm:pt>
    <dgm:pt modelId="{FA02C6C2-CCEE-400F-9C75-67CAF0C1CF4B}">
      <dgm:prSet phldrT="[Text]"/>
      <dgm:spPr/>
      <dgm:t>
        <a:bodyPr/>
        <a:lstStyle/>
        <a:p>
          <a:r>
            <a:rPr lang="en-US" b="1" dirty="0"/>
            <a:t>Call regarding customers not given a receipt.</a:t>
          </a:r>
        </a:p>
      </dgm:t>
    </dgm:pt>
    <dgm:pt modelId="{BB24ABF9-32C4-426E-B876-E2AC5FF0940A}" type="parTrans" cxnId="{83DA0F55-60A6-4543-8342-B1A8EFCA77EF}">
      <dgm:prSet/>
      <dgm:spPr/>
      <dgm:t>
        <a:bodyPr/>
        <a:lstStyle/>
        <a:p>
          <a:endParaRPr lang="en-US"/>
        </a:p>
      </dgm:t>
    </dgm:pt>
    <dgm:pt modelId="{253773F5-F5B9-48AF-BB9B-BF5B77845049}" type="sibTrans" cxnId="{83DA0F55-60A6-4543-8342-B1A8EFCA77EF}">
      <dgm:prSet/>
      <dgm:spPr/>
      <dgm:t>
        <a:bodyPr/>
        <a:lstStyle/>
        <a:p>
          <a:endParaRPr lang="en-US"/>
        </a:p>
      </dgm:t>
    </dgm:pt>
    <dgm:pt modelId="{FD91C3C6-0450-49B4-B530-C81D03CA8636}" type="pres">
      <dgm:prSet presAssocID="{E753FA05-7C07-4F98-A56B-5929BEDE73FD}" presName="Name0" presStyleCnt="0">
        <dgm:presLayoutVars>
          <dgm:chMax val="7"/>
          <dgm:chPref val="7"/>
          <dgm:dir/>
        </dgm:presLayoutVars>
      </dgm:prSet>
      <dgm:spPr/>
    </dgm:pt>
    <dgm:pt modelId="{6DB82D4E-FFA7-4DC2-B6D2-DDC671EBB099}" type="pres">
      <dgm:prSet presAssocID="{E753FA05-7C07-4F98-A56B-5929BEDE73FD}" presName="Name1" presStyleCnt="0"/>
      <dgm:spPr/>
    </dgm:pt>
    <dgm:pt modelId="{85B1CD73-C3EA-4E53-82F2-C736CE8CAF3E}" type="pres">
      <dgm:prSet presAssocID="{E753FA05-7C07-4F98-A56B-5929BEDE73FD}" presName="cycle" presStyleCnt="0"/>
      <dgm:spPr/>
    </dgm:pt>
    <dgm:pt modelId="{B5BF813E-7376-45D4-A957-65C50E33CD67}" type="pres">
      <dgm:prSet presAssocID="{E753FA05-7C07-4F98-A56B-5929BEDE73FD}" presName="srcNode" presStyleLbl="node1" presStyleIdx="0" presStyleCnt="3"/>
      <dgm:spPr/>
    </dgm:pt>
    <dgm:pt modelId="{0DBDBC1F-DE77-4207-8524-3966ECEC67AB}" type="pres">
      <dgm:prSet presAssocID="{E753FA05-7C07-4F98-A56B-5929BEDE73FD}" presName="conn" presStyleLbl="parChTrans1D2" presStyleIdx="0" presStyleCnt="1"/>
      <dgm:spPr/>
    </dgm:pt>
    <dgm:pt modelId="{29CE8DB3-710D-42C7-BEF2-39E79B53E44A}" type="pres">
      <dgm:prSet presAssocID="{E753FA05-7C07-4F98-A56B-5929BEDE73FD}" presName="extraNode" presStyleLbl="node1" presStyleIdx="0" presStyleCnt="3"/>
      <dgm:spPr/>
    </dgm:pt>
    <dgm:pt modelId="{6F288214-7440-49CB-80F7-7340B0F5D86F}" type="pres">
      <dgm:prSet presAssocID="{E753FA05-7C07-4F98-A56B-5929BEDE73FD}" presName="dstNode" presStyleLbl="node1" presStyleIdx="0" presStyleCnt="3"/>
      <dgm:spPr/>
    </dgm:pt>
    <dgm:pt modelId="{F9F770C9-3BF2-43FC-98AD-42CFEB9863F7}" type="pres">
      <dgm:prSet presAssocID="{5C5294F8-4ABC-4DE2-A485-89E818AAB071}" presName="text_1" presStyleLbl="node1" presStyleIdx="0" presStyleCnt="3">
        <dgm:presLayoutVars>
          <dgm:bulletEnabled val="1"/>
        </dgm:presLayoutVars>
      </dgm:prSet>
      <dgm:spPr/>
    </dgm:pt>
    <dgm:pt modelId="{6AD4432B-D8D9-4262-A735-A9C689A26072}" type="pres">
      <dgm:prSet presAssocID="{5C5294F8-4ABC-4DE2-A485-89E818AAB071}" presName="accent_1" presStyleCnt="0"/>
      <dgm:spPr/>
    </dgm:pt>
    <dgm:pt modelId="{E3D02DDA-74E1-4923-8A5D-EB5001890436}" type="pres">
      <dgm:prSet presAssocID="{5C5294F8-4ABC-4DE2-A485-89E818AAB071}" presName="accentRepeatNode" presStyleLbl="solidFgAcc1" presStyleIdx="0" presStyleCnt="3"/>
      <dgm:spPr/>
    </dgm:pt>
    <dgm:pt modelId="{11E0E007-8070-44A9-A540-4522982418DC}" type="pres">
      <dgm:prSet presAssocID="{7F53A9A4-B1FE-4AC9-8E80-599DBA7B3334}" presName="text_2" presStyleLbl="node1" presStyleIdx="1" presStyleCnt="3">
        <dgm:presLayoutVars>
          <dgm:bulletEnabled val="1"/>
        </dgm:presLayoutVars>
      </dgm:prSet>
      <dgm:spPr/>
    </dgm:pt>
    <dgm:pt modelId="{46F112C2-2D19-4759-B6E1-60B35EA898E1}" type="pres">
      <dgm:prSet presAssocID="{7F53A9A4-B1FE-4AC9-8E80-599DBA7B3334}" presName="accent_2" presStyleCnt="0"/>
      <dgm:spPr/>
    </dgm:pt>
    <dgm:pt modelId="{ABA6572C-86E3-4A53-B519-A43BAA23B4A2}" type="pres">
      <dgm:prSet presAssocID="{7F53A9A4-B1FE-4AC9-8E80-599DBA7B3334}" presName="accentRepeatNode" presStyleLbl="solidFgAcc1" presStyleIdx="1" presStyleCnt="3"/>
      <dgm:spPr/>
    </dgm:pt>
    <dgm:pt modelId="{3D0787DC-09B2-4D0C-8F55-E8147AB5AC4B}" type="pres">
      <dgm:prSet presAssocID="{FA02C6C2-CCEE-400F-9C75-67CAF0C1CF4B}" presName="text_3" presStyleLbl="node1" presStyleIdx="2" presStyleCnt="3">
        <dgm:presLayoutVars>
          <dgm:bulletEnabled val="1"/>
        </dgm:presLayoutVars>
      </dgm:prSet>
      <dgm:spPr/>
    </dgm:pt>
    <dgm:pt modelId="{992EFA9F-1ED0-4F22-B688-EEB852CF90EE}" type="pres">
      <dgm:prSet presAssocID="{FA02C6C2-CCEE-400F-9C75-67CAF0C1CF4B}" presName="accent_3" presStyleCnt="0"/>
      <dgm:spPr/>
    </dgm:pt>
    <dgm:pt modelId="{0ECE2948-1387-423E-82D8-05B6313A7AD0}" type="pres">
      <dgm:prSet presAssocID="{FA02C6C2-CCEE-400F-9C75-67CAF0C1CF4B}" presName="accentRepeatNode" presStyleLbl="solidFgAcc1" presStyleIdx="2" presStyleCnt="3"/>
      <dgm:spPr/>
    </dgm:pt>
  </dgm:ptLst>
  <dgm:cxnLst>
    <dgm:cxn modelId="{06C8AE04-B7C1-47FA-B3D5-C3435307EDBC}" srcId="{E753FA05-7C07-4F98-A56B-5929BEDE73FD}" destId="{7F53A9A4-B1FE-4AC9-8E80-599DBA7B3334}" srcOrd="1" destOrd="0" parTransId="{262BAD32-E0A9-4039-AF0D-A97E4BFAA4AF}" sibTransId="{7B40E92A-EA3A-48A1-A594-E7C09E7A0B58}"/>
    <dgm:cxn modelId="{944E8208-9809-4568-854B-6805639E2C9C}" type="presOf" srcId="{F578810B-98D8-4C24-946B-55F8B6E08050}" destId="{0DBDBC1F-DE77-4207-8524-3966ECEC67AB}" srcOrd="0" destOrd="0" presId="urn:microsoft.com/office/officeart/2008/layout/VerticalCurvedList"/>
    <dgm:cxn modelId="{C55F441A-14C6-4B72-AC0F-FB879BC57987}" type="presOf" srcId="{FA02C6C2-CCEE-400F-9C75-67CAF0C1CF4B}" destId="{3D0787DC-09B2-4D0C-8F55-E8147AB5AC4B}" srcOrd="0" destOrd="0" presId="urn:microsoft.com/office/officeart/2008/layout/VerticalCurvedList"/>
    <dgm:cxn modelId="{9BBD6043-509F-4515-9D2E-95D2A7A2830D}" type="presOf" srcId="{E753FA05-7C07-4F98-A56B-5929BEDE73FD}" destId="{FD91C3C6-0450-49B4-B530-C81D03CA8636}" srcOrd="0" destOrd="0" presId="urn:microsoft.com/office/officeart/2008/layout/VerticalCurvedList"/>
    <dgm:cxn modelId="{F2A45A54-B335-40BD-8569-5099967DC15D}" type="presOf" srcId="{7F53A9A4-B1FE-4AC9-8E80-599DBA7B3334}" destId="{11E0E007-8070-44A9-A540-4522982418DC}" srcOrd="0" destOrd="0" presId="urn:microsoft.com/office/officeart/2008/layout/VerticalCurvedList"/>
    <dgm:cxn modelId="{83DA0F55-60A6-4543-8342-B1A8EFCA77EF}" srcId="{E753FA05-7C07-4F98-A56B-5929BEDE73FD}" destId="{FA02C6C2-CCEE-400F-9C75-67CAF0C1CF4B}" srcOrd="2" destOrd="0" parTransId="{BB24ABF9-32C4-426E-B876-E2AC5FF0940A}" sibTransId="{253773F5-F5B9-48AF-BB9B-BF5B77845049}"/>
    <dgm:cxn modelId="{32DE5D96-9EB8-4B0B-A112-40639CEBE780}" srcId="{E753FA05-7C07-4F98-A56B-5929BEDE73FD}" destId="{5C5294F8-4ABC-4DE2-A485-89E818AAB071}" srcOrd="0" destOrd="0" parTransId="{14C6DCD9-46EF-4027-AD0B-72FD22DA2B8E}" sibTransId="{F578810B-98D8-4C24-946B-55F8B6E08050}"/>
    <dgm:cxn modelId="{04B1479D-6B06-4C5B-A5C0-86C128170031}" type="presOf" srcId="{5C5294F8-4ABC-4DE2-A485-89E818AAB071}" destId="{F9F770C9-3BF2-43FC-98AD-42CFEB9863F7}" srcOrd="0" destOrd="0" presId="urn:microsoft.com/office/officeart/2008/layout/VerticalCurvedList"/>
    <dgm:cxn modelId="{A5CF4481-56B5-4EA0-A60F-11FE44F54879}" type="presParOf" srcId="{FD91C3C6-0450-49B4-B530-C81D03CA8636}" destId="{6DB82D4E-FFA7-4DC2-B6D2-DDC671EBB099}" srcOrd="0" destOrd="0" presId="urn:microsoft.com/office/officeart/2008/layout/VerticalCurvedList"/>
    <dgm:cxn modelId="{4A436FA7-E400-4D4B-BA0C-E2C9EEBD6AC3}" type="presParOf" srcId="{6DB82D4E-FFA7-4DC2-B6D2-DDC671EBB099}" destId="{85B1CD73-C3EA-4E53-82F2-C736CE8CAF3E}" srcOrd="0" destOrd="0" presId="urn:microsoft.com/office/officeart/2008/layout/VerticalCurvedList"/>
    <dgm:cxn modelId="{D650ECA1-E2EF-483C-AAF5-38E276299903}" type="presParOf" srcId="{85B1CD73-C3EA-4E53-82F2-C736CE8CAF3E}" destId="{B5BF813E-7376-45D4-A957-65C50E33CD67}" srcOrd="0" destOrd="0" presId="urn:microsoft.com/office/officeart/2008/layout/VerticalCurvedList"/>
    <dgm:cxn modelId="{075634CC-26CA-4325-8409-9FA496427394}" type="presParOf" srcId="{85B1CD73-C3EA-4E53-82F2-C736CE8CAF3E}" destId="{0DBDBC1F-DE77-4207-8524-3966ECEC67AB}" srcOrd="1" destOrd="0" presId="urn:microsoft.com/office/officeart/2008/layout/VerticalCurvedList"/>
    <dgm:cxn modelId="{7B0C8B60-D866-47EA-94C6-E9E841FD86BE}" type="presParOf" srcId="{85B1CD73-C3EA-4E53-82F2-C736CE8CAF3E}" destId="{29CE8DB3-710D-42C7-BEF2-39E79B53E44A}" srcOrd="2" destOrd="0" presId="urn:microsoft.com/office/officeart/2008/layout/VerticalCurvedList"/>
    <dgm:cxn modelId="{1F8216C3-3A9C-4521-83AA-1FC4C116C666}" type="presParOf" srcId="{85B1CD73-C3EA-4E53-82F2-C736CE8CAF3E}" destId="{6F288214-7440-49CB-80F7-7340B0F5D86F}" srcOrd="3" destOrd="0" presId="urn:microsoft.com/office/officeart/2008/layout/VerticalCurvedList"/>
    <dgm:cxn modelId="{88AFA4D0-7F66-4B3D-A2BC-E41A5000E7C6}" type="presParOf" srcId="{6DB82D4E-FFA7-4DC2-B6D2-DDC671EBB099}" destId="{F9F770C9-3BF2-43FC-98AD-42CFEB9863F7}" srcOrd="1" destOrd="0" presId="urn:microsoft.com/office/officeart/2008/layout/VerticalCurvedList"/>
    <dgm:cxn modelId="{0A0F204E-F1AF-42FB-A994-8C64330152D3}" type="presParOf" srcId="{6DB82D4E-FFA7-4DC2-B6D2-DDC671EBB099}" destId="{6AD4432B-D8D9-4262-A735-A9C689A26072}" srcOrd="2" destOrd="0" presId="urn:microsoft.com/office/officeart/2008/layout/VerticalCurvedList"/>
    <dgm:cxn modelId="{BFC9A03D-8B19-4F1B-BD79-8601CE2FAEEB}" type="presParOf" srcId="{6AD4432B-D8D9-4262-A735-A9C689A26072}" destId="{E3D02DDA-74E1-4923-8A5D-EB5001890436}" srcOrd="0" destOrd="0" presId="urn:microsoft.com/office/officeart/2008/layout/VerticalCurvedList"/>
    <dgm:cxn modelId="{2E1C10D6-82EB-482C-9B7E-68E7FBCD7B07}" type="presParOf" srcId="{6DB82D4E-FFA7-4DC2-B6D2-DDC671EBB099}" destId="{11E0E007-8070-44A9-A540-4522982418DC}" srcOrd="3" destOrd="0" presId="urn:microsoft.com/office/officeart/2008/layout/VerticalCurvedList"/>
    <dgm:cxn modelId="{C7627CAC-01A7-44F6-8FE7-4EBDFB4FAF25}" type="presParOf" srcId="{6DB82D4E-FFA7-4DC2-B6D2-DDC671EBB099}" destId="{46F112C2-2D19-4759-B6E1-60B35EA898E1}" srcOrd="4" destOrd="0" presId="urn:microsoft.com/office/officeart/2008/layout/VerticalCurvedList"/>
    <dgm:cxn modelId="{0F545BCA-5892-4EF2-AB97-0516DA785F07}" type="presParOf" srcId="{46F112C2-2D19-4759-B6E1-60B35EA898E1}" destId="{ABA6572C-86E3-4A53-B519-A43BAA23B4A2}" srcOrd="0" destOrd="0" presId="urn:microsoft.com/office/officeart/2008/layout/VerticalCurvedList"/>
    <dgm:cxn modelId="{2F17624E-0E79-4A23-9CBF-6801076125E9}" type="presParOf" srcId="{6DB82D4E-FFA7-4DC2-B6D2-DDC671EBB099}" destId="{3D0787DC-09B2-4D0C-8F55-E8147AB5AC4B}" srcOrd="5" destOrd="0" presId="urn:microsoft.com/office/officeart/2008/layout/VerticalCurvedList"/>
    <dgm:cxn modelId="{8B2AF60E-BF13-466E-8438-D88B8CFFCD9E}" type="presParOf" srcId="{6DB82D4E-FFA7-4DC2-B6D2-DDC671EBB099}" destId="{992EFA9F-1ED0-4F22-B688-EEB852CF90EE}" srcOrd="6" destOrd="0" presId="urn:microsoft.com/office/officeart/2008/layout/VerticalCurvedList"/>
    <dgm:cxn modelId="{188E1149-4228-4CDC-A866-2532A85557EA}" type="presParOf" srcId="{992EFA9F-1ED0-4F22-B688-EEB852CF90EE}" destId="{0ECE2948-1387-423E-82D8-05B6313A7AD0}"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718E4CF-4070-4688-8145-1BDC1FF3CF79}" type="doc">
      <dgm:prSet loTypeId="urn:microsoft.com/office/officeart/2005/8/layout/vList2" loCatId="list" qsTypeId="urn:microsoft.com/office/officeart/2005/8/quickstyle/3d2" qsCatId="3D" csTypeId="urn:microsoft.com/office/officeart/2005/8/colors/accent0_3" csCatId="mainScheme" phldr="1"/>
      <dgm:spPr/>
      <dgm:t>
        <a:bodyPr/>
        <a:lstStyle/>
        <a:p>
          <a:endParaRPr lang="en-US"/>
        </a:p>
      </dgm:t>
    </dgm:pt>
    <dgm:pt modelId="{39C62C89-ADA2-426F-82BD-32B4AEF30F65}">
      <dgm:prSet phldrT="[Text]"/>
      <dgm:spPr/>
      <dgm:t>
        <a:bodyPr/>
        <a:lstStyle/>
        <a:p>
          <a:pPr algn="just"/>
          <a:r>
            <a:rPr lang="en-US" b="1" dirty="0"/>
            <a:t>Monitoring is a process that assesses the quality of the internal control performance over time</a:t>
          </a:r>
          <a:endParaRPr lang="en-US" b="1" u="none" dirty="0"/>
        </a:p>
      </dgm:t>
    </dgm:pt>
    <dgm:pt modelId="{CECFB5DF-C342-468D-B84F-43D36D0C675D}" type="parTrans" cxnId="{4C89C668-6183-48B1-9B5A-DEB66C49D5C0}">
      <dgm:prSet/>
      <dgm:spPr/>
      <dgm:t>
        <a:bodyPr/>
        <a:lstStyle/>
        <a:p>
          <a:endParaRPr lang="en-US"/>
        </a:p>
      </dgm:t>
    </dgm:pt>
    <dgm:pt modelId="{5EBA1C32-2935-4CD9-82A2-837AD33EFE1D}" type="sibTrans" cxnId="{4C89C668-6183-48B1-9B5A-DEB66C49D5C0}">
      <dgm:prSet/>
      <dgm:spPr/>
      <dgm:t>
        <a:bodyPr/>
        <a:lstStyle/>
        <a:p>
          <a:endParaRPr lang="en-US"/>
        </a:p>
      </dgm:t>
    </dgm:pt>
    <dgm:pt modelId="{AD38D14E-E686-47FE-B22E-16B2C16CBC8F}">
      <dgm:prSet custT="1"/>
      <dgm:spPr/>
      <dgm:t>
        <a:bodyPr/>
        <a:lstStyle/>
        <a:p>
          <a:pPr algn="just"/>
          <a:r>
            <a:rPr lang="en-US" sz="2800" dirty="0"/>
            <a:t>Management / supervisory reviews</a:t>
          </a:r>
        </a:p>
      </dgm:t>
    </dgm:pt>
    <dgm:pt modelId="{F1E13EAB-D425-405A-9B9C-C5E5FFE86BCE}" type="sibTrans" cxnId="{D665C193-2BA5-4257-ADC4-8FFF0E8FC49B}">
      <dgm:prSet/>
      <dgm:spPr/>
      <dgm:t>
        <a:bodyPr/>
        <a:lstStyle/>
        <a:p>
          <a:endParaRPr lang="en-US"/>
        </a:p>
      </dgm:t>
    </dgm:pt>
    <dgm:pt modelId="{D0E60559-6562-42E4-9D1F-B308A1925D9A}" type="parTrans" cxnId="{D665C193-2BA5-4257-ADC4-8FFF0E8FC49B}">
      <dgm:prSet/>
      <dgm:spPr/>
      <dgm:t>
        <a:bodyPr/>
        <a:lstStyle/>
        <a:p>
          <a:endParaRPr lang="en-US"/>
        </a:p>
      </dgm:t>
    </dgm:pt>
    <dgm:pt modelId="{C4CFF22E-7B25-43B9-A888-E6F8257390BB}">
      <dgm:prSet/>
      <dgm:spPr/>
      <dgm:t>
        <a:bodyPr/>
        <a:lstStyle/>
        <a:p>
          <a:pPr algn="just"/>
          <a:endParaRPr lang="en-US" sz="2500" dirty="0"/>
        </a:p>
      </dgm:t>
    </dgm:pt>
    <dgm:pt modelId="{1E627E9B-507E-4150-B96C-F842F8A08440}" type="parTrans" cxnId="{21C65093-ADA2-48CC-8129-0F5EB97F9B2B}">
      <dgm:prSet/>
      <dgm:spPr/>
      <dgm:t>
        <a:bodyPr/>
        <a:lstStyle/>
        <a:p>
          <a:endParaRPr lang="en-US"/>
        </a:p>
      </dgm:t>
    </dgm:pt>
    <dgm:pt modelId="{99680CB5-6754-481F-933D-69246EF4812C}" type="sibTrans" cxnId="{21C65093-ADA2-48CC-8129-0F5EB97F9B2B}">
      <dgm:prSet/>
      <dgm:spPr/>
      <dgm:t>
        <a:bodyPr/>
        <a:lstStyle/>
        <a:p>
          <a:endParaRPr lang="en-US"/>
        </a:p>
      </dgm:t>
    </dgm:pt>
    <dgm:pt modelId="{D178230A-433C-43E3-A7A5-10BF2B645910}">
      <dgm:prSet phldrT="[Text]"/>
      <dgm:spPr/>
      <dgm:t>
        <a:bodyPr/>
        <a:lstStyle/>
        <a:p>
          <a:pPr algn="l"/>
          <a:r>
            <a:rPr lang="en-US" b="1" dirty="0"/>
            <a:t>Processes to ensure timely modification of policies and procedures, as needed</a:t>
          </a:r>
          <a:endParaRPr lang="en-US" b="1" u="none" dirty="0"/>
        </a:p>
      </dgm:t>
    </dgm:pt>
    <dgm:pt modelId="{4BA60048-7FF2-45CA-AE52-2318C021AC08}" type="parTrans" cxnId="{1FEA1DCF-E235-4E4F-9F1C-1623506B8214}">
      <dgm:prSet/>
      <dgm:spPr/>
      <dgm:t>
        <a:bodyPr/>
        <a:lstStyle/>
        <a:p>
          <a:endParaRPr lang="en-US"/>
        </a:p>
      </dgm:t>
    </dgm:pt>
    <dgm:pt modelId="{4DFA84BE-2E64-46A7-AA3F-D97EEB3D6229}" type="sibTrans" cxnId="{1FEA1DCF-E235-4E4F-9F1C-1623506B8214}">
      <dgm:prSet/>
      <dgm:spPr/>
      <dgm:t>
        <a:bodyPr/>
        <a:lstStyle/>
        <a:p>
          <a:endParaRPr lang="en-US"/>
        </a:p>
      </dgm:t>
    </dgm:pt>
    <dgm:pt modelId="{1793EF58-41A0-4207-8007-EBE533DC353E}">
      <dgm:prSet custT="1"/>
      <dgm:spPr/>
      <dgm:t>
        <a:bodyPr/>
        <a:lstStyle/>
        <a:p>
          <a:r>
            <a:rPr lang="en-US" sz="2800" dirty="0"/>
            <a:t>    Critical when it is impractical to segregate duties</a:t>
          </a:r>
        </a:p>
      </dgm:t>
    </dgm:pt>
    <dgm:pt modelId="{E7881E56-45D7-49B7-BA2D-FBBF509BE677}" type="parTrans" cxnId="{92032EF4-0E79-4899-9860-CE02C68713B9}">
      <dgm:prSet/>
      <dgm:spPr/>
      <dgm:t>
        <a:bodyPr/>
        <a:lstStyle/>
        <a:p>
          <a:endParaRPr lang="en-US"/>
        </a:p>
      </dgm:t>
    </dgm:pt>
    <dgm:pt modelId="{47A7F4BE-804A-4609-8B72-C5F019AFE7D0}" type="sibTrans" cxnId="{92032EF4-0E79-4899-9860-CE02C68713B9}">
      <dgm:prSet/>
      <dgm:spPr/>
      <dgm:t>
        <a:bodyPr/>
        <a:lstStyle/>
        <a:p>
          <a:endParaRPr lang="en-US"/>
        </a:p>
      </dgm:t>
    </dgm:pt>
    <dgm:pt modelId="{3DC62FBC-ED2A-4B79-AFFD-D0B6AB700EC7}">
      <dgm:prSet custT="1"/>
      <dgm:spPr/>
      <dgm:t>
        <a:bodyPr/>
        <a:lstStyle/>
        <a:p>
          <a:r>
            <a:rPr lang="en-US" sz="2800" dirty="0"/>
            <a:t>Analytical review (see next slide) </a:t>
          </a:r>
        </a:p>
      </dgm:t>
    </dgm:pt>
    <dgm:pt modelId="{5762AD3A-2276-488E-BDCA-9F5462545870}" type="parTrans" cxnId="{9B2B66A9-F5A0-4717-8096-205C20654C44}">
      <dgm:prSet/>
      <dgm:spPr/>
      <dgm:t>
        <a:bodyPr/>
        <a:lstStyle/>
        <a:p>
          <a:endParaRPr lang="en-US"/>
        </a:p>
      </dgm:t>
    </dgm:pt>
    <dgm:pt modelId="{99B9EA15-7A29-451B-904A-65C732E7EC70}" type="sibTrans" cxnId="{9B2B66A9-F5A0-4717-8096-205C20654C44}">
      <dgm:prSet/>
      <dgm:spPr/>
      <dgm:t>
        <a:bodyPr/>
        <a:lstStyle/>
        <a:p>
          <a:endParaRPr lang="en-US"/>
        </a:p>
      </dgm:t>
    </dgm:pt>
    <dgm:pt modelId="{1206DD48-0D71-4AF1-9B4A-307CB34628C5}">
      <dgm:prSet custT="1"/>
      <dgm:spPr/>
      <dgm:t>
        <a:bodyPr/>
        <a:lstStyle/>
        <a:p>
          <a:pPr algn="just"/>
          <a:endParaRPr lang="en-US" sz="2800" dirty="0"/>
        </a:p>
      </dgm:t>
    </dgm:pt>
    <dgm:pt modelId="{2B149DB0-96B5-418F-A6B8-F744B0D860FB}" type="parTrans" cxnId="{FEEBADE7-610E-4FB7-B842-0C5C6A43CB7B}">
      <dgm:prSet/>
      <dgm:spPr/>
      <dgm:t>
        <a:bodyPr/>
        <a:lstStyle/>
        <a:p>
          <a:endParaRPr lang="en-US"/>
        </a:p>
      </dgm:t>
    </dgm:pt>
    <dgm:pt modelId="{7CAEEAB1-6407-44AB-8C5B-B2ADBBEBCA94}" type="sibTrans" cxnId="{FEEBADE7-610E-4FB7-B842-0C5C6A43CB7B}">
      <dgm:prSet/>
      <dgm:spPr/>
      <dgm:t>
        <a:bodyPr/>
        <a:lstStyle/>
        <a:p>
          <a:endParaRPr lang="en-US"/>
        </a:p>
      </dgm:t>
    </dgm:pt>
    <dgm:pt modelId="{3DC3CE15-C6BE-496C-A72B-2379374C9A45}" type="pres">
      <dgm:prSet presAssocID="{E718E4CF-4070-4688-8145-1BDC1FF3CF79}" presName="linear" presStyleCnt="0">
        <dgm:presLayoutVars>
          <dgm:animLvl val="lvl"/>
          <dgm:resizeHandles val="exact"/>
        </dgm:presLayoutVars>
      </dgm:prSet>
      <dgm:spPr/>
    </dgm:pt>
    <dgm:pt modelId="{7D75594F-A0A8-4614-AEF5-4B7AC4C84F29}" type="pres">
      <dgm:prSet presAssocID="{39C62C89-ADA2-426F-82BD-32B4AEF30F65}" presName="parentText" presStyleLbl="node1" presStyleIdx="0" presStyleCnt="2">
        <dgm:presLayoutVars>
          <dgm:chMax val="0"/>
          <dgm:bulletEnabled val="1"/>
        </dgm:presLayoutVars>
      </dgm:prSet>
      <dgm:spPr/>
    </dgm:pt>
    <dgm:pt modelId="{F41991DB-7645-4696-822B-54330D99E9A9}" type="pres">
      <dgm:prSet presAssocID="{39C62C89-ADA2-426F-82BD-32B4AEF30F65}" presName="childText" presStyleLbl="revTx" presStyleIdx="0" presStyleCnt="1" custLinFactNeighborX="-13853" custLinFactNeighborY="-7895">
        <dgm:presLayoutVars>
          <dgm:bulletEnabled val="1"/>
        </dgm:presLayoutVars>
      </dgm:prSet>
      <dgm:spPr/>
    </dgm:pt>
    <dgm:pt modelId="{11F971FE-9C0D-4594-8758-2112F93044DB}" type="pres">
      <dgm:prSet presAssocID="{D178230A-433C-43E3-A7A5-10BF2B645910}" presName="parentText" presStyleLbl="node1" presStyleIdx="1" presStyleCnt="2">
        <dgm:presLayoutVars>
          <dgm:chMax val="0"/>
          <dgm:bulletEnabled val="1"/>
        </dgm:presLayoutVars>
      </dgm:prSet>
      <dgm:spPr/>
    </dgm:pt>
  </dgm:ptLst>
  <dgm:cxnLst>
    <dgm:cxn modelId="{67630A3B-0590-44FB-9E7B-0D4B6FA3E628}" type="presOf" srcId="{C4CFF22E-7B25-43B9-A888-E6F8257390BB}" destId="{F41991DB-7645-4696-822B-54330D99E9A9}" srcOrd="0" destOrd="4" presId="urn:microsoft.com/office/officeart/2005/8/layout/vList2"/>
    <dgm:cxn modelId="{FE46E462-AB82-4C52-BC7D-265078E573CF}" type="presOf" srcId="{39C62C89-ADA2-426F-82BD-32B4AEF30F65}" destId="{7D75594F-A0A8-4614-AEF5-4B7AC4C84F29}" srcOrd="0" destOrd="0" presId="urn:microsoft.com/office/officeart/2005/8/layout/vList2"/>
    <dgm:cxn modelId="{4C89C668-6183-48B1-9B5A-DEB66C49D5C0}" srcId="{E718E4CF-4070-4688-8145-1BDC1FF3CF79}" destId="{39C62C89-ADA2-426F-82BD-32B4AEF30F65}" srcOrd="0" destOrd="0" parTransId="{CECFB5DF-C342-468D-B84F-43D36D0C675D}" sibTransId="{5EBA1C32-2935-4CD9-82A2-837AD33EFE1D}"/>
    <dgm:cxn modelId="{4438DD73-6B5E-4C16-BEF3-86675E173175}" type="presOf" srcId="{E718E4CF-4070-4688-8145-1BDC1FF3CF79}" destId="{3DC3CE15-C6BE-496C-A72B-2379374C9A45}" srcOrd="0" destOrd="0" presId="urn:microsoft.com/office/officeart/2005/8/layout/vList2"/>
    <dgm:cxn modelId="{4BDCFA90-9D22-49A8-BEB9-747B876C6914}" type="presOf" srcId="{D178230A-433C-43E3-A7A5-10BF2B645910}" destId="{11F971FE-9C0D-4594-8758-2112F93044DB}" srcOrd="0" destOrd="0" presId="urn:microsoft.com/office/officeart/2005/8/layout/vList2"/>
    <dgm:cxn modelId="{21C65093-ADA2-48CC-8129-0F5EB97F9B2B}" srcId="{39C62C89-ADA2-426F-82BD-32B4AEF30F65}" destId="{C4CFF22E-7B25-43B9-A888-E6F8257390BB}" srcOrd="3" destOrd="0" parTransId="{1E627E9B-507E-4150-B96C-F842F8A08440}" sibTransId="{99680CB5-6754-481F-933D-69246EF4812C}"/>
    <dgm:cxn modelId="{D665C193-2BA5-4257-ADC4-8FFF0E8FC49B}" srcId="{39C62C89-ADA2-426F-82BD-32B4AEF30F65}" destId="{AD38D14E-E686-47FE-B22E-16B2C16CBC8F}" srcOrd="1" destOrd="0" parTransId="{D0E60559-6562-42E4-9D1F-B308A1925D9A}" sibTransId="{F1E13EAB-D425-405A-9B9C-C5E5FFE86BCE}"/>
    <dgm:cxn modelId="{9B2B66A9-F5A0-4717-8096-205C20654C44}" srcId="{39C62C89-ADA2-426F-82BD-32B4AEF30F65}" destId="{3DC62FBC-ED2A-4B79-AFFD-D0B6AB700EC7}" srcOrd="2" destOrd="0" parTransId="{5762AD3A-2276-488E-BDCA-9F5462545870}" sibTransId="{99B9EA15-7A29-451B-904A-65C732E7EC70}"/>
    <dgm:cxn modelId="{BA66D8CE-3F3A-48DA-B575-48CD17D34986}" type="presOf" srcId="{3DC62FBC-ED2A-4B79-AFFD-D0B6AB700EC7}" destId="{F41991DB-7645-4696-822B-54330D99E9A9}" srcOrd="0" destOrd="3" presId="urn:microsoft.com/office/officeart/2005/8/layout/vList2"/>
    <dgm:cxn modelId="{1FEA1DCF-E235-4E4F-9F1C-1623506B8214}" srcId="{E718E4CF-4070-4688-8145-1BDC1FF3CF79}" destId="{D178230A-433C-43E3-A7A5-10BF2B645910}" srcOrd="1" destOrd="0" parTransId="{4BA60048-7FF2-45CA-AE52-2318C021AC08}" sibTransId="{4DFA84BE-2E64-46A7-AA3F-D97EEB3D6229}"/>
    <dgm:cxn modelId="{BD98C2D7-85C7-4193-9A6E-E4342E447F22}" type="presOf" srcId="{1793EF58-41A0-4207-8007-EBE533DC353E}" destId="{F41991DB-7645-4696-822B-54330D99E9A9}" srcOrd="0" destOrd="2" presId="urn:microsoft.com/office/officeart/2005/8/layout/vList2"/>
    <dgm:cxn modelId="{FEEBADE7-610E-4FB7-B842-0C5C6A43CB7B}" srcId="{39C62C89-ADA2-426F-82BD-32B4AEF30F65}" destId="{1206DD48-0D71-4AF1-9B4A-307CB34628C5}" srcOrd="0" destOrd="0" parTransId="{2B149DB0-96B5-418F-A6B8-F744B0D860FB}" sibTransId="{7CAEEAB1-6407-44AB-8C5B-B2ADBBEBCA94}"/>
    <dgm:cxn modelId="{EA13EBF2-2740-44FE-A234-8C21BB644699}" type="presOf" srcId="{1206DD48-0D71-4AF1-9B4A-307CB34628C5}" destId="{F41991DB-7645-4696-822B-54330D99E9A9}" srcOrd="0" destOrd="0" presId="urn:microsoft.com/office/officeart/2005/8/layout/vList2"/>
    <dgm:cxn modelId="{92032EF4-0E79-4899-9860-CE02C68713B9}" srcId="{AD38D14E-E686-47FE-B22E-16B2C16CBC8F}" destId="{1793EF58-41A0-4207-8007-EBE533DC353E}" srcOrd="0" destOrd="0" parTransId="{E7881E56-45D7-49B7-BA2D-FBBF509BE677}" sibTransId="{47A7F4BE-804A-4609-8B72-C5F019AFE7D0}"/>
    <dgm:cxn modelId="{7F92BBFE-780B-4F82-A825-C209E8152FC4}" type="presOf" srcId="{AD38D14E-E686-47FE-B22E-16B2C16CBC8F}" destId="{F41991DB-7645-4696-822B-54330D99E9A9}" srcOrd="0" destOrd="1" presId="urn:microsoft.com/office/officeart/2005/8/layout/vList2"/>
    <dgm:cxn modelId="{F4018279-BA71-4DA5-A5E0-C50B0B17E21E}" type="presParOf" srcId="{3DC3CE15-C6BE-496C-A72B-2379374C9A45}" destId="{7D75594F-A0A8-4614-AEF5-4B7AC4C84F29}" srcOrd="0" destOrd="0" presId="urn:microsoft.com/office/officeart/2005/8/layout/vList2"/>
    <dgm:cxn modelId="{1FD86FDF-9A70-40C1-96B2-7609CB4FB64E}" type="presParOf" srcId="{3DC3CE15-C6BE-496C-A72B-2379374C9A45}" destId="{F41991DB-7645-4696-822B-54330D99E9A9}" srcOrd="1" destOrd="0" presId="urn:microsoft.com/office/officeart/2005/8/layout/vList2"/>
    <dgm:cxn modelId="{ED361001-D490-4FA7-A54B-AFB7AF3519D3}" type="presParOf" srcId="{3DC3CE15-C6BE-496C-A72B-2379374C9A45}" destId="{11F971FE-9C0D-4594-8758-2112F93044DB}" srcOrd="2"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718E4CF-4070-4688-8145-1BDC1FF3CF79}" type="doc">
      <dgm:prSet loTypeId="urn:microsoft.com/office/officeart/2005/8/layout/vList2" loCatId="list" qsTypeId="urn:microsoft.com/office/officeart/2005/8/quickstyle/3d2" qsCatId="3D" csTypeId="urn:microsoft.com/office/officeart/2005/8/colors/accent0_3" csCatId="mainScheme" phldr="1"/>
      <dgm:spPr/>
      <dgm:t>
        <a:bodyPr/>
        <a:lstStyle/>
        <a:p>
          <a:endParaRPr lang="en-US"/>
        </a:p>
      </dgm:t>
    </dgm:pt>
    <dgm:pt modelId="{39C62C89-ADA2-426F-82BD-32B4AEF30F65}">
      <dgm:prSet phldrT="[Text]"/>
      <dgm:spPr/>
      <dgm:t>
        <a:bodyPr/>
        <a:lstStyle/>
        <a:p>
          <a:pPr algn="just"/>
          <a:r>
            <a:rPr lang="en-US" b="1" dirty="0"/>
            <a:t>Analytical Procedures: </a:t>
          </a:r>
          <a:endParaRPr lang="en-US" b="1" u="none" dirty="0"/>
        </a:p>
      </dgm:t>
    </dgm:pt>
    <dgm:pt modelId="{CECFB5DF-C342-468D-B84F-43D36D0C675D}" type="parTrans" cxnId="{4C89C668-6183-48B1-9B5A-DEB66C49D5C0}">
      <dgm:prSet/>
      <dgm:spPr/>
      <dgm:t>
        <a:bodyPr/>
        <a:lstStyle/>
        <a:p>
          <a:endParaRPr lang="en-US"/>
        </a:p>
      </dgm:t>
    </dgm:pt>
    <dgm:pt modelId="{5EBA1C32-2935-4CD9-82A2-837AD33EFE1D}" type="sibTrans" cxnId="{4C89C668-6183-48B1-9B5A-DEB66C49D5C0}">
      <dgm:prSet/>
      <dgm:spPr/>
      <dgm:t>
        <a:bodyPr/>
        <a:lstStyle/>
        <a:p>
          <a:endParaRPr lang="en-US"/>
        </a:p>
      </dgm:t>
    </dgm:pt>
    <dgm:pt modelId="{AD38D14E-E686-47FE-B22E-16B2C16CBC8F}">
      <dgm:prSet/>
      <dgm:spPr/>
      <dgm:t>
        <a:bodyPr/>
        <a:lstStyle/>
        <a:p>
          <a:pPr algn="just"/>
          <a:r>
            <a:rPr lang="en-US" dirty="0"/>
            <a:t>Compare what is reported with what was expected/reasonable</a:t>
          </a:r>
        </a:p>
      </dgm:t>
    </dgm:pt>
    <dgm:pt modelId="{F1E13EAB-D425-405A-9B9C-C5E5FFE86BCE}" type="sibTrans" cxnId="{D665C193-2BA5-4257-ADC4-8FFF0E8FC49B}">
      <dgm:prSet/>
      <dgm:spPr/>
      <dgm:t>
        <a:bodyPr/>
        <a:lstStyle/>
        <a:p>
          <a:endParaRPr lang="en-US"/>
        </a:p>
      </dgm:t>
    </dgm:pt>
    <dgm:pt modelId="{D0E60559-6562-42E4-9D1F-B308A1925D9A}" type="parTrans" cxnId="{D665C193-2BA5-4257-ADC4-8FFF0E8FC49B}">
      <dgm:prSet/>
      <dgm:spPr/>
      <dgm:t>
        <a:bodyPr/>
        <a:lstStyle/>
        <a:p>
          <a:endParaRPr lang="en-US"/>
        </a:p>
      </dgm:t>
    </dgm:pt>
    <dgm:pt modelId="{D178230A-433C-43E3-A7A5-10BF2B645910}">
      <dgm:prSet phldrT="[Text]"/>
      <dgm:spPr/>
      <dgm:t>
        <a:bodyPr/>
        <a:lstStyle/>
        <a:p>
          <a:r>
            <a:rPr lang="en-US" b="1" i="1" u="sng" dirty="0"/>
            <a:t>Use</a:t>
          </a:r>
          <a:r>
            <a:rPr lang="en-US" b="1" dirty="0"/>
            <a:t> budget and actual reports!!!</a:t>
          </a:r>
          <a:endParaRPr lang="en-US" b="1" u="none" dirty="0"/>
        </a:p>
      </dgm:t>
    </dgm:pt>
    <dgm:pt modelId="{4BA60048-7FF2-45CA-AE52-2318C021AC08}" type="parTrans" cxnId="{1FEA1DCF-E235-4E4F-9F1C-1623506B8214}">
      <dgm:prSet/>
      <dgm:spPr/>
      <dgm:t>
        <a:bodyPr/>
        <a:lstStyle/>
        <a:p>
          <a:endParaRPr lang="en-US"/>
        </a:p>
      </dgm:t>
    </dgm:pt>
    <dgm:pt modelId="{4DFA84BE-2E64-46A7-AA3F-D97EEB3D6229}" type="sibTrans" cxnId="{1FEA1DCF-E235-4E4F-9F1C-1623506B8214}">
      <dgm:prSet/>
      <dgm:spPr/>
      <dgm:t>
        <a:bodyPr/>
        <a:lstStyle/>
        <a:p>
          <a:endParaRPr lang="en-US"/>
        </a:p>
      </dgm:t>
    </dgm:pt>
    <dgm:pt modelId="{1793EF58-41A0-4207-8007-EBE533DC353E}">
      <dgm:prSet/>
      <dgm:spPr/>
      <dgm:t>
        <a:bodyPr/>
        <a:lstStyle/>
        <a:p>
          <a:r>
            <a:rPr lang="en-US" dirty="0">
              <a:ea typeface="+mn-ea"/>
              <a:cs typeface="+mn-cs"/>
            </a:rPr>
            <a:t>Collect / pay what was estimated?</a:t>
          </a:r>
          <a:endParaRPr lang="en-US" dirty="0"/>
        </a:p>
      </dgm:t>
    </dgm:pt>
    <dgm:pt modelId="{E7881E56-45D7-49B7-BA2D-FBBF509BE677}" type="parTrans" cxnId="{92032EF4-0E79-4899-9860-CE02C68713B9}">
      <dgm:prSet/>
      <dgm:spPr/>
      <dgm:t>
        <a:bodyPr/>
        <a:lstStyle/>
        <a:p>
          <a:endParaRPr lang="en-US"/>
        </a:p>
      </dgm:t>
    </dgm:pt>
    <dgm:pt modelId="{47A7F4BE-804A-4609-8B72-C5F019AFE7D0}" type="sibTrans" cxnId="{92032EF4-0E79-4899-9860-CE02C68713B9}">
      <dgm:prSet/>
      <dgm:spPr/>
      <dgm:t>
        <a:bodyPr/>
        <a:lstStyle/>
        <a:p>
          <a:endParaRPr lang="en-US"/>
        </a:p>
      </dgm:t>
    </dgm:pt>
    <dgm:pt modelId="{274E37EE-1B19-4883-AC48-E4FE261FB766}">
      <dgm:prSet/>
      <dgm:spPr/>
      <dgm:t>
        <a:bodyPr/>
        <a:lstStyle/>
        <a:p>
          <a:r>
            <a:rPr lang="en-US" dirty="0">
              <a:ea typeface="+mn-ea"/>
              <a:cs typeface="+mn-cs"/>
            </a:rPr>
            <a:t>Cash collected – is it reasonable in relation to the # of transactions processed?</a:t>
          </a:r>
        </a:p>
      </dgm:t>
    </dgm:pt>
    <dgm:pt modelId="{D61EAC1F-1804-44D4-9BA0-780A3B704E7B}" type="parTrans" cxnId="{7EF1F687-E08E-4606-96BE-47EC4404F616}">
      <dgm:prSet/>
      <dgm:spPr/>
      <dgm:t>
        <a:bodyPr/>
        <a:lstStyle/>
        <a:p>
          <a:endParaRPr lang="en-US"/>
        </a:p>
      </dgm:t>
    </dgm:pt>
    <dgm:pt modelId="{A0D77ADC-F023-4076-9BDA-971C9A967A7C}" type="sibTrans" cxnId="{7EF1F687-E08E-4606-96BE-47EC4404F616}">
      <dgm:prSet/>
      <dgm:spPr/>
      <dgm:t>
        <a:bodyPr/>
        <a:lstStyle/>
        <a:p>
          <a:endParaRPr lang="en-US"/>
        </a:p>
      </dgm:t>
    </dgm:pt>
    <dgm:pt modelId="{743641BD-48AC-47C8-B93E-F9B51B74FB5D}">
      <dgm:prSet/>
      <dgm:spPr/>
      <dgm:t>
        <a:bodyPr/>
        <a:lstStyle/>
        <a:p>
          <a:r>
            <a:rPr lang="en-US" dirty="0">
              <a:ea typeface="+mn-ea"/>
              <a:cs typeface="+mn-cs"/>
            </a:rPr>
            <a:t>Voided transactions: reasonable?</a:t>
          </a:r>
        </a:p>
      </dgm:t>
    </dgm:pt>
    <dgm:pt modelId="{D3A06F68-842D-4473-A117-0647EA3803AC}" type="parTrans" cxnId="{D10A91A2-73D8-4D49-95BA-3DFDFBFDF6CD}">
      <dgm:prSet/>
      <dgm:spPr/>
      <dgm:t>
        <a:bodyPr/>
        <a:lstStyle/>
        <a:p>
          <a:endParaRPr lang="en-US"/>
        </a:p>
      </dgm:t>
    </dgm:pt>
    <dgm:pt modelId="{7CC78B58-8D9D-4CCD-BA76-298368BA8321}" type="sibTrans" cxnId="{D10A91A2-73D8-4D49-95BA-3DFDFBFDF6CD}">
      <dgm:prSet/>
      <dgm:spPr/>
      <dgm:t>
        <a:bodyPr/>
        <a:lstStyle/>
        <a:p>
          <a:endParaRPr lang="en-US"/>
        </a:p>
      </dgm:t>
    </dgm:pt>
    <dgm:pt modelId="{6B49BD01-9777-41A7-AE01-130F072C0741}">
      <dgm:prSet/>
      <dgm:spPr/>
      <dgm:t>
        <a:bodyPr/>
        <a:lstStyle/>
        <a:p>
          <a:r>
            <a:rPr lang="en-US" dirty="0">
              <a:ea typeface="+mn-ea"/>
              <a:cs typeface="+mn-cs"/>
            </a:rPr>
            <a:t>Any “unusual” transactions?</a:t>
          </a:r>
        </a:p>
      </dgm:t>
    </dgm:pt>
    <dgm:pt modelId="{71A25751-6492-451A-8DA8-D023750D4C35}" type="parTrans" cxnId="{5B3777DE-7265-4565-8CFF-EEAF797A3B26}">
      <dgm:prSet/>
      <dgm:spPr/>
      <dgm:t>
        <a:bodyPr/>
        <a:lstStyle/>
        <a:p>
          <a:endParaRPr lang="en-US"/>
        </a:p>
      </dgm:t>
    </dgm:pt>
    <dgm:pt modelId="{02572DE5-E7F9-40FF-BD85-811A7D700D8A}" type="sibTrans" cxnId="{5B3777DE-7265-4565-8CFF-EEAF797A3B26}">
      <dgm:prSet/>
      <dgm:spPr/>
      <dgm:t>
        <a:bodyPr/>
        <a:lstStyle/>
        <a:p>
          <a:endParaRPr lang="en-US"/>
        </a:p>
      </dgm:t>
    </dgm:pt>
    <dgm:pt modelId="{3DC3CE15-C6BE-496C-A72B-2379374C9A45}" type="pres">
      <dgm:prSet presAssocID="{E718E4CF-4070-4688-8145-1BDC1FF3CF79}" presName="linear" presStyleCnt="0">
        <dgm:presLayoutVars>
          <dgm:animLvl val="lvl"/>
          <dgm:resizeHandles val="exact"/>
        </dgm:presLayoutVars>
      </dgm:prSet>
      <dgm:spPr/>
    </dgm:pt>
    <dgm:pt modelId="{7D75594F-A0A8-4614-AEF5-4B7AC4C84F29}" type="pres">
      <dgm:prSet presAssocID="{39C62C89-ADA2-426F-82BD-32B4AEF30F65}" presName="parentText" presStyleLbl="node1" presStyleIdx="0" presStyleCnt="2">
        <dgm:presLayoutVars>
          <dgm:chMax val="0"/>
          <dgm:bulletEnabled val="1"/>
        </dgm:presLayoutVars>
      </dgm:prSet>
      <dgm:spPr/>
    </dgm:pt>
    <dgm:pt modelId="{F41991DB-7645-4696-822B-54330D99E9A9}" type="pres">
      <dgm:prSet presAssocID="{39C62C89-ADA2-426F-82BD-32B4AEF30F65}" presName="childText" presStyleLbl="revTx" presStyleIdx="0" presStyleCnt="1">
        <dgm:presLayoutVars>
          <dgm:bulletEnabled val="1"/>
        </dgm:presLayoutVars>
      </dgm:prSet>
      <dgm:spPr/>
    </dgm:pt>
    <dgm:pt modelId="{11F971FE-9C0D-4594-8758-2112F93044DB}" type="pres">
      <dgm:prSet presAssocID="{D178230A-433C-43E3-A7A5-10BF2B645910}" presName="parentText" presStyleLbl="node1" presStyleIdx="1" presStyleCnt="2">
        <dgm:presLayoutVars>
          <dgm:chMax val="0"/>
          <dgm:bulletEnabled val="1"/>
        </dgm:presLayoutVars>
      </dgm:prSet>
      <dgm:spPr/>
    </dgm:pt>
  </dgm:ptLst>
  <dgm:cxnLst>
    <dgm:cxn modelId="{CA9F9036-1AE9-4EEC-9E64-A97BD86F4AAC}" type="presOf" srcId="{6B49BD01-9777-41A7-AE01-130F072C0741}" destId="{F41991DB-7645-4696-822B-54330D99E9A9}" srcOrd="0" destOrd="4" presId="urn:microsoft.com/office/officeart/2005/8/layout/vList2"/>
    <dgm:cxn modelId="{FE46E462-AB82-4C52-BC7D-265078E573CF}" type="presOf" srcId="{39C62C89-ADA2-426F-82BD-32B4AEF30F65}" destId="{7D75594F-A0A8-4614-AEF5-4B7AC4C84F29}" srcOrd="0" destOrd="0" presId="urn:microsoft.com/office/officeart/2005/8/layout/vList2"/>
    <dgm:cxn modelId="{4C89C668-6183-48B1-9B5A-DEB66C49D5C0}" srcId="{E718E4CF-4070-4688-8145-1BDC1FF3CF79}" destId="{39C62C89-ADA2-426F-82BD-32B4AEF30F65}" srcOrd="0" destOrd="0" parTransId="{CECFB5DF-C342-468D-B84F-43D36D0C675D}" sibTransId="{5EBA1C32-2935-4CD9-82A2-837AD33EFE1D}"/>
    <dgm:cxn modelId="{010B3E4E-1AF5-499D-A048-B6940CFC33B8}" type="presOf" srcId="{743641BD-48AC-47C8-B93E-F9B51B74FB5D}" destId="{F41991DB-7645-4696-822B-54330D99E9A9}" srcOrd="0" destOrd="3" presId="urn:microsoft.com/office/officeart/2005/8/layout/vList2"/>
    <dgm:cxn modelId="{0AE0F052-F1C4-4204-88B0-2DE163E9BC55}" type="presOf" srcId="{274E37EE-1B19-4883-AC48-E4FE261FB766}" destId="{F41991DB-7645-4696-822B-54330D99E9A9}" srcOrd="0" destOrd="2" presId="urn:microsoft.com/office/officeart/2005/8/layout/vList2"/>
    <dgm:cxn modelId="{4438DD73-6B5E-4C16-BEF3-86675E173175}" type="presOf" srcId="{E718E4CF-4070-4688-8145-1BDC1FF3CF79}" destId="{3DC3CE15-C6BE-496C-A72B-2379374C9A45}" srcOrd="0" destOrd="0" presId="urn:microsoft.com/office/officeart/2005/8/layout/vList2"/>
    <dgm:cxn modelId="{7EF1F687-E08E-4606-96BE-47EC4404F616}" srcId="{AD38D14E-E686-47FE-B22E-16B2C16CBC8F}" destId="{274E37EE-1B19-4883-AC48-E4FE261FB766}" srcOrd="1" destOrd="0" parTransId="{D61EAC1F-1804-44D4-9BA0-780A3B704E7B}" sibTransId="{A0D77ADC-F023-4076-9BDA-971C9A967A7C}"/>
    <dgm:cxn modelId="{4BDCFA90-9D22-49A8-BEB9-747B876C6914}" type="presOf" srcId="{D178230A-433C-43E3-A7A5-10BF2B645910}" destId="{11F971FE-9C0D-4594-8758-2112F93044DB}" srcOrd="0" destOrd="0" presId="urn:microsoft.com/office/officeart/2005/8/layout/vList2"/>
    <dgm:cxn modelId="{D665C193-2BA5-4257-ADC4-8FFF0E8FC49B}" srcId="{39C62C89-ADA2-426F-82BD-32B4AEF30F65}" destId="{AD38D14E-E686-47FE-B22E-16B2C16CBC8F}" srcOrd="0" destOrd="0" parTransId="{D0E60559-6562-42E4-9D1F-B308A1925D9A}" sibTransId="{F1E13EAB-D425-405A-9B9C-C5E5FFE86BCE}"/>
    <dgm:cxn modelId="{D10A91A2-73D8-4D49-95BA-3DFDFBFDF6CD}" srcId="{AD38D14E-E686-47FE-B22E-16B2C16CBC8F}" destId="{743641BD-48AC-47C8-B93E-F9B51B74FB5D}" srcOrd="2" destOrd="0" parTransId="{D3A06F68-842D-4473-A117-0647EA3803AC}" sibTransId="{7CC78B58-8D9D-4CCD-BA76-298368BA8321}"/>
    <dgm:cxn modelId="{1FEA1DCF-E235-4E4F-9F1C-1623506B8214}" srcId="{E718E4CF-4070-4688-8145-1BDC1FF3CF79}" destId="{D178230A-433C-43E3-A7A5-10BF2B645910}" srcOrd="1" destOrd="0" parTransId="{4BA60048-7FF2-45CA-AE52-2318C021AC08}" sibTransId="{4DFA84BE-2E64-46A7-AA3F-D97EEB3D6229}"/>
    <dgm:cxn modelId="{BD98C2D7-85C7-4193-9A6E-E4342E447F22}" type="presOf" srcId="{1793EF58-41A0-4207-8007-EBE533DC353E}" destId="{F41991DB-7645-4696-822B-54330D99E9A9}" srcOrd="0" destOrd="1" presId="urn:microsoft.com/office/officeart/2005/8/layout/vList2"/>
    <dgm:cxn modelId="{5B3777DE-7265-4565-8CFF-EEAF797A3B26}" srcId="{AD38D14E-E686-47FE-B22E-16B2C16CBC8F}" destId="{6B49BD01-9777-41A7-AE01-130F072C0741}" srcOrd="3" destOrd="0" parTransId="{71A25751-6492-451A-8DA8-D023750D4C35}" sibTransId="{02572DE5-E7F9-40FF-BD85-811A7D700D8A}"/>
    <dgm:cxn modelId="{92032EF4-0E79-4899-9860-CE02C68713B9}" srcId="{AD38D14E-E686-47FE-B22E-16B2C16CBC8F}" destId="{1793EF58-41A0-4207-8007-EBE533DC353E}" srcOrd="0" destOrd="0" parTransId="{E7881E56-45D7-49B7-BA2D-FBBF509BE677}" sibTransId="{47A7F4BE-804A-4609-8B72-C5F019AFE7D0}"/>
    <dgm:cxn modelId="{7F92BBFE-780B-4F82-A825-C209E8152FC4}" type="presOf" srcId="{AD38D14E-E686-47FE-B22E-16B2C16CBC8F}" destId="{F41991DB-7645-4696-822B-54330D99E9A9}" srcOrd="0" destOrd="0" presId="urn:microsoft.com/office/officeart/2005/8/layout/vList2"/>
    <dgm:cxn modelId="{F4018279-BA71-4DA5-A5E0-C50B0B17E21E}" type="presParOf" srcId="{3DC3CE15-C6BE-496C-A72B-2379374C9A45}" destId="{7D75594F-A0A8-4614-AEF5-4B7AC4C84F29}" srcOrd="0" destOrd="0" presId="urn:microsoft.com/office/officeart/2005/8/layout/vList2"/>
    <dgm:cxn modelId="{1FD86FDF-9A70-40C1-96B2-7609CB4FB64E}" type="presParOf" srcId="{3DC3CE15-C6BE-496C-A72B-2379374C9A45}" destId="{F41991DB-7645-4696-822B-54330D99E9A9}" srcOrd="1" destOrd="0" presId="urn:microsoft.com/office/officeart/2005/8/layout/vList2"/>
    <dgm:cxn modelId="{ED361001-D490-4FA7-A54B-AFB7AF3519D3}" type="presParOf" srcId="{3DC3CE15-C6BE-496C-A72B-2379374C9A45}" destId="{11F971FE-9C0D-4594-8758-2112F93044DB}" srcOrd="2"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718E4CF-4070-4688-8145-1BDC1FF3CF79}" type="doc">
      <dgm:prSet loTypeId="urn:microsoft.com/office/officeart/2005/8/layout/vList2" loCatId="list" qsTypeId="urn:microsoft.com/office/officeart/2005/8/quickstyle/3d2" qsCatId="3D" csTypeId="urn:microsoft.com/office/officeart/2005/8/colors/accent0_3" csCatId="mainScheme" phldr="1"/>
      <dgm:spPr/>
      <dgm:t>
        <a:bodyPr/>
        <a:lstStyle/>
        <a:p>
          <a:endParaRPr lang="en-US"/>
        </a:p>
      </dgm:t>
    </dgm:pt>
    <dgm:pt modelId="{39C62C89-ADA2-426F-82BD-32B4AEF30F65}">
      <dgm:prSet phldrT="[Text]"/>
      <dgm:spPr/>
      <dgm:t>
        <a:bodyPr/>
        <a:lstStyle/>
        <a:p>
          <a:pPr algn="l"/>
          <a:r>
            <a:rPr lang="en-US" b="1" dirty="0"/>
            <a:t>Control activities are the policies and procedures that help ensure management carries out its directives. </a:t>
          </a:r>
          <a:endParaRPr lang="en-US" b="1" u="none" dirty="0"/>
        </a:p>
      </dgm:t>
    </dgm:pt>
    <dgm:pt modelId="{CECFB5DF-C342-468D-B84F-43D36D0C675D}" type="parTrans" cxnId="{4C89C668-6183-48B1-9B5A-DEB66C49D5C0}">
      <dgm:prSet/>
      <dgm:spPr/>
      <dgm:t>
        <a:bodyPr/>
        <a:lstStyle/>
        <a:p>
          <a:endParaRPr lang="en-US"/>
        </a:p>
      </dgm:t>
    </dgm:pt>
    <dgm:pt modelId="{5EBA1C32-2935-4CD9-82A2-837AD33EFE1D}" type="sibTrans" cxnId="{4C89C668-6183-48B1-9B5A-DEB66C49D5C0}">
      <dgm:prSet/>
      <dgm:spPr/>
      <dgm:t>
        <a:bodyPr/>
        <a:lstStyle/>
        <a:p>
          <a:endParaRPr lang="en-US"/>
        </a:p>
      </dgm:t>
    </dgm:pt>
    <dgm:pt modelId="{AD38D14E-E686-47FE-B22E-16B2C16CBC8F}">
      <dgm:prSet/>
      <dgm:spPr/>
      <dgm:t>
        <a:bodyPr/>
        <a:lstStyle/>
        <a:p>
          <a:pPr algn="just"/>
          <a:endParaRPr lang="en-US" dirty="0"/>
        </a:p>
      </dgm:t>
    </dgm:pt>
    <dgm:pt modelId="{F1E13EAB-D425-405A-9B9C-C5E5FFE86BCE}" type="sibTrans" cxnId="{D665C193-2BA5-4257-ADC4-8FFF0E8FC49B}">
      <dgm:prSet/>
      <dgm:spPr/>
      <dgm:t>
        <a:bodyPr/>
        <a:lstStyle/>
        <a:p>
          <a:endParaRPr lang="en-US"/>
        </a:p>
      </dgm:t>
    </dgm:pt>
    <dgm:pt modelId="{D0E60559-6562-42E4-9D1F-B308A1925D9A}" type="parTrans" cxnId="{D665C193-2BA5-4257-ADC4-8FFF0E8FC49B}">
      <dgm:prSet/>
      <dgm:spPr/>
      <dgm:t>
        <a:bodyPr/>
        <a:lstStyle/>
        <a:p>
          <a:endParaRPr lang="en-US"/>
        </a:p>
      </dgm:t>
    </dgm:pt>
    <dgm:pt modelId="{D178230A-433C-43E3-A7A5-10BF2B645910}">
      <dgm:prSet phldrT="[Text]"/>
      <dgm:spPr/>
      <dgm:t>
        <a:bodyPr/>
        <a:lstStyle/>
        <a:p>
          <a:pPr algn="just"/>
          <a:r>
            <a:rPr lang="en-US" b="1" dirty="0"/>
            <a:t>Control activities should assure accountability in:</a:t>
          </a:r>
          <a:endParaRPr lang="en-US" b="1" u="none" dirty="0"/>
        </a:p>
      </dgm:t>
    </dgm:pt>
    <dgm:pt modelId="{4BA60048-7FF2-45CA-AE52-2318C021AC08}" type="parTrans" cxnId="{1FEA1DCF-E235-4E4F-9F1C-1623506B8214}">
      <dgm:prSet/>
      <dgm:spPr/>
      <dgm:t>
        <a:bodyPr/>
        <a:lstStyle/>
        <a:p>
          <a:endParaRPr lang="en-US"/>
        </a:p>
      </dgm:t>
    </dgm:pt>
    <dgm:pt modelId="{4DFA84BE-2E64-46A7-AA3F-D97EEB3D6229}" type="sibTrans" cxnId="{1FEA1DCF-E235-4E4F-9F1C-1623506B8214}">
      <dgm:prSet/>
      <dgm:spPr/>
      <dgm:t>
        <a:bodyPr/>
        <a:lstStyle/>
        <a:p>
          <a:endParaRPr lang="en-US"/>
        </a:p>
      </dgm:t>
    </dgm:pt>
    <dgm:pt modelId="{508B5FA4-2CFD-46E6-AF87-57F73A8B3A13}">
      <dgm:prSet/>
      <dgm:spPr/>
      <dgm:t>
        <a:bodyPr/>
        <a:lstStyle/>
        <a:p>
          <a:r>
            <a:rPr lang="en-US" dirty="0"/>
            <a:t>Operations</a:t>
          </a:r>
        </a:p>
      </dgm:t>
    </dgm:pt>
    <dgm:pt modelId="{C098131E-A195-49FD-A897-3496D877DA9F}" type="parTrans" cxnId="{D34A7F36-411C-4A15-9D0E-36A75AAB87CA}">
      <dgm:prSet/>
      <dgm:spPr/>
      <dgm:t>
        <a:bodyPr/>
        <a:lstStyle/>
        <a:p>
          <a:endParaRPr lang="en-US"/>
        </a:p>
      </dgm:t>
    </dgm:pt>
    <dgm:pt modelId="{021697FB-0F41-4A32-91CE-C985209E974B}" type="sibTrans" cxnId="{D34A7F36-411C-4A15-9D0E-36A75AAB87CA}">
      <dgm:prSet/>
      <dgm:spPr/>
      <dgm:t>
        <a:bodyPr/>
        <a:lstStyle/>
        <a:p>
          <a:endParaRPr lang="en-US"/>
        </a:p>
      </dgm:t>
    </dgm:pt>
    <dgm:pt modelId="{6A88D128-5DF1-4568-A099-C14D1FF75D7F}">
      <dgm:prSet/>
      <dgm:spPr/>
      <dgm:t>
        <a:bodyPr/>
        <a:lstStyle/>
        <a:p>
          <a:r>
            <a:rPr lang="en-US" dirty="0"/>
            <a:t>Financial Reporting</a:t>
          </a:r>
        </a:p>
      </dgm:t>
    </dgm:pt>
    <dgm:pt modelId="{B4EE903D-7A38-4F77-B5BA-42097205AE8F}" type="parTrans" cxnId="{B4C3C9FA-901D-4409-842B-ECDC7239C0B8}">
      <dgm:prSet/>
      <dgm:spPr/>
      <dgm:t>
        <a:bodyPr/>
        <a:lstStyle/>
        <a:p>
          <a:endParaRPr lang="en-US"/>
        </a:p>
      </dgm:t>
    </dgm:pt>
    <dgm:pt modelId="{A046C0EE-D47D-41F0-8639-3E829E219CBA}" type="sibTrans" cxnId="{B4C3C9FA-901D-4409-842B-ECDC7239C0B8}">
      <dgm:prSet/>
      <dgm:spPr/>
      <dgm:t>
        <a:bodyPr/>
        <a:lstStyle/>
        <a:p>
          <a:endParaRPr lang="en-US"/>
        </a:p>
      </dgm:t>
    </dgm:pt>
    <dgm:pt modelId="{E57EFD82-7630-4305-88BE-08504588C7B4}">
      <dgm:prSet/>
      <dgm:spPr/>
      <dgm:t>
        <a:bodyPr/>
        <a:lstStyle/>
        <a:p>
          <a:r>
            <a:rPr lang="en-US" dirty="0"/>
            <a:t>Compliance areas</a:t>
          </a:r>
        </a:p>
      </dgm:t>
    </dgm:pt>
    <dgm:pt modelId="{16A8E70D-3572-4138-ABE6-DDCDEE34F992}" type="parTrans" cxnId="{3C800E1B-43A3-4039-8AC2-549635E475ED}">
      <dgm:prSet/>
      <dgm:spPr/>
      <dgm:t>
        <a:bodyPr/>
        <a:lstStyle/>
        <a:p>
          <a:endParaRPr lang="en-US"/>
        </a:p>
      </dgm:t>
    </dgm:pt>
    <dgm:pt modelId="{CC1FD9A5-6E2C-494E-A879-EA9D35609784}" type="sibTrans" cxnId="{3C800E1B-43A3-4039-8AC2-549635E475ED}">
      <dgm:prSet/>
      <dgm:spPr/>
      <dgm:t>
        <a:bodyPr/>
        <a:lstStyle/>
        <a:p>
          <a:endParaRPr lang="en-US"/>
        </a:p>
      </dgm:t>
    </dgm:pt>
    <dgm:pt modelId="{3DC3CE15-C6BE-496C-A72B-2379374C9A45}" type="pres">
      <dgm:prSet presAssocID="{E718E4CF-4070-4688-8145-1BDC1FF3CF79}" presName="linear" presStyleCnt="0">
        <dgm:presLayoutVars>
          <dgm:animLvl val="lvl"/>
          <dgm:resizeHandles val="exact"/>
        </dgm:presLayoutVars>
      </dgm:prSet>
      <dgm:spPr/>
    </dgm:pt>
    <dgm:pt modelId="{7D75594F-A0A8-4614-AEF5-4B7AC4C84F29}" type="pres">
      <dgm:prSet presAssocID="{39C62C89-ADA2-426F-82BD-32B4AEF30F65}" presName="parentText" presStyleLbl="node1" presStyleIdx="0" presStyleCnt="2">
        <dgm:presLayoutVars>
          <dgm:chMax val="0"/>
          <dgm:bulletEnabled val="1"/>
        </dgm:presLayoutVars>
      </dgm:prSet>
      <dgm:spPr/>
    </dgm:pt>
    <dgm:pt modelId="{F41991DB-7645-4696-822B-54330D99E9A9}" type="pres">
      <dgm:prSet presAssocID="{39C62C89-ADA2-426F-82BD-32B4AEF30F65}" presName="childText" presStyleLbl="revTx" presStyleIdx="0" presStyleCnt="2">
        <dgm:presLayoutVars>
          <dgm:bulletEnabled val="1"/>
        </dgm:presLayoutVars>
      </dgm:prSet>
      <dgm:spPr/>
    </dgm:pt>
    <dgm:pt modelId="{11F971FE-9C0D-4594-8758-2112F93044DB}" type="pres">
      <dgm:prSet presAssocID="{D178230A-433C-43E3-A7A5-10BF2B645910}" presName="parentText" presStyleLbl="node1" presStyleIdx="1" presStyleCnt="2">
        <dgm:presLayoutVars>
          <dgm:chMax val="0"/>
          <dgm:bulletEnabled val="1"/>
        </dgm:presLayoutVars>
      </dgm:prSet>
      <dgm:spPr/>
    </dgm:pt>
    <dgm:pt modelId="{D04C81B3-5F43-47BF-9C91-F64EF3C431E6}" type="pres">
      <dgm:prSet presAssocID="{D178230A-433C-43E3-A7A5-10BF2B645910}" presName="childText" presStyleLbl="revTx" presStyleIdx="1" presStyleCnt="2">
        <dgm:presLayoutVars>
          <dgm:bulletEnabled val="1"/>
        </dgm:presLayoutVars>
      </dgm:prSet>
      <dgm:spPr/>
    </dgm:pt>
  </dgm:ptLst>
  <dgm:cxnLst>
    <dgm:cxn modelId="{3C800E1B-43A3-4039-8AC2-549635E475ED}" srcId="{D178230A-433C-43E3-A7A5-10BF2B645910}" destId="{E57EFD82-7630-4305-88BE-08504588C7B4}" srcOrd="2" destOrd="0" parTransId="{16A8E70D-3572-4138-ABE6-DDCDEE34F992}" sibTransId="{CC1FD9A5-6E2C-494E-A879-EA9D35609784}"/>
    <dgm:cxn modelId="{D34A7F36-411C-4A15-9D0E-36A75AAB87CA}" srcId="{D178230A-433C-43E3-A7A5-10BF2B645910}" destId="{508B5FA4-2CFD-46E6-AF87-57F73A8B3A13}" srcOrd="0" destOrd="0" parTransId="{C098131E-A195-49FD-A897-3496D877DA9F}" sibTransId="{021697FB-0F41-4A32-91CE-C985209E974B}"/>
    <dgm:cxn modelId="{A0296B39-1C2E-4DB9-84E2-7467DB23BF94}" type="presOf" srcId="{E57EFD82-7630-4305-88BE-08504588C7B4}" destId="{D04C81B3-5F43-47BF-9C91-F64EF3C431E6}" srcOrd="0" destOrd="2" presId="urn:microsoft.com/office/officeart/2005/8/layout/vList2"/>
    <dgm:cxn modelId="{6E32555D-22A2-453D-9CE0-494A21C46498}" type="presOf" srcId="{508B5FA4-2CFD-46E6-AF87-57F73A8B3A13}" destId="{D04C81B3-5F43-47BF-9C91-F64EF3C431E6}" srcOrd="0" destOrd="0" presId="urn:microsoft.com/office/officeart/2005/8/layout/vList2"/>
    <dgm:cxn modelId="{FE46E462-AB82-4C52-BC7D-265078E573CF}" type="presOf" srcId="{39C62C89-ADA2-426F-82BD-32B4AEF30F65}" destId="{7D75594F-A0A8-4614-AEF5-4B7AC4C84F29}" srcOrd="0" destOrd="0" presId="urn:microsoft.com/office/officeart/2005/8/layout/vList2"/>
    <dgm:cxn modelId="{4C89C668-6183-48B1-9B5A-DEB66C49D5C0}" srcId="{E718E4CF-4070-4688-8145-1BDC1FF3CF79}" destId="{39C62C89-ADA2-426F-82BD-32B4AEF30F65}" srcOrd="0" destOrd="0" parTransId="{CECFB5DF-C342-468D-B84F-43D36D0C675D}" sibTransId="{5EBA1C32-2935-4CD9-82A2-837AD33EFE1D}"/>
    <dgm:cxn modelId="{4438DD73-6B5E-4C16-BEF3-86675E173175}" type="presOf" srcId="{E718E4CF-4070-4688-8145-1BDC1FF3CF79}" destId="{3DC3CE15-C6BE-496C-A72B-2379374C9A45}" srcOrd="0" destOrd="0" presId="urn:microsoft.com/office/officeart/2005/8/layout/vList2"/>
    <dgm:cxn modelId="{4BDCFA90-9D22-49A8-BEB9-747B876C6914}" type="presOf" srcId="{D178230A-433C-43E3-A7A5-10BF2B645910}" destId="{11F971FE-9C0D-4594-8758-2112F93044DB}" srcOrd="0" destOrd="0" presId="urn:microsoft.com/office/officeart/2005/8/layout/vList2"/>
    <dgm:cxn modelId="{D665C193-2BA5-4257-ADC4-8FFF0E8FC49B}" srcId="{39C62C89-ADA2-426F-82BD-32B4AEF30F65}" destId="{AD38D14E-E686-47FE-B22E-16B2C16CBC8F}" srcOrd="0" destOrd="0" parTransId="{D0E60559-6562-42E4-9D1F-B308A1925D9A}" sibTransId="{F1E13EAB-D425-405A-9B9C-C5E5FFE86BCE}"/>
    <dgm:cxn modelId="{1184029C-9CD1-462E-82A0-A2A1F34143F4}" type="presOf" srcId="{6A88D128-5DF1-4568-A099-C14D1FF75D7F}" destId="{D04C81B3-5F43-47BF-9C91-F64EF3C431E6}" srcOrd="0" destOrd="1" presId="urn:microsoft.com/office/officeart/2005/8/layout/vList2"/>
    <dgm:cxn modelId="{1FEA1DCF-E235-4E4F-9F1C-1623506B8214}" srcId="{E718E4CF-4070-4688-8145-1BDC1FF3CF79}" destId="{D178230A-433C-43E3-A7A5-10BF2B645910}" srcOrd="1" destOrd="0" parTransId="{4BA60048-7FF2-45CA-AE52-2318C021AC08}" sibTransId="{4DFA84BE-2E64-46A7-AA3F-D97EEB3D6229}"/>
    <dgm:cxn modelId="{B4C3C9FA-901D-4409-842B-ECDC7239C0B8}" srcId="{D178230A-433C-43E3-A7A5-10BF2B645910}" destId="{6A88D128-5DF1-4568-A099-C14D1FF75D7F}" srcOrd="1" destOrd="0" parTransId="{B4EE903D-7A38-4F77-B5BA-42097205AE8F}" sibTransId="{A046C0EE-D47D-41F0-8639-3E829E219CBA}"/>
    <dgm:cxn modelId="{7F92BBFE-780B-4F82-A825-C209E8152FC4}" type="presOf" srcId="{AD38D14E-E686-47FE-B22E-16B2C16CBC8F}" destId="{F41991DB-7645-4696-822B-54330D99E9A9}" srcOrd="0" destOrd="0" presId="urn:microsoft.com/office/officeart/2005/8/layout/vList2"/>
    <dgm:cxn modelId="{F4018279-BA71-4DA5-A5E0-C50B0B17E21E}" type="presParOf" srcId="{3DC3CE15-C6BE-496C-A72B-2379374C9A45}" destId="{7D75594F-A0A8-4614-AEF5-4B7AC4C84F29}" srcOrd="0" destOrd="0" presId="urn:microsoft.com/office/officeart/2005/8/layout/vList2"/>
    <dgm:cxn modelId="{1FD86FDF-9A70-40C1-96B2-7609CB4FB64E}" type="presParOf" srcId="{3DC3CE15-C6BE-496C-A72B-2379374C9A45}" destId="{F41991DB-7645-4696-822B-54330D99E9A9}" srcOrd="1" destOrd="0" presId="urn:microsoft.com/office/officeart/2005/8/layout/vList2"/>
    <dgm:cxn modelId="{ED361001-D490-4FA7-A54B-AFB7AF3519D3}" type="presParOf" srcId="{3DC3CE15-C6BE-496C-A72B-2379374C9A45}" destId="{11F971FE-9C0D-4594-8758-2112F93044DB}" srcOrd="2" destOrd="0" presId="urn:microsoft.com/office/officeart/2005/8/layout/vList2"/>
    <dgm:cxn modelId="{8314CBBA-6AC7-474C-8F4C-932D0F8B0690}" type="presParOf" srcId="{3DC3CE15-C6BE-496C-A72B-2379374C9A45}" destId="{D04C81B3-5F43-47BF-9C91-F64EF3C431E6}" srcOrd="3"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718E4CF-4070-4688-8145-1BDC1FF3CF79}" type="doc">
      <dgm:prSet loTypeId="urn:microsoft.com/office/officeart/2005/8/layout/vList2" loCatId="list" qsTypeId="urn:microsoft.com/office/officeart/2005/8/quickstyle/3d2" qsCatId="3D" csTypeId="urn:microsoft.com/office/officeart/2005/8/colors/accent0_3" csCatId="mainScheme" phldr="1"/>
      <dgm:spPr/>
      <dgm:t>
        <a:bodyPr/>
        <a:lstStyle/>
        <a:p>
          <a:endParaRPr lang="en-US"/>
        </a:p>
      </dgm:t>
    </dgm:pt>
    <dgm:pt modelId="{39C62C89-ADA2-426F-82BD-32B4AEF30F65}">
      <dgm:prSet phldrT="[Text]"/>
      <dgm:spPr/>
      <dgm:t>
        <a:bodyPr/>
        <a:lstStyle/>
        <a:p>
          <a:pPr algn="just"/>
          <a:r>
            <a:rPr lang="en-US" b="1" u="none" dirty="0"/>
            <a:t>Automated (Application) </a:t>
          </a:r>
        </a:p>
      </dgm:t>
    </dgm:pt>
    <dgm:pt modelId="{CECFB5DF-C342-468D-B84F-43D36D0C675D}" type="parTrans" cxnId="{4C89C668-6183-48B1-9B5A-DEB66C49D5C0}">
      <dgm:prSet/>
      <dgm:spPr/>
      <dgm:t>
        <a:bodyPr/>
        <a:lstStyle/>
        <a:p>
          <a:endParaRPr lang="en-US"/>
        </a:p>
      </dgm:t>
    </dgm:pt>
    <dgm:pt modelId="{5EBA1C32-2935-4CD9-82A2-837AD33EFE1D}" type="sibTrans" cxnId="{4C89C668-6183-48B1-9B5A-DEB66C49D5C0}">
      <dgm:prSet/>
      <dgm:spPr/>
      <dgm:t>
        <a:bodyPr/>
        <a:lstStyle/>
        <a:p>
          <a:endParaRPr lang="en-US"/>
        </a:p>
      </dgm:t>
    </dgm:pt>
    <dgm:pt modelId="{AD38D14E-E686-47FE-B22E-16B2C16CBC8F}">
      <dgm:prSet/>
      <dgm:spPr/>
      <dgm:t>
        <a:bodyPr/>
        <a:lstStyle/>
        <a:p>
          <a:pPr algn="just"/>
          <a:r>
            <a:rPr lang="en-US" dirty="0"/>
            <a:t>Built in computer controls</a:t>
          </a:r>
        </a:p>
      </dgm:t>
    </dgm:pt>
    <dgm:pt modelId="{F1E13EAB-D425-405A-9B9C-C5E5FFE86BCE}" type="sibTrans" cxnId="{D665C193-2BA5-4257-ADC4-8FFF0E8FC49B}">
      <dgm:prSet/>
      <dgm:spPr/>
      <dgm:t>
        <a:bodyPr/>
        <a:lstStyle/>
        <a:p>
          <a:endParaRPr lang="en-US"/>
        </a:p>
      </dgm:t>
    </dgm:pt>
    <dgm:pt modelId="{D0E60559-6562-42E4-9D1F-B308A1925D9A}" type="parTrans" cxnId="{D665C193-2BA5-4257-ADC4-8FFF0E8FC49B}">
      <dgm:prSet/>
      <dgm:spPr/>
      <dgm:t>
        <a:bodyPr/>
        <a:lstStyle/>
        <a:p>
          <a:endParaRPr lang="en-US"/>
        </a:p>
      </dgm:t>
    </dgm:pt>
    <dgm:pt modelId="{D178230A-433C-43E3-A7A5-10BF2B645910}">
      <dgm:prSet phldrT="[Text]"/>
      <dgm:spPr/>
      <dgm:t>
        <a:bodyPr/>
        <a:lstStyle/>
        <a:p>
          <a:pPr algn="just"/>
          <a:r>
            <a:rPr lang="en-US" b="1" u="none" dirty="0"/>
            <a:t>Monitoring Controls </a:t>
          </a:r>
        </a:p>
      </dgm:t>
    </dgm:pt>
    <dgm:pt modelId="{4BA60048-7FF2-45CA-AE52-2318C021AC08}" type="parTrans" cxnId="{1FEA1DCF-E235-4E4F-9F1C-1623506B8214}">
      <dgm:prSet/>
      <dgm:spPr/>
      <dgm:t>
        <a:bodyPr/>
        <a:lstStyle/>
        <a:p>
          <a:endParaRPr lang="en-US"/>
        </a:p>
      </dgm:t>
    </dgm:pt>
    <dgm:pt modelId="{4DFA84BE-2E64-46A7-AA3F-D97EEB3D6229}" type="sibTrans" cxnId="{1FEA1DCF-E235-4E4F-9F1C-1623506B8214}">
      <dgm:prSet/>
      <dgm:spPr/>
      <dgm:t>
        <a:bodyPr/>
        <a:lstStyle/>
        <a:p>
          <a:endParaRPr lang="en-US"/>
        </a:p>
      </dgm:t>
    </dgm:pt>
    <dgm:pt modelId="{508B5FA4-2CFD-46E6-AF87-57F73A8B3A13}">
      <dgm:prSet/>
      <dgm:spPr/>
      <dgm:t>
        <a:bodyPr/>
        <a:lstStyle/>
        <a:p>
          <a:r>
            <a:rPr lang="en-US" dirty="0"/>
            <a:t>Typically performed by Management</a:t>
          </a:r>
        </a:p>
      </dgm:t>
    </dgm:pt>
    <dgm:pt modelId="{C098131E-A195-49FD-A897-3496D877DA9F}" type="parTrans" cxnId="{D34A7F36-411C-4A15-9D0E-36A75AAB87CA}">
      <dgm:prSet/>
      <dgm:spPr/>
      <dgm:t>
        <a:bodyPr/>
        <a:lstStyle/>
        <a:p>
          <a:endParaRPr lang="en-US"/>
        </a:p>
      </dgm:t>
    </dgm:pt>
    <dgm:pt modelId="{021697FB-0F41-4A32-91CE-C985209E974B}" type="sibTrans" cxnId="{D34A7F36-411C-4A15-9D0E-36A75AAB87CA}">
      <dgm:prSet/>
      <dgm:spPr/>
      <dgm:t>
        <a:bodyPr/>
        <a:lstStyle/>
        <a:p>
          <a:endParaRPr lang="en-US"/>
        </a:p>
      </dgm:t>
    </dgm:pt>
    <dgm:pt modelId="{D396A7FC-BE57-4F56-8DDC-5C0BBDB10167}">
      <dgm:prSet/>
      <dgm:spPr/>
      <dgm:t>
        <a:bodyPr/>
        <a:lstStyle/>
        <a:p>
          <a:pPr algn="just"/>
          <a:endParaRPr lang="en-US" dirty="0"/>
        </a:p>
      </dgm:t>
    </dgm:pt>
    <dgm:pt modelId="{59D9DBDF-33EE-4BB3-A102-6674E225E9B4}" type="parTrans" cxnId="{7D3AA973-0D31-4CAB-9912-4F616437112C}">
      <dgm:prSet/>
      <dgm:spPr/>
      <dgm:t>
        <a:bodyPr/>
        <a:lstStyle/>
        <a:p>
          <a:endParaRPr lang="en-US"/>
        </a:p>
      </dgm:t>
    </dgm:pt>
    <dgm:pt modelId="{DE441084-A470-476E-A5A7-98F354640656}" type="sibTrans" cxnId="{7D3AA973-0D31-4CAB-9912-4F616437112C}">
      <dgm:prSet/>
      <dgm:spPr/>
      <dgm:t>
        <a:bodyPr/>
        <a:lstStyle/>
        <a:p>
          <a:endParaRPr lang="en-US"/>
        </a:p>
      </dgm:t>
    </dgm:pt>
    <dgm:pt modelId="{94840954-EAA4-43CD-A518-E92CDAF6FE51}">
      <dgm:prSet/>
      <dgm:spPr/>
      <dgm:t>
        <a:bodyPr/>
        <a:lstStyle/>
        <a:p>
          <a:pPr algn="just"/>
          <a:r>
            <a:rPr lang="en-US" dirty="0"/>
            <a:t>i.e. Edit checks, automated computations</a:t>
          </a:r>
        </a:p>
      </dgm:t>
    </dgm:pt>
    <dgm:pt modelId="{0A9A47A8-5FCD-4307-B8B5-36CD21D489A9}" type="parTrans" cxnId="{4F28870F-1B10-48B9-87DE-057251EC4790}">
      <dgm:prSet/>
      <dgm:spPr/>
      <dgm:t>
        <a:bodyPr/>
        <a:lstStyle/>
        <a:p>
          <a:endParaRPr lang="en-US"/>
        </a:p>
      </dgm:t>
    </dgm:pt>
    <dgm:pt modelId="{92384C89-61BF-40E8-AC32-A914115C7EB0}" type="sibTrans" cxnId="{4F28870F-1B10-48B9-87DE-057251EC4790}">
      <dgm:prSet/>
      <dgm:spPr/>
      <dgm:t>
        <a:bodyPr/>
        <a:lstStyle/>
        <a:p>
          <a:endParaRPr lang="en-US"/>
        </a:p>
      </dgm:t>
    </dgm:pt>
    <dgm:pt modelId="{B70230E2-3A5F-40A9-9DC9-62268A760856}">
      <dgm:prSet/>
      <dgm:spPr/>
      <dgm:t>
        <a:bodyPr/>
        <a:lstStyle/>
        <a:p>
          <a:r>
            <a:rPr lang="en-US" dirty="0"/>
            <a:t>Occur after the transaction has been processed through the accounting system.</a:t>
          </a:r>
        </a:p>
      </dgm:t>
    </dgm:pt>
    <dgm:pt modelId="{27CA6380-420D-4466-90E5-1581B8E1F70F}" type="parTrans" cxnId="{4DCED6AD-79DA-4910-8CC1-BDEE19909CE6}">
      <dgm:prSet/>
      <dgm:spPr/>
      <dgm:t>
        <a:bodyPr/>
        <a:lstStyle/>
        <a:p>
          <a:endParaRPr lang="en-US"/>
        </a:p>
      </dgm:t>
    </dgm:pt>
    <dgm:pt modelId="{7943AAC7-7AB2-4AB1-BD77-3F8F03A55015}" type="sibTrans" cxnId="{4DCED6AD-79DA-4910-8CC1-BDEE19909CE6}">
      <dgm:prSet/>
      <dgm:spPr/>
      <dgm:t>
        <a:bodyPr/>
        <a:lstStyle/>
        <a:p>
          <a:endParaRPr lang="en-US"/>
        </a:p>
      </dgm:t>
    </dgm:pt>
    <dgm:pt modelId="{055AD92D-0F17-42EF-A537-9C6C76555003}">
      <dgm:prSet/>
      <dgm:spPr/>
      <dgm:t>
        <a:bodyPr/>
        <a:lstStyle/>
        <a:p>
          <a:r>
            <a:rPr lang="en-US" dirty="0"/>
            <a:t>Are generally detective in nature</a:t>
          </a:r>
        </a:p>
      </dgm:t>
    </dgm:pt>
    <dgm:pt modelId="{01E16139-85F3-42E7-87D8-75B6251D6BBD}" type="parTrans" cxnId="{2EA4CE84-0255-4CF7-8AB9-745630A30EF4}">
      <dgm:prSet/>
      <dgm:spPr/>
      <dgm:t>
        <a:bodyPr/>
        <a:lstStyle/>
        <a:p>
          <a:endParaRPr lang="en-US"/>
        </a:p>
      </dgm:t>
    </dgm:pt>
    <dgm:pt modelId="{AF11605A-096B-4AAB-9ECD-01D73CDCDEDD}" type="sibTrans" cxnId="{2EA4CE84-0255-4CF7-8AB9-745630A30EF4}">
      <dgm:prSet/>
      <dgm:spPr/>
      <dgm:t>
        <a:bodyPr/>
        <a:lstStyle/>
        <a:p>
          <a:endParaRPr lang="en-US"/>
        </a:p>
      </dgm:t>
    </dgm:pt>
    <dgm:pt modelId="{856BCAB7-713B-4DBB-8765-D74EC69777C0}">
      <dgm:prSet/>
      <dgm:spPr/>
      <dgm:t>
        <a:bodyPr/>
        <a:lstStyle/>
        <a:p>
          <a:pPr algn="just"/>
          <a:r>
            <a:rPr lang="en-US" dirty="0"/>
            <a:t>Are generally preventative in nature</a:t>
          </a:r>
        </a:p>
      </dgm:t>
    </dgm:pt>
    <dgm:pt modelId="{A7EE3685-C873-4ACE-8773-56505C2E5B6E}" type="parTrans" cxnId="{6AC29D07-7772-44C8-9848-4134FD90827F}">
      <dgm:prSet/>
      <dgm:spPr/>
      <dgm:t>
        <a:bodyPr/>
        <a:lstStyle/>
        <a:p>
          <a:endParaRPr lang="en-US"/>
        </a:p>
      </dgm:t>
    </dgm:pt>
    <dgm:pt modelId="{5FC87B19-B06F-45BB-8756-DEBBB44B589A}" type="sibTrans" cxnId="{6AC29D07-7772-44C8-9848-4134FD90827F}">
      <dgm:prSet/>
      <dgm:spPr/>
      <dgm:t>
        <a:bodyPr/>
        <a:lstStyle/>
        <a:p>
          <a:endParaRPr lang="en-US"/>
        </a:p>
      </dgm:t>
    </dgm:pt>
    <dgm:pt modelId="{A89A59DE-9ECB-4EA8-B5CA-D17E9A6EA013}">
      <dgm:prSet/>
      <dgm:spPr/>
      <dgm:t>
        <a:bodyPr/>
        <a:lstStyle/>
        <a:p>
          <a:r>
            <a:rPr lang="en-US" dirty="0"/>
            <a:t>i.e. Review month-end budget vs. actual reports</a:t>
          </a:r>
        </a:p>
      </dgm:t>
    </dgm:pt>
    <dgm:pt modelId="{BA67DD91-1DE6-4744-B3B8-66825E58A956}" type="parTrans" cxnId="{BC74315E-6775-469E-A416-3325AC4DE86C}">
      <dgm:prSet/>
      <dgm:spPr/>
      <dgm:t>
        <a:bodyPr/>
        <a:lstStyle/>
        <a:p>
          <a:endParaRPr lang="en-US"/>
        </a:p>
      </dgm:t>
    </dgm:pt>
    <dgm:pt modelId="{5D299148-0B78-4C7C-BDA9-425E23E6C680}" type="sibTrans" cxnId="{BC74315E-6775-469E-A416-3325AC4DE86C}">
      <dgm:prSet/>
      <dgm:spPr/>
      <dgm:t>
        <a:bodyPr/>
        <a:lstStyle/>
        <a:p>
          <a:endParaRPr lang="en-US"/>
        </a:p>
      </dgm:t>
    </dgm:pt>
    <dgm:pt modelId="{3DC3CE15-C6BE-496C-A72B-2379374C9A45}" type="pres">
      <dgm:prSet presAssocID="{E718E4CF-4070-4688-8145-1BDC1FF3CF79}" presName="linear" presStyleCnt="0">
        <dgm:presLayoutVars>
          <dgm:animLvl val="lvl"/>
          <dgm:resizeHandles val="exact"/>
        </dgm:presLayoutVars>
      </dgm:prSet>
      <dgm:spPr/>
    </dgm:pt>
    <dgm:pt modelId="{7D75594F-A0A8-4614-AEF5-4B7AC4C84F29}" type="pres">
      <dgm:prSet presAssocID="{39C62C89-ADA2-426F-82BD-32B4AEF30F65}" presName="parentText" presStyleLbl="node1" presStyleIdx="0" presStyleCnt="2">
        <dgm:presLayoutVars>
          <dgm:chMax val="0"/>
          <dgm:bulletEnabled val="1"/>
        </dgm:presLayoutVars>
      </dgm:prSet>
      <dgm:spPr/>
    </dgm:pt>
    <dgm:pt modelId="{F41991DB-7645-4696-822B-54330D99E9A9}" type="pres">
      <dgm:prSet presAssocID="{39C62C89-ADA2-426F-82BD-32B4AEF30F65}" presName="childText" presStyleLbl="revTx" presStyleIdx="0" presStyleCnt="2">
        <dgm:presLayoutVars>
          <dgm:bulletEnabled val="1"/>
        </dgm:presLayoutVars>
      </dgm:prSet>
      <dgm:spPr/>
    </dgm:pt>
    <dgm:pt modelId="{11F971FE-9C0D-4594-8758-2112F93044DB}" type="pres">
      <dgm:prSet presAssocID="{D178230A-433C-43E3-A7A5-10BF2B645910}" presName="parentText" presStyleLbl="node1" presStyleIdx="1" presStyleCnt="2">
        <dgm:presLayoutVars>
          <dgm:chMax val="0"/>
          <dgm:bulletEnabled val="1"/>
        </dgm:presLayoutVars>
      </dgm:prSet>
      <dgm:spPr/>
    </dgm:pt>
    <dgm:pt modelId="{D04C81B3-5F43-47BF-9C91-F64EF3C431E6}" type="pres">
      <dgm:prSet presAssocID="{D178230A-433C-43E3-A7A5-10BF2B645910}" presName="childText" presStyleLbl="revTx" presStyleIdx="1" presStyleCnt="2">
        <dgm:presLayoutVars>
          <dgm:bulletEnabled val="1"/>
        </dgm:presLayoutVars>
      </dgm:prSet>
      <dgm:spPr/>
    </dgm:pt>
  </dgm:ptLst>
  <dgm:cxnLst>
    <dgm:cxn modelId="{6AC29D07-7772-44C8-9848-4134FD90827F}" srcId="{39C62C89-ADA2-426F-82BD-32B4AEF30F65}" destId="{856BCAB7-713B-4DBB-8765-D74EC69777C0}" srcOrd="1" destOrd="0" parTransId="{A7EE3685-C873-4ACE-8773-56505C2E5B6E}" sibTransId="{5FC87B19-B06F-45BB-8756-DEBBB44B589A}"/>
    <dgm:cxn modelId="{4F28870F-1B10-48B9-87DE-057251EC4790}" srcId="{39C62C89-ADA2-426F-82BD-32B4AEF30F65}" destId="{94840954-EAA4-43CD-A518-E92CDAF6FE51}" srcOrd="2" destOrd="0" parTransId="{0A9A47A8-5FCD-4307-B8B5-36CD21D489A9}" sibTransId="{92384C89-61BF-40E8-AC32-A914115C7EB0}"/>
    <dgm:cxn modelId="{CE4D4613-77D5-43E2-84E3-2573908E9F3E}" type="presOf" srcId="{B70230E2-3A5F-40A9-9DC9-62268A760856}" destId="{D04C81B3-5F43-47BF-9C91-F64EF3C431E6}" srcOrd="0" destOrd="1" presId="urn:microsoft.com/office/officeart/2005/8/layout/vList2"/>
    <dgm:cxn modelId="{8775F416-B72F-4F61-B0BC-4200172CADF7}" type="presOf" srcId="{D396A7FC-BE57-4F56-8DDC-5C0BBDB10167}" destId="{F41991DB-7645-4696-822B-54330D99E9A9}" srcOrd="0" destOrd="3" presId="urn:microsoft.com/office/officeart/2005/8/layout/vList2"/>
    <dgm:cxn modelId="{D34A7F36-411C-4A15-9D0E-36A75AAB87CA}" srcId="{D178230A-433C-43E3-A7A5-10BF2B645910}" destId="{508B5FA4-2CFD-46E6-AF87-57F73A8B3A13}" srcOrd="0" destOrd="0" parTransId="{C098131E-A195-49FD-A897-3496D877DA9F}" sibTransId="{021697FB-0F41-4A32-91CE-C985209E974B}"/>
    <dgm:cxn modelId="{6E32555D-22A2-453D-9CE0-494A21C46498}" type="presOf" srcId="{508B5FA4-2CFD-46E6-AF87-57F73A8B3A13}" destId="{D04C81B3-5F43-47BF-9C91-F64EF3C431E6}" srcOrd="0" destOrd="0" presId="urn:microsoft.com/office/officeart/2005/8/layout/vList2"/>
    <dgm:cxn modelId="{BC74315E-6775-469E-A416-3325AC4DE86C}" srcId="{D178230A-433C-43E3-A7A5-10BF2B645910}" destId="{A89A59DE-9ECB-4EA8-B5CA-D17E9A6EA013}" srcOrd="3" destOrd="0" parTransId="{BA67DD91-1DE6-4744-B3B8-66825E58A956}" sibTransId="{5D299148-0B78-4C7C-BDA9-425E23E6C680}"/>
    <dgm:cxn modelId="{FE46E462-AB82-4C52-BC7D-265078E573CF}" type="presOf" srcId="{39C62C89-ADA2-426F-82BD-32B4AEF30F65}" destId="{7D75594F-A0A8-4614-AEF5-4B7AC4C84F29}" srcOrd="0" destOrd="0" presId="urn:microsoft.com/office/officeart/2005/8/layout/vList2"/>
    <dgm:cxn modelId="{F9E4EA67-D37E-40F3-8DE2-A94192458DBD}" type="presOf" srcId="{94840954-EAA4-43CD-A518-E92CDAF6FE51}" destId="{F41991DB-7645-4696-822B-54330D99E9A9}" srcOrd="0" destOrd="2" presId="urn:microsoft.com/office/officeart/2005/8/layout/vList2"/>
    <dgm:cxn modelId="{4C89C668-6183-48B1-9B5A-DEB66C49D5C0}" srcId="{E718E4CF-4070-4688-8145-1BDC1FF3CF79}" destId="{39C62C89-ADA2-426F-82BD-32B4AEF30F65}" srcOrd="0" destOrd="0" parTransId="{CECFB5DF-C342-468D-B84F-43D36D0C675D}" sibTransId="{5EBA1C32-2935-4CD9-82A2-837AD33EFE1D}"/>
    <dgm:cxn modelId="{7D3AA973-0D31-4CAB-9912-4F616437112C}" srcId="{39C62C89-ADA2-426F-82BD-32B4AEF30F65}" destId="{D396A7FC-BE57-4F56-8DDC-5C0BBDB10167}" srcOrd="3" destOrd="0" parTransId="{59D9DBDF-33EE-4BB3-A102-6674E225E9B4}" sibTransId="{DE441084-A470-476E-A5A7-98F354640656}"/>
    <dgm:cxn modelId="{4438DD73-6B5E-4C16-BEF3-86675E173175}" type="presOf" srcId="{E718E4CF-4070-4688-8145-1BDC1FF3CF79}" destId="{3DC3CE15-C6BE-496C-A72B-2379374C9A45}" srcOrd="0" destOrd="0" presId="urn:microsoft.com/office/officeart/2005/8/layout/vList2"/>
    <dgm:cxn modelId="{2EA4CE84-0255-4CF7-8AB9-745630A30EF4}" srcId="{D178230A-433C-43E3-A7A5-10BF2B645910}" destId="{055AD92D-0F17-42EF-A537-9C6C76555003}" srcOrd="2" destOrd="0" parTransId="{01E16139-85F3-42E7-87D8-75B6251D6BBD}" sibTransId="{AF11605A-096B-4AAB-9ECD-01D73CDCDEDD}"/>
    <dgm:cxn modelId="{4BDCFA90-9D22-49A8-BEB9-747B876C6914}" type="presOf" srcId="{D178230A-433C-43E3-A7A5-10BF2B645910}" destId="{11F971FE-9C0D-4594-8758-2112F93044DB}" srcOrd="0" destOrd="0" presId="urn:microsoft.com/office/officeart/2005/8/layout/vList2"/>
    <dgm:cxn modelId="{D665C193-2BA5-4257-ADC4-8FFF0E8FC49B}" srcId="{39C62C89-ADA2-426F-82BD-32B4AEF30F65}" destId="{AD38D14E-E686-47FE-B22E-16B2C16CBC8F}" srcOrd="0" destOrd="0" parTransId="{D0E60559-6562-42E4-9D1F-B308A1925D9A}" sibTransId="{F1E13EAB-D425-405A-9B9C-C5E5FFE86BCE}"/>
    <dgm:cxn modelId="{8CCDD89F-ECFA-4103-821C-E47A77A43FBE}" type="presOf" srcId="{A89A59DE-9ECB-4EA8-B5CA-D17E9A6EA013}" destId="{D04C81B3-5F43-47BF-9C91-F64EF3C431E6}" srcOrd="0" destOrd="3" presId="urn:microsoft.com/office/officeart/2005/8/layout/vList2"/>
    <dgm:cxn modelId="{4DCED6AD-79DA-4910-8CC1-BDEE19909CE6}" srcId="{D178230A-433C-43E3-A7A5-10BF2B645910}" destId="{B70230E2-3A5F-40A9-9DC9-62268A760856}" srcOrd="1" destOrd="0" parTransId="{27CA6380-420D-4466-90E5-1581B8E1F70F}" sibTransId="{7943AAC7-7AB2-4AB1-BD77-3F8F03A55015}"/>
    <dgm:cxn modelId="{19AF85C9-D957-411B-914F-2219F56EB34C}" type="presOf" srcId="{055AD92D-0F17-42EF-A537-9C6C76555003}" destId="{D04C81B3-5F43-47BF-9C91-F64EF3C431E6}" srcOrd="0" destOrd="2" presId="urn:microsoft.com/office/officeart/2005/8/layout/vList2"/>
    <dgm:cxn modelId="{1FEA1DCF-E235-4E4F-9F1C-1623506B8214}" srcId="{E718E4CF-4070-4688-8145-1BDC1FF3CF79}" destId="{D178230A-433C-43E3-A7A5-10BF2B645910}" srcOrd="1" destOrd="0" parTransId="{4BA60048-7FF2-45CA-AE52-2318C021AC08}" sibTransId="{4DFA84BE-2E64-46A7-AA3F-D97EEB3D6229}"/>
    <dgm:cxn modelId="{86E94CE1-5FA7-43D2-BADA-F7929DA94943}" type="presOf" srcId="{856BCAB7-713B-4DBB-8765-D74EC69777C0}" destId="{F41991DB-7645-4696-822B-54330D99E9A9}" srcOrd="0" destOrd="1" presId="urn:microsoft.com/office/officeart/2005/8/layout/vList2"/>
    <dgm:cxn modelId="{7F92BBFE-780B-4F82-A825-C209E8152FC4}" type="presOf" srcId="{AD38D14E-E686-47FE-B22E-16B2C16CBC8F}" destId="{F41991DB-7645-4696-822B-54330D99E9A9}" srcOrd="0" destOrd="0" presId="urn:microsoft.com/office/officeart/2005/8/layout/vList2"/>
    <dgm:cxn modelId="{F4018279-BA71-4DA5-A5E0-C50B0B17E21E}" type="presParOf" srcId="{3DC3CE15-C6BE-496C-A72B-2379374C9A45}" destId="{7D75594F-A0A8-4614-AEF5-4B7AC4C84F29}" srcOrd="0" destOrd="0" presId="urn:microsoft.com/office/officeart/2005/8/layout/vList2"/>
    <dgm:cxn modelId="{1FD86FDF-9A70-40C1-96B2-7609CB4FB64E}" type="presParOf" srcId="{3DC3CE15-C6BE-496C-A72B-2379374C9A45}" destId="{F41991DB-7645-4696-822B-54330D99E9A9}" srcOrd="1" destOrd="0" presId="urn:microsoft.com/office/officeart/2005/8/layout/vList2"/>
    <dgm:cxn modelId="{ED361001-D490-4FA7-A54B-AFB7AF3519D3}" type="presParOf" srcId="{3DC3CE15-C6BE-496C-A72B-2379374C9A45}" destId="{11F971FE-9C0D-4594-8758-2112F93044DB}" srcOrd="2" destOrd="0" presId="urn:microsoft.com/office/officeart/2005/8/layout/vList2"/>
    <dgm:cxn modelId="{8314CBBA-6AC7-474C-8F4C-932D0F8B0690}" type="presParOf" srcId="{3DC3CE15-C6BE-496C-A72B-2379374C9A45}" destId="{D04C81B3-5F43-47BF-9C91-F64EF3C431E6}" srcOrd="3"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18E4CF-4070-4688-8145-1BDC1FF3CF79}" type="doc">
      <dgm:prSet loTypeId="urn:microsoft.com/office/officeart/2005/8/layout/default" loCatId="list" qsTypeId="urn:microsoft.com/office/officeart/2005/8/quickstyle/3d2" qsCatId="3D" csTypeId="urn:microsoft.com/office/officeart/2005/8/colors/accent0_3" csCatId="mainScheme" phldr="1"/>
      <dgm:spPr/>
      <dgm:t>
        <a:bodyPr/>
        <a:lstStyle/>
        <a:p>
          <a:endParaRPr lang="en-US"/>
        </a:p>
      </dgm:t>
    </dgm:pt>
    <dgm:pt modelId="{D1D5405B-4A95-4003-99E0-A2C177540D4F}">
      <dgm:prSet phldrT="[Text]" custT="1"/>
      <dgm:spPr/>
      <dgm:t>
        <a:bodyPr/>
        <a:lstStyle/>
        <a:p>
          <a:r>
            <a:rPr lang="en-US" sz="3500" b="1" u="none" dirty="0"/>
            <a:t>AU-C 315.12 defines system of internal control as:</a:t>
          </a:r>
        </a:p>
      </dgm:t>
    </dgm:pt>
    <dgm:pt modelId="{1583640C-B426-4054-8F13-BC41A03A363D}" type="parTrans" cxnId="{6B9FFE2C-2470-45AC-B1B6-3EEDE1622A63}">
      <dgm:prSet/>
      <dgm:spPr/>
      <dgm:t>
        <a:bodyPr/>
        <a:lstStyle/>
        <a:p>
          <a:endParaRPr lang="en-US"/>
        </a:p>
      </dgm:t>
    </dgm:pt>
    <dgm:pt modelId="{98A7D86A-8960-421A-8860-E6BB90E75C25}" type="sibTrans" cxnId="{6B9FFE2C-2470-45AC-B1B6-3EEDE1622A63}">
      <dgm:prSet/>
      <dgm:spPr/>
      <dgm:t>
        <a:bodyPr/>
        <a:lstStyle/>
        <a:p>
          <a:endParaRPr lang="en-US"/>
        </a:p>
      </dgm:t>
    </dgm:pt>
    <dgm:pt modelId="{B58C816D-641D-4F69-A7B5-63FB805193FB}" type="pres">
      <dgm:prSet presAssocID="{E718E4CF-4070-4688-8145-1BDC1FF3CF79}" presName="diagram" presStyleCnt="0">
        <dgm:presLayoutVars>
          <dgm:dir/>
          <dgm:resizeHandles val="exact"/>
        </dgm:presLayoutVars>
      </dgm:prSet>
      <dgm:spPr/>
    </dgm:pt>
    <dgm:pt modelId="{4A0A1A15-5B3A-4493-A896-9DEEF2CA0613}" type="pres">
      <dgm:prSet presAssocID="{D1D5405B-4A95-4003-99E0-A2C177540D4F}" presName="node" presStyleLbl="node1" presStyleIdx="0" presStyleCnt="1" custScaleX="505055" custLinFactNeighborX="25454" custLinFactNeighborY="-862">
        <dgm:presLayoutVars>
          <dgm:bulletEnabled val="1"/>
        </dgm:presLayoutVars>
      </dgm:prSet>
      <dgm:spPr/>
    </dgm:pt>
  </dgm:ptLst>
  <dgm:cxnLst>
    <dgm:cxn modelId="{6B9FFE2C-2470-45AC-B1B6-3EEDE1622A63}" srcId="{E718E4CF-4070-4688-8145-1BDC1FF3CF79}" destId="{D1D5405B-4A95-4003-99E0-A2C177540D4F}" srcOrd="0" destOrd="0" parTransId="{1583640C-B426-4054-8F13-BC41A03A363D}" sibTransId="{98A7D86A-8960-421A-8860-E6BB90E75C25}"/>
    <dgm:cxn modelId="{9EABBCC0-F49C-42E6-B5FC-56FE36C285B8}" type="presOf" srcId="{D1D5405B-4A95-4003-99E0-A2C177540D4F}" destId="{4A0A1A15-5B3A-4493-A896-9DEEF2CA0613}" srcOrd="0" destOrd="0" presId="urn:microsoft.com/office/officeart/2005/8/layout/default"/>
    <dgm:cxn modelId="{BE35E1DD-1F8C-4BB8-811F-A2E167080722}" type="presOf" srcId="{E718E4CF-4070-4688-8145-1BDC1FF3CF79}" destId="{B58C816D-641D-4F69-A7B5-63FB805193FB}" srcOrd="0" destOrd="0" presId="urn:microsoft.com/office/officeart/2005/8/layout/default"/>
    <dgm:cxn modelId="{00EE8089-3383-4712-8102-629832190F5E}" type="presParOf" srcId="{B58C816D-641D-4F69-A7B5-63FB805193FB}" destId="{4A0A1A15-5B3A-4493-A896-9DEEF2CA0613}" srcOrd="0"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718E4CF-4070-4688-8145-1BDC1FF3CF79}" type="doc">
      <dgm:prSet loTypeId="urn:microsoft.com/office/officeart/2005/8/layout/vList2" loCatId="list" qsTypeId="urn:microsoft.com/office/officeart/2005/8/quickstyle/3d2" qsCatId="3D" csTypeId="urn:microsoft.com/office/officeart/2005/8/colors/accent0_3" csCatId="mainScheme" phldr="1"/>
      <dgm:spPr/>
      <dgm:t>
        <a:bodyPr/>
        <a:lstStyle/>
        <a:p>
          <a:endParaRPr lang="en-US"/>
        </a:p>
      </dgm:t>
    </dgm:pt>
    <dgm:pt modelId="{39C62C89-ADA2-426F-82BD-32B4AEF30F65}">
      <dgm:prSet phldrT="[Text]"/>
      <dgm:spPr/>
      <dgm:t>
        <a:bodyPr/>
        <a:lstStyle/>
        <a:p>
          <a:pPr algn="just"/>
          <a:r>
            <a:rPr lang="en-US" b="1" dirty="0"/>
            <a:t>Segregate Incompatible Duties</a:t>
          </a:r>
          <a:endParaRPr lang="en-US" b="1" u="none" dirty="0"/>
        </a:p>
      </dgm:t>
    </dgm:pt>
    <dgm:pt modelId="{CECFB5DF-C342-468D-B84F-43D36D0C675D}" type="parTrans" cxnId="{4C89C668-6183-48B1-9B5A-DEB66C49D5C0}">
      <dgm:prSet/>
      <dgm:spPr/>
      <dgm:t>
        <a:bodyPr/>
        <a:lstStyle/>
        <a:p>
          <a:endParaRPr lang="en-US"/>
        </a:p>
      </dgm:t>
    </dgm:pt>
    <dgm:pt modelId="{5EBA1C32-2935-4CD9-82A2-837AD33EFE1D}" type="sibTrans" cxnId="{4C89C668-6183-48B1-9B5A-DEB66C49D5C0}">
      <dgm:prSet/>
      <dgm:spPr/>
      <dgm:t>
        <a:bodyPr/>
        <a:lstStyle/>
        <a:p>
          <a:endParaRPr lang="en-US"/>
        </a:p>
      </dgm:t>
    </dgm:pt>
    <dgm:pt modelId="{AD38D14E-E686-47FE-B22E-16B2C16CBC8F}">
      <dgm:prSet custT="1"/>
      <dgm:spPr/>
      <dgm:t>
        <a:bodyPr/>
        <a:lstStyle/>
        <a:p>
          <a:pPr algn="just"/>
          <a:r>
            <a:rPr lang="en-US" sz="3200" dirty="0"/>
            <a:t>Single person </a:t>
          </a:r>
          <a:r>
            <a:rPr lang="en-US" sz="3200" i="1" dirty="0"/>
            <a:t>[ideally] </a:t>
          </a:r>
          <a:r>
            <a:rPr lang="en-US" sz="3200" dirty="0"/>
            <a:t>should not:</a:t>
          </a:r>
        </a:p>
      </dgm:t>
    </dgm:pt>
    <dgm:pt modelId="{F1E13EAB-D425-405A-9B9C-C5E5FFE86BCE}" type="sibTrans" cxnId="{D665C193-2BA5-4257-ADC4-8FFF0E8FC49B}">
      <dgm:prSet/>
      <dgm:spPr/>
      <dgm:t>
        <a:bodyPr/>
        <a:lstStyle/>
        <a:p>
          <a:endParaRPr lang="en-US"/>
        </a:p>
      </dgm:t>
    </dgm:pt>
    <dgm:pt modelId="{D0E60559-6562-42E4-9D1F-B308A1925D9A}" type="parTrans" cxnId="{D665C193-2BA5-4257-ADC4-8FFF0E8FC49B}">
      <dgm:prSet/>
      <dgm:spPr/>
      <dgm:t>
        <a:bodyPr/>
        <a:lstStyle/>
        <a:p>
          <a:endParaRPr lang="en-US"/>
        </a:p>
      </dgm:t>
    </dgm:pt>
    <dgm:pt modelId="{D178230A-433C-43E3-A7A5-10BF2B645910}">
      <dgm:prSet phldrT="[Text]"/>
      <dgm:spPr/>
      <dgm:t>
        <a:bodyPr/>
        <a:lstStyle/>
        <a:p>
          <a:pPr algn="just"/>
          <a:r>
            <a:rPr lang="en-US" b="1" dirty="0"/>
            <a:t>Periodic Reconciliations &amp; Verifications</a:t>
          </a:r>
          <a:endParaRPr lang="en-US" b="1" u="none" dirty="0"/>
        </a:p>
      </dgm:t>
    </dgm:pt>
    <dgm:pt modelId="{4BA60048-7FF2-45CA-AE52-2318C021AC08}" type="parTrans" cxnId="{1FEA1DCF-E235-4E4F-9F1C-1623506B8214}">
      <dgm:prSet/>
      <dgm:spPr/>
      <dgm:t>
        <a:bodyPr/>
        <a:lstStyle/>
        <a:p>
          <a:endParaRPr lang="en-US"/>
        </a:p>
      </dgm:t>
    </dgm:pt>
    <dgm:pt modelId="{4DFA84BE-2E64-46A7-AA3F-D97EEB3D6229}" type="sibTrans" cxnId="{1FEA1DCF-E235-4E4F-9F1C-1623506B8214}">
      <dgm:prSet/>
      <dgm:spPr/>
      <dgm:t>
        <a:bodyPr/>
        <a:lstStyle/>
        <a:p>
          <a:endParaRPr lang="en-US"/>
        </a:p>
      </dgm:t>
    </dgm:pt>
    <dgm:pt modelId="{508B5FA4-2CFD-46E6-AF87-57F73A8B3A13}">
      <dgm:prSet/>
      <dgm:spPr/>
      <dgm:t>
        <a:bodyPr/>
        <a:lstStyle/>
        <a:p>
          <a:endParaRPr lang="en-US" dirty="0"/>
        </a:p>
      </dgm:t>
    </dgm:pt>
    <dgm:pt modelId="{C098131E-A195-49FD-A897-3496D877DA9F}" type="parTrans" cxnId="{D34A7F36-411C-4A15-9D0E-36A75AAB87CA}">
      <dgm:prSet/>
      <dgm:spPr/>
      <dgm:t>
        <a:bodyPr/>
        <a:lstStyle/>
        <a:p>
          <a:endParaRPr lang="en-US"/>
        </a:p>
      </dgm:t>
    </dgm:pt>
    <dgm:pt modelId="{021697FB-0F41-4A32-91CE-C985209E974B}" type="sibTrans" cxnId="{D34A7F36-411C-4A15-9D0E-36A75AAB87CA}">
      <dgm:prSet/>
      <dgm:spPr/>
      <dgm:t>
        <a:bodyPr/>
        <a:lstStyle/>
        <a:p>
          <a:endParaRPr lang="en-US"/>
        </a:p>
      </dgm:t>
    </dgm:pt>
    <dgm:pt modelId="{D396A7FC-BE57-4F56-8DDC-5C0BBDB10167}">
      <dgm:prSet/>
      <dgm:spPr/>
      <dgm:t>
        <a:bodyPr/>
        <a:lstStyle/>
        <a:p>
          <a:pPr algn="just"/>
          <a:endParaRPr lang="en-US" sz="2900" dirty="0"/>
        </a:p>
      </dgm:t>
    </dgm:pt>
    <dgm:pt modelId="{59D9DBDF-33EE-4BB3-A102-6674E225E9B4}" type="parTrans" cxnId="{7D3AA973-0D31-4CAB-9912-4F616437112C}">
      <dgm:prSet/>
      <dgm:spPr/>
      <dgm:t>
        <a:bodyPr/>
        <a:lstStyle/>
        <a:p>
          <a:endParaRPr lang="en-US"/>
        </a:p>
      </dgm:t>
    </dgm:pt>
    <dgm:pt modelId="{DE441084-A470-476E-A5A7-98F354640656}" type="sibTrans" cxnId="{7D3AA973-0D31-4CAB-9912-4F616437112C}">
      <dgm:prSet/>
      <dgm:spPr/>
      <dgm:t>
        <a:bodyPr/>
        <a:lstStyle/>
        <a:p>
          <a:endParaRPr lang="en-US"/>
        </a:p>
      </dgm:t>
    </dgm:pt>
    <dgm:pt modelId="{94840954-EAA4-43CD-A518-E92CDAF6FE51}">
      <dgm:prSet custT="1"/>
      <dgm:spPr/>
      <dgm:t>
        <a:bodyPr/>
        <a:lstStyle/>
        <a:p>
          <a:pPr algn="just"/>
          <a:r>
            <a:rPr lang="en-US" sz="3200" dirty="0"/>
            <a:t>Will cover further in the next section</a:t>
          </a:r>
        </a:p>
      </dgm:t>
    </dgm:pt>
    <dgm:pt modelId="{0A9A47A8-5FCD-4307-B8B5-36CD21D489A9}" type="parTrans" cxnId="{4F28870F-1B10-48B9-87DE-057251EC4790}">
      <dgm:prSet/>
      <dgm:spPr/>
      <dgm:t>
        <a:bodyPr/>
        <a:lstStyle/>
        <a:p>
          <a:endParaRPr lang="en-US"/>
        </a:p>
      </dgm:t>
    </dgm:pt>
    <dgm:pt modelId="{92384C89-61BF-40E8-AC32-A914115C7EB0}" type="sibTrans" cxnId="{4F28870F-1B10-48B9-87DE-057251EC4790}">
      <dgm:prSet/>
      <dgm:spPr/>
      <dgm:t>
        <a:bodyPr/>
        <a:lstStyle/>
        <a:p>
          <a:endParaRPr lang="en-US"/>
        </a:p>
      </dgm:t>
    </dgm:pt>
    <dgm:pt modelId="{0261B918-4DA6-4EFE-BD28-D0672087B9C6}">
      <dgm:prSet custT="1"/>
      <dgm:spPr/>
      <dgm:t>
        <a:bodyPr/>
        <a:lstStyle/>
        <a:p>
          <a:pPr algn="just"/>
          <a:r>
            <a:rPr lang="en-US" sz="3200" dirty="0"/>
            <a:t>Collect  + Record + Reconcile + Deposit</a:t>
          </a:r>
        </a:p>
      </dgm:t>
    </dgm:pt>
    <dgm:pt modelId="{A7900ED7-A652-4C7C-8B08-435C115E4483}" type="parTrans" cxnId="{DD2CCDC8-1540-430C-82A8-F347994DE717}">
      <dgm:prSet/>
      <dgm:spPr/>
      <dgm:t>
        <a:bodyPr/>
        <a:lstStyle/>
        <a:p>
          <a:endParaRPr lang="en-US"/>
        </a:p>
      </dgm:t>
    </dgm:pt>
    <dgm:pt modelId="{B61D6BC9-AFB6-44C9-8564-70E514385E4D}" type="sibTrans" cxnId="{DD2CCDC8-1540-430C-82A8-F347994DE717}">
      <dgm:prSet/>
      <dgm:spPr/>
      <dgm:t>
        <a:bodyPr/>
        <a:lstStyle/>
        <a:p>
          <a:endParaRPr lang="en-US"/>
        </a:p>
      </dgm:t>
    </dgm:pt>
    <dgm:pt modelId="{C3C94F27-FEB6-4F77-BA79-4241090A880D}">
      <dgm:prSet phldrT="[Text]"/>
      <dgm:spPr/>
      <dgm:t>
        <a:bodyPr/>
        <a:lstStyle/>
        <a:p>
          <a:r>
            <a:rPr lang="en-US" b="1" dirty="0"/>
            <a:t>Incorporate “Edit” Checks Into Computer Systems</a:t>
          </a:r>
          <a:endParaRPr lang="en-US" b="1" u="none" dirty="0"/>
        </a:p>
      </dgm:t>
    </dgm:pt>
    <dgm:pt modelId="{AA4007BF-D4FC-4F8D-80A0-F66391DFAB0C}" type="parTrans" cxnId="{1560032F-B5A9-468D-A5CB-35EBAB91B2CA}">
      <dgm:prSet/>
      <dgm:spPr/>
      <dgm:t>
        <a:bodyPr/>
        <a:lstStyle/>
        <a:p>
          <a:endParaRPr lang="en-US"/>
        </a:p>
      </dgm:t>
    </dgm:pt>
    <dgm:pt modelId="{F91E8FE6-5B40-4CFD-92AB-239C9E91C9D3}" type="sibTrans" cxnId="{1560032F-B5A9-468D-A5CB-35EBAB91B2CA}">
      <dgm:prSet/>
      <dgm:spPr/>
      <dgm:t>
        <a:bodyPr/>
        <a:lstStyle/>
        <a:p>
          <a:endParaRPr lang="en-US"/>
        </a:p>
      </dgm:t>
    </dgm:pt>
    <dgm:pt modelId="{3DC3CE15-C6BE-496C-A72B-2379374C9A45}" type="pres">
      <dgm:prSet presAssocID="{E718E4CF-4070-4688-8145-1BDC1FF3CF79}" presName="linear" presStyleCnt="0">
        <dgm:presLayoutVars>
          <dgm:animLvl val="lvl"/>
          <dgm:resizeHandles val="exact"/>
        </dgm:presLayoutVars>
      </dgm:prSet>
      <dgm:spPr/>
    </dgm:pt>
    <dgm:pt modelId="{7D75594F-A0A8-4614-AEF5-4B7AC4C84F29}" type="pres">
      <dgm:prSet presAssocID="{39C62C89-ADA2-426F-82BD-32B4AEF30F65}" presName="parentText" presStyleLbl="node1" presStyleIdx="0" presStyleCnt="3">
        <dgm:presLayoutVars>
          <dgm:chMax val="0"/>
          <dgm:bulletEnabled val="1"/>
        </dgm:presLayoutVars>
      </dgm:prSet>
      <dgm:spPr/>
    </dgm:pt>
    <dgm:pt modelId="{F41991DB-7645-4696-822B-54330D99E9A9}" type="pres">
      <dgm:prSet presAssocID="{39C62C89-ADA2-426F-82BD-32B4AEF30F65}" presName="childText" presStyleLbl="revTx" presStyleIdx="0" presStyleCnt="2">
        <dgm:presLayoutVars>
          <dgm:bulletEnabled val="1"/>
        </dgm:presLayoutVars>
      </dgm:prSet>
      <dgm:spPr/>
    </dgm:pt>
    <dgm:pt modelId="{11F971FE-9C0D-4594-8758-2112F93044DB}" type="pres">
      <dgm:prSet presAssocID="{D178230A-433C-43E3-A7A5-10BF2B645910}" presName="parentText" presStyleLbl="node1" presStyleIdx="1" presStyleCnt="3">
        <dgm:presLayoutVars>
          <dgm:chMax val="0"/>
          <dgm:bulletEnabled val="1"/>
        </dgm:presLayoutVars>
      </dgm:prSet>
      <dgm:spPr/>
    </dgm:pt>
    <dgm:pt modelId="{D04C81B3-5F43-47BF-9C91-F64EF3C431E6}" type="pres">
      <dgm:prSet presAssocID="{D178230A-433C-43E3-A7A5-10BF2B645910}" presName="childText" presStyleLbl="revTx" presStyleIdx="1" presStyleCnt="2">
        <dgm:presLayoutVars>
          <dgm:bulletEnabled val="1"/>
        </dgm:presLayoutVars>
      </dgm:prSet>
      <dgm:spPr/>
    </dgm:pt>
    <dgm:pt modelId="{55C35C13-CF3C-488B-BD63-BF9E31FA9A53}" type="pres">
      <dgm:prSet presAssocID="{C3C94F27-FEB6-4F77-BA79-4241090A880D}" presName="parentText" presStyleLbl="node1" presStyleIdx="2" presStyleCnt="3">
        <dgm:presLayoutVars>
          <dgm:chMax val="0"/>
          <dgm:bulletEnabled val="1"/>
        </dgm:presLayoutVars>
      </dgm:prSet>
      <dgm:spPr/>
    </dgm:pt>
  </dgm:ptLst>
  <dgm:cxnLst>
    <dgm:cxn modelId="{4F28870F-1B10-48B9-87DE-057251EC4790}" srcId="{39C62C89-ADA2-426F-82BD-32B4AEF30F65}" destId="{94840954-EAA4-43CD-A518-E92CDAF6FE51}" srcOrd="1" destOrd="0" parTransId="{0A9A47A8-5FCD-4307-B8B5-36CD21D489A9}" sibTransId="{92384C89-61BF-40E8-AC32-A914115C7EB0}"/>
    <dgm:cxn modelId="{8775F416-B72F-4F61-B0BC-4200172CADF7}" type="presOf" srcId="{D396A7FC-BE57-4F56-8DDC-5C0BBDB10167}" destId="{F41991DB-7645-4696-822B-54330D99E9A9}" srcOrd="0" destOrd="3" presId="urn:microsoft.com/office/officeart/2005/8/layout/vList2"/>
    <dgm:cxn modelId="{51A2E817-36F7-4782-968B-5351803B7D9A}" type="presOf" srcId="{0261B918-4DA6-4EFE-BD28-D0672087B9C6}" destId="{F41991DB-7645-4696-822B-54330D99E9A9}" srcOrd="0" destOrd="1" presId="urn:microsoft.com/office/officeart/2005/8/layout/vList2"/>
    <dgm:cxn modelId="{1560032F-B5A9-468D-A5CB-35EBAB91B2CA}" srcId="{E718E4CF-4070-4688-8145-1BDC1FF3CF79}" destId="{C3C94F27-FEB6-4F77-BA79-4241090A880D}" srcOrd="2" destOrd="0" parTransId="{AA4007BF-D4FC-4F8D-80A0-F66391DFAB0C}" sibTransId="{F91E8FE6-5B40-4CFD-92AB-239C9E91C9D3}"/>
    <dgm:cxn modelId="{D34A7F36-411C-4A15-9D0E-36A75AAB87CA}" srcId="{D178230A-433C-43E3-A7A5-10BF2B645910}" destId="{508B5FA4-2CFD-46E6-AF87-57F73A8B3A13}" srcOrd="0" destOrd="0" parTransId="{C098131E-A195-49FD-A897-3496D877DA9F}" sibTransId="{021697FB-0F41-4A32-91CE-C985209E974B}"/>
    <dgm:cxn modelId="{6E32555D-22A2-453D-9CE0-494A21C46498}" type="presOf" srcId="{508B5FA4-2CFD-46E6-AF87-57F73A8B3A13}" destId="{D04C81B3-5F43-47BF-9C91-F64EF3C431E6}" srcOrd="0" destOrd="0" presId="urn:microsoft.com/office/officeart/2005/8/layout/vList2"/>
    <dgm:cxn modelId="{FE46E462-AB82-4C52-BC7D-265078E573CF}" type="presOf" srcId="{39C62C89-ADA2-426F-82BD-32B4AEF30F65}" destId="{7D75594F-A0A8-4614-AEF5-4B7AC4C84F29}" srcOrd="0" destOrd="0" presId="urn:microsoft.com/office/officeart/2005/8/layout/vList2"/>
    <dgm:cxn modelId="{F9E4EA67-D37E-40F3-8DE2-A94192458DBD}" type="presOf" srcId="{94840954-EAA4-43CD-A518-E92CDAF6FE51}" destId="{F41991DB-7645-4696-822B-54330D99E9A9}" srcOrd="0" destOrd="2" presId="urn:microsoft.com/office/officeart/2005/8/layout/vList2"/>
    <dgm:cxn modelId="{4C89C668-6183-48B1-9B5A-DEB66C49D5C0}" srcId="{E718E4CF-4070-4688-8145-1BDC1FF3CF79}" destId="{39C62C89-ADA2-426F-82BD-32B4AEF30F65}" srcOrd="0" destOrd="0" parTransId="{CECFB5DF-C342-468D-B84F-43D36D0C675D}" sibTransId="{5EBA1C32-2935-4CD9-82A2-837AD33EFE1D}"/>
    <dgm:cxn modelId="{7D3AA973-0D31-4CAB-9912-4F616437112C}" srcId="{39C62C89-ADA2-426F-82BD-32B4AEF30F65}" destId="{D396A7FC-BE57-4F56-8DDC-5C0BBDB10167}" srcOrd="2" destOrd="0" parTransId="{59D9DBDF-33EE-4BB3-A102-6674E225E9B4}" sibTransId="{DE441084-A470-476E-A5A7-98F354640656}"/>
    <dgm:cxn modelId="{4438DD73-6B5E-4C16-BEF3-86675E173175}" type="presOf" srcId="{E718E4CF-4070-4688-8145-1BDC1FF3CF79}" destId="{3DC3CE15-C6BE-496C-A72B-2379374C9A45}" srcOrd="0" destOrd="0" presId="urn:microsoft.com/office/officeart/2005/8/layout/vList2"/>
    <dgm:cxn modelId="{4BDCFA90-9D22-49A8-BEB9-747B876C6914}" type="presOf" srcId="{D178230A-433C-43E3-A7A5-10BF2B645910}" destId="{11F971FE-9C0D-4594-8758-2112F93044DB}" srcOrd="0" destOrd="0" presId="urn:microsoft.com/office/officeart/2005/8/layout/vList2"/>
    <dgm:cxn modelId="{D665C193-2BA5-4257-ADC4-8FFF0E8FC49B}" srcId="{39C62C89-ADA2-426F-82BD-32B4AEF30F65}" destId="{AD38D14E-E686-47FE-B22E-16B2C16CBC8F}" srcOrd="0" destOrd="0" parTransId="{D0E60559-6562-42E4-9D1F-B308A1925D9A}" sibTransId="{F1E13EAB-D425-405A-9B9C-C5E5FFE86BCE}"/>
    <dgm:cxn modelId="{082B28A9-49B8-441B-836A-7CEA30446E25}" type="presOf" srcId="{C3C94F27-FEB6-4F77-BA79-4241090A880D}" destId="{55C35C13-CF3C-488B-BD63-BF9E31FA9A53}" srcOrd="0" destOrd="0" presId="urn:microsoft.com/office/officeart/2005/8/layout/vList2"/>
    <dgm:cxn modelId="{DD2CCDC8-1540-430C-82A8-F347994DE717}" srcId="{AD38D14E-E686-47FE-B22E-16B2C16CBC8F}" destId="{0261B918-4DA6-4EFE-BD28-D0672087B9C6}" srcOrd="0" destOrd="0" parTransId="{A7900ED7-A652-4C7C-8B08-435C115E4483}" sibTransId="{B61D6BC9-AFB6-44C9-8564-70E514385E4D}"/>
    <dgm:cxn modelId="{1FEA1DCF-E235-4E4F-9F1C-1623506B8214}" srcId="{E718E4CF-4070-4688-8145-1BDC1FF3CF79}" destId="{D178230A-433C-43E3-A7A5-10BF2B645910}" srcOrd="1" destOrd="0" parTransId="{4BA60048-7FF2-45CA-AE52-2318C021AC08}" sibTransId="{4DFA84BE-2E64-46A7-AA3F-D97EEB3D6229}"/>
    <dgm:cxn modelId="{7F92BBFE-780B-4F82-A825-C209E8152FC4}" type="presOf" srcId="{AD38D14E-E686-47FE-B22E-16B2C16CBC8F}" destId="{F41991DB-7645-4696-822B-54330D99E9A9}" srcOrd="0" destOrd="0" presId="urn:microsoft.com/office/officeart/2005/8/layout/vList2"/>
    <dgm:cxn modelId="{F4018279-BA71-4DA5-A5E0-C50B0B17E21E}" type="presParOf" srcId="{3DC3CE15-C6BE-496C-A72B-2379374C9A45}" destId="{7D75594F-A0A8-4614-AEF5-4B7AC4C84F29}" srcOrd="0" destOrd="0" presId="urn:microsoft.com/office/officeart/2005/8/layout/vList2"/>
    <dgm:cxn modelId="{1FD86FDF-9A70-40C1-96B2-7609CB4FB64E}" type="presParOf" srcId="{3DC3CE15-C6BE-496C-A72B-2379374C9A45}" destId="{F41991DB-7645-4696-822B-54330D99E9A9}" srcOrd="1" destOrd="0" presId="urn:microsoft.com/office/officeart/2005/8/layout/vList2"/>
    <dgm:cxn modelId="{ED361001-D490-4FA7-A54B-AFB7AF3519D3}" type="presParOf" srcId="{3DC3CE15-C6BE-496C-A72B-2379374C9A45}" destId="{11F971FE-9C0D-4594-8758-2112F93044DB}" srcOrd="2" destOrd="0" presId="urn:microsoft.com/office/officeart/2005/8/layout/vList2"/>
    <dgm:cxn modelId="{8314CBBA-6AC7-474C-8F4C-932D0F8B0690}" type="presParOf" srcId="{3DC3CE15-C6BE-496C-A72B-2379374C9A45}" destId="{D04C81B3-5F43-47BF-9C91-F64EF3C431E6}" srcOrd="3" destOrd="0" presId="urn:microsoft.com/office/officeart/2005/8/layout/vList2"/>
    <dgm:cxn modelId="{4D30281B-D420-447A-8730-D889794A636C}" type="presParOf" srcId="{3DC3CE15-C6BE-496C-A72B-2379374C9A45}" destId="{55C35C13-CF3C-488B-BD63-BF9E31FA9A53}" srcOrd="4"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0FFD34A-26FB-4C82-A157-26E4C8EC5C59}" type="doc">
      <dgm:prSet loTypeId="urn:microsoft.com/office/officeart/2005/8/layout/venn1" loCatId="relationship" qsTypeId="urn:microsoft.com/office/officeart/2005/8/quickstyle/3d1" qsCatId="3D" csTypeId="urn:microsoft.com/office/officeart/2005/8/colors/accent0_3" csCatId="mainScheme" phldr="1"/>
      <dgm:spPr/>
      <dgm:t>
        <a:bodyPr/>
        <a:lstStyle/>
        <a:p>
          <a:endParaRPr lang="en-US"/>
        </a:p>
      </dgm:t>
    </dgm:pt>
    <dgm:pt modelId="{E6CAC695-CCBD-40BD-A4B4-49395C283DD1}">
      <dgm:prSet custT="1"/>
      <dgm:spPr/>
      <dgm:t>
        <a:bodyPr/>
        <a:lstStyle/>
        <a:p>
          <a:pPr rtl="0">
            <a:lnSpc>
              <a:spcPct val="100000"/>
            </a:lnSpc>
          </a:pPr>
          <a:r>
            <a:rPr lang="en-US" sz="3200" b="1" dirty="0"/>
            <a:t>Management Establishes Policies and Procedures </a:t>
          </a:r>
        </a:p>
      </dgm:t>
    </dgm:pt>
    <dgm:pt modelId="{350CE9AA-0434-485C-99C0-F37FF8D7879A}" type="parTrans" cxnId="{EE92B109-68C9-4083-8F70-C092C1DEFC47}">
      <dgm:prSet/>
      <dgm:spPr/>
      <dgm:t>
        <a:bodyPr/>
        <a:lstStyle/>
        <a:p>
          <a:endParaRPr lang="en-US"/>
        </a:p>
      </dgm:t>
    </dgm:pt>
    <dgm:pt modelId="{1DA9890A-F04C-41FF-AEED-C66F00C6324A}" type="sibTrans" cxnId="{EE92B109-68C9-4083-8F70-C092C1DEFC47}">
      <dgm:prSet/>
      <dgm:spPr/>
      <dgm:t>
        <a:bodyPr/>
        <a:lstStyle/>
        <a:p>
          <a:endParaRPr lang="en-US"/>
        </a:p>
      </dgm:t>
    </dgm:pt>
    <dgm:pt modelId="{483E65BF-62C3-49BC-A3CC-B5460F4A001A}">
      <dgm:prSet custT="1"/>
      <dgm:spPr/>
      <dgm:t>
        <a:bodyPr anchor="ctr" anchorCtr="0"/>
        <a:lstStyle/>
        <a:p>
          <a:pPr algn="ctr">
            <a:lnSpc>
              <a:spcPct val="100000"/>
            </a:lnSpc>
          </a:pPr>
          <a:r>
            <a:rPr lang="en-US" sz="3200" b="1" dirty="0"/>
            <a:t>Communicate To Personnel</a:t>
          </a:r>
        </a:p>
      </dgm:t>
    </dgm:pt>
    <dgm:pt modelId="{C6ED1399-CF1B-4B50-B6B8-F5363EB9C68C}" type="parTrans" cxnId="{D2E23F33-7874-4A06-9E1A-F72A5DACD99C}">
      <dgm:prSet/>
      <dgm:spPr/>
      <dgm:t>
        <a:bodyPr/>
        <a:lstStyle/>
        <a:p>
          <a:endParaRPr lang="en-US"/>
        </a:p>
      </dgm:t>
    </dgm:pt>
    <dgm:pt modelId="{B8112029-7EC8-47C5-A1A8-501D29A6397F}" type="sibTrans" cxnId="{D2E23F33-7874-4A06-9E1A-F72A5DACD99C}">
      <dgm:prSet/>
      <dgm:spPr/>
      <dgm:t>
        <a:bodyPr/>
        <a:lstStyle/>
        <a:p>
          <a:endParaRPr lang="en-US"/>
        </a:p>
      </dgm:t>
    </dgm:pt>
    <dgm:pt modelId="{AB2C7065-1D33-4D70-B10C-A894FF1148BB}">
      <dgm:prSet custT="1"/>
      <dgm:spPr/>
      <dgm:t>
        <a:bodyPr anchor="ctr" anchorCtr="0"/>
        <a:lstStyle/>
        <a:p>
          <a:pPr algn="ctr">
            <a:lnSpc>
              <a:spcPct val="100000"/>
            </a:lnSpc>
            <a:spcAft>
              <a:spcPts val="0"/>
            </a:spcAft>
          </a:pPr>
          <a:r>
            <a:rPr lang="en-US" sz="3200" b="1" dirty="0"/>
            <a:t>Review </a:t>
          </a:r>
        </a:p>
        <a:p>
          <a:pPr algn="ctr">
            <a:lnSpc>
              <a:spcPct val="100000"/>
            </a:lnSpc>
            <a:spcAft>
              <a:spcPts val="0"/>
            </a:spcAft>
          </a:pPr>
          <a:r>
            <a:rPr lang="en-US" sz="3200" b="1" dirty="0"/>
            <a:t>Periodically </a:t>
          </a:r>
        </a:p>
      </dgm:t>
    </dgm:pt>
    <dgm:pt modelId="{F46551D4-EA60-49BB-9672-B601A4342C2A}" type="parTrans" cxnId="{E29E362A-F2A2-46DE-9FB5-DCFC70683A87}">
      <dgm:prSet/>
      <dgm:spPr/>
      <dgm:t>
        <a:bodyPr/>
        <a:lstStyle/>
        <a:p>
          <a:endParaRPr lang="en-US"/>
        </a:p>
      </dgm:t>
    </dgm:pt>
    <dgm:pt modelId="{0A435F46-8907-4276-B6B8-9BEFBE0DC06F}" type="sibTrans" cxnId="{E29E362A-F2A2-46DE-9FB5-DCFC70683A87}">
      <dgm:prSet/>
      <dgm:spPr/>
      <dgm:t>
        <a:bodyPr/>
        <a:lstStyle/>
        <a:p>
          <a:endParaRPr lang="en-US"/>
        </a:p>
      </dgm:t>
    </dgm:pt>
    <dgm:pt modelId="{449DB3A2-AA44-4F26-A3EE-95B67BFC71E5}">
      <dgm:prSet custT="1"/>
      <dgm:spPr/>
      <dgm:t>
        <a:bodyPr anchor="ctr" anchorCtr="0"/>
        <a:lstStyle/>
        <a:p>
          <a:pPr algn="ctr">
            <a:lnSpc>
              <a:spcPct val="100000"/>
            </a:lnSpc>
            <a:spcAft>
              <a:spcPts val="0"/>
            </a:spcAft>
          </a:pPr>
          <a:r>
            <a:rPr lang="en-US" sz="3200" b="1" dirty="0"/>
            <a:t>Adjust</a:t>
          </a:r>
          <a:endParaRPr lang="en-US" sz="3200" b="1" baseline="0" dirty="0"/>
        </a:p>
        <a:p>
          <a:pPr algn="ctr">
            <a:lnSpc>
              <a:spcPct val="100000"/>
            </a:lnSpc>
            <a:spcAft>
              <a:spcPts val="0"/>
            </a:spcAft>
          </a:pPr>
          <a:r>
            <a:rPr lang="en-US" sz="3200" b="1" dirty="0"/>
            <a:t>As Needed</a:t>
          </a:r>
        </a:p>
      </dgm:t>
    </dgm:pt>
    <dgm:pt modelId="{0D4E1A46-D95A-417F-9698-E55E963CCC1D}" type="parTrans" cxnId="{EFE112C7-A999-41E2-BB07-290662A80FB6}">
      <dgm:prSet/>
      <dgm:spPr/>
      <dgm:t>
        <a:bodyPr/>
        <a:lstStyle/>
        <a:p>
          <a:endParaRPr lang="en-US"/>
        </a:p>
      </dgm:t>
    </dgm:pt>
    <dgm:pt modelId="{D8364F60-5E0A-4F9B-A48B-E86CA3126187}" type="sibTrans" cxnId="{EFE112C7-A999-41E2-BB07-290662A80FB6}">
      <dgm:prSet/>
      <dgm:spPr/>
      <dgm:t>
        <a:bodyPr/>
        <a:lstStyle/>
        <a:p>
          <a:endParaRPr lang="en-US"/>
        </a:p>
      </dgm:t>
    </dgm:pt>
    <dgm:pt modelId="{B1B59952-D58F-4534-801B-A78128A025D9}">
      <dgm:prSet custT="1"/>
      <dgm:spPr/>
      <dgm:t>
        <a:bodyPr anchor="ctr" anchorCtr="0"/>
        <a:lstStyle/>
        <a:p>
          <a:pPr algn="l">
            <a:lnSpc>
              <a:spcPct val="100000"/>
            </a:lnSpc>
          </a:pPr>
          <a:r>
            <a:rPr lang="en-US" sz="3200" b="1" dirty="0"/>
            <a:t>Repeat</a:t>
          </a:r>
        </a:p>
      </dgm:t>
    </dgm:pt>
    <dgm:pt modelId="{69D7A70B-267B-4103-8781-4AA5EDCFE358}" type="parTrans" cxnId="{30FD876F-D69D-4F37-A534-1A3F19220DAC}">
      <dgm:prSet/>
      <dgm:spPr/>
      <dgm:t>
        <a:bodyPr/>
        <a:lstStyle/>
        <a:p>
          <a:endParaRPr lang="en-US"/>
        </a:p>
      </dgm:t>
    </dgm:pt>
    <dgm:pt modelId="{1AB8D087-843F-4E10-AE73-31324F8D0D0C}" type="sibTrans" cxnId="{30FD876F-D69D-4F37-A534-1A3F19220DAC}">
      <dgm:prSet/>
      <dgm:spPr/>
      <dgm:t>
        <a:bodyPr/>
        <a:lstStyle/>
        <a:p>
          <a:endParaRPr lang="en-US"/>
        </a:p>
      </dgm:t>
    </dgm:pt>
    <dgm:pt modelId="{51DF7494-93FD-4CEE-851D-41D1DE77E333}" type="pres">
      <dgm:prSet presAssocID="{40FFD34A-26FB-4C82-A157-26E4C8EC5C59}" presName="compositeShape" presStyleCnt="0">
        <dgm:presLayoutVars>
          <dgm:chMax val="7"/>
          <dgm:dir/>
          <dgm:resizeHandles val="exact"/>
        </dgm:presLayoutVars>
      </dgm:prSet>
      <dgm:spPr/>
    </dgm:pt>
    <dgm:pt modelId="{15B98DAF-7625-4B49-99B8-74E0A7EAB8AB}" type="pres">
      <dgm:prSet presAssocID="{E6CAC695-CCBD-40BD-A4B4-49395C283DD1}" presName="circ1" presStyleLbl="vennNode1" presStyleIdx="0" presStyleCnt="5"/>
      <dgm:spPr/>
    </dgm:pt>
    <dgm:pt modelId="{99EEAC92-D13A-4034-B428-1B764947D2DB}" type="pres">
      <dgm:prSet presAssocID="{E6CAC695-CCBD-40BD-A4B4-49395C283DD1}" presName="circ1Tx" presStyleLbl="revTx" presStyleIdx="0" presStyleCnt="0" custScaleX="225459" custLinFactNeighborX="9892" custLinFactNeighborY="13501">
        <dgm:presLayoutVars>
          <dgm:chMax val="0"/>
          <dgm:chPref val="0"/>
          <dgm:bulletEnabled val="1"/>
        </dgm:presLayoutVars>
      </dgm:prSet>
      <dgm:spPr/>
    </dgm:pt>
    <dgm:pt modelId="{BF23B322-E367-4A10-AE3A-D6C9DDDB5949}" type="pres">
      <dgm:prSet presAssocID="{483E65BF-62C3-49BC-A3CC-B5460F4A001A}" presName="circ2" presStyleLbl="vennNode1" presStyleIdx="1" presStyleCnt="5"/>
      <dgm:spPr/>
    </dgm:pt>
    <dgm:pt modelId="{F2085F10-8896-474A-B6B4-2529B7DB44ED}" type="pres">
      <dgm:prSet presAssocID="{483E65BF-62C3-49BC-A3CC-B5460F4A001A}" presName="circ2Tx" presStyleLbl="revTx" presStyleIdx="0" presStyleCnt="0" custScaleX="179239" custLinFactNeighborX="5327" custLinFactNeighborY="-3802">
        <dgm:presLayoutVars>
          <dgm:chMax val="0"/>
          <dgm:chPref val="0"/>
          <dgm:bulletEnabled val="1"/>
        </dgm:presLayoutVars>
      </dgm:prSet>
      <dgm:spPr/>
    </dgm:pt>
    <dgm:pt modelId="{611E7D9D-7800-4AD3-A36C-8335AD3539F0}" type="pres">
      <dgm:prSet presAssocID="{AB2C7065-1D33-4D70-B10C-A894FF1148BB}" presName="circ3" presStyleLbl="vennNode1" presStyleIdx="2" presStyleCnt="5"/>
      <dgm:spPr/>
    </dgm:pt>
    <dgm:pt modelId="{9AA16D6C-DB91-42BA-85FE-ED5E1EC97B33}" type="pres">
      <dgm:prSet presAssocID="{AB2C7065-1D33-4D70-B10C-A894FF1148BB}" presName="circ3Tx" presStyleLbl="revTx" presStyleIdx="0" presStyleCnt="0" custScaleX="182021" custScaleY="87584" custLinFactNeighborX="26325" custLinFactNeighborY="-16975">
        <dgm:presLayoutVars>
          <dgm:chMax val="0"/>
          <dgm:chPref val="0"/>
          <dgm:bulletEnabled val="1"/>
        </dgm:presLayoutVars>
      </dgm:prSet>
      <dgm:spPr/>
    </dgm:pt>
    <dgm:pt modelId="{5DA729C2-984E-4E1D-B52B-1842C8920FDF}" type="pres">
      <dgm:prSet presAssocID="{449DB3A2-AA44-4F26-A3EE-95B67BFC71E5}" presName="circ4" presStyleLbl="vennNode1" presStyleIdx="3" presStyleCnt="5"/>
      <dgm:spPr/>
    </dgm:pt>
    <dgm:pt modelId="{DCCF7967-8D42-43D9-B347-8B37704E69E0}" type="pres">
      <dgm:prSet presAssocID="{449DB3A2-AA44-4F26-A3EE-95B67BFC71E5}" presName="circ4Tx" presStyleLbl="revTx" presStyleIdx="0" presStyleCnt="0" custScaleX="149322" custLinFactNeighborX="-14891" custLinFactNeighborY="-6061">
        <dgm:presLayoutVars>
          <dgm:chMax val="0"/>
          <dgm:chPref val="0"/>
          <dgm:bulletEnabled val="1"/>
        </dgm:presLayoutVars>
      </dgm:prSet>
      <dgm:spPr/>
    </dgm:pt>
    <dgm:pt modelId="{88B60546-4AE6-44FA-85C9-3D8E72C975C5}" type="pres">
      <dgm:prSet presAssocID="{B1B59952-D58F-4534-801B-A78128A025D9}" presName="circ5" presStyleLbl="vennNode1" presStyleIdx="4" presStyleCnt="5"/>
      <dgm:spPr/>
    </dgm:pt>
    <dgm:pt modelId="{50A7A980-9038-4064-B683-38DD2F8D1EB9}" type="pres">
      <dgm:prSet presAssocID="{B1B59952-D58F-4534-801B-A78128A025D9}" presName="circ5Tx" presStyleLbl="revTx" presStyleIdx="0" presStyleCnt="0" custLinFactNeighborX="29300" custLinFactNeighborY="-4563">
        <dgm:presLayoutVars>
          <dgm:chMax val="0"/>
          <dgm:chPref val="0"/>
          <dgm:bulletEnabled val="1"/>
        </dgm:presLayoutVars>
      </dgm:prSet>
      <dgm:spPr/>
    </dgm:pt>
  </dgm:ptLst>
  <dgm:cxnLst>
    <dgm:cxn modelId="{E6B59F08-9BEF-4863-9D45-AFE7262DE93A}" type="presOf" srcId="{483E65BF-62C3-49BC-A3CC-B5460F4A001A}" destId="{F2085F10-8896-474A-B6B4-2529B7DB44ED}" srcOrd="0" destOrd="0" presId="urn:microsoft.com/office/officeart/2005/8/layout/venn1"/>
    <dgm:cxn modelId="{EE92B109-68C9-4083-8F70-C092C1DEFC47}" srcId="{40FFD34A-26FB-4C82-A157-26E4C8EC5C59}" destId="{E6CAC695-CCBD-40BD-A4B4-49395C283DD1}" srcOrd="0" destOrd="0" parTransId="{350CE9AA-0434-485C-99C0-F37FF8D7879A}" sibTransId="{1DA9890A-F04C-41FF-AEED-C66F00C6324A}"/>
    <dgm:cxn modelId="{68DD131E-E804-4E14-BDB0-2FFECE6DF717}" type="presOf" srcId="{40FFD34A-26FB-4C82-A157-26E4C8EC5C59}" destId="{51DF7494-93FD-4CEE-851D-41D1DE77E333}" srcOrd="0" destOrd="0" presId="urn:microsoft.com/office/officeart/2005/8/layout/venn1"/>
    <dgm:cxn modelId="{41DFA726-CD9E-43BF-B632-FF880069DFFE}" type="presOf" srcId="{E6CAC695-CCBD-40BD-A4B4-49395C283DD1}" destId="{99EEAC92-D13A-4034-B428-1B764947D2DB}" srcOrd="0" destOrd="0" presId="urn:microsoft.com/office/officeart/2005/8/layout/venn1"/>
    <dgm:cxn modelId="{E29E362A-F2A2-46DE-9FB5-DCFC70683A87}" srcId="{40FFD34A-26FB-4C82-A157-26E4C8EC5C59}" destId="{AB2C7065-1D33-4D70-B10C-A894FF1148BB}" srcOrd="2" destOrd="0" parTransId="{F46551D4-EA60-49BB-9672-B601A4342C2A}" sibTransId="{0A435F46-8907-4276-B6B8-9BEFBE0DC06F}"/>
    <dgm:cxn modelId="{D2E23F33-7874-4A06-9E1A-F72A5DACD99C}" srcId="{40FFD34A-26FB-4C82-A157-26E4C8EC5C59}" destId="{483E65BF-62C3-49BC-A3CC-B5460F4A001A}" srcOrd="1" destOrd="0" parTransId="{C6ED1399-CF1B-4B50-B6B8-F5363EB9C68C}" sibTransId="{B8112029-7EC8-47C5-A1A8-501D29A6397F}"/>
    <dgm:cxn modelId="{30FD876F-D69D-4F37-A534-1A3F19220DAC}" srcId="{40FFD34A-26FB-4C82-A157-26E4C8EC5C59}" destId="{B1B59952-D58F-4534-801B-A78128A025D9}" srcOrd="4" destOrd="0" parTransId="{69D7A70B-267B-4103-8781-4AA5EDCFE358}" sibTransId="{1AB8D087-843F-4E10-AE73-31324F8D0D0C}"/>
    <dgm:cxn modelId="{B9AE5B58-9C39-4264-A90A-D93F1A091399}" type="presOf" srcId="{B1B59952-D58F-4534-801B-A78128A025D9}" destId="{50A7A980-9038-4064-B683-38DD2F8D1EB9}" srcOrd="0" destOrd="0" presId="urn:microsoft.com/office/officeart/2005/8/layout/venn1"/>
    <dgm:cxn modelId="{4C3964AB-0022-4375-B548-99042BA4AB68}" type="presOf" srcId="{449DB3A2-AA44-4F26-A3EE-95B67BFC71E5}" destId="{DCCF7967-8D42-43D9-B347-8B37704E69E0}" srcOrd="0" destOrd="0" presId="urn:microsoft.com/office/officeart/2005/8/layout/venn1"/>
    <dgm:cxn modelId="{EFE112C7-A999-41E2-BB07-290662A80FB6}" srcId="{40FFD34A-26FB-4C82-A157-26E4C8EC5C59}" destId="{449DB3A2-AA44-4F26-A3EE-95B67BFC71E5}" srcOrd="3" destOrd="0" parTransId="{0D4E1A46-D95A-417F-9698-E55E963CCC1D}" sibTransId="{D8364F60-5E0A-4F9B-A48B-E86CA3126187}"/>
    <dgm:cxn modelId="{E1B4C5D4-3C3E-4400-8C0F-8F497FF1EEF2}" type="presOf" srcId="{AB2C7065-1D33-4D70-B10C-A894FF1148BB}" destId="{9AA16D6C-DB91-42BA-85FE-ED5E1EC97B33}" srcOrd="0" destOrd="0" presId="urn:microsoft.com/office/officeart/2005/8/layout/venn1"/>
    <dgm:cxn modelId="{AFEE3583-F4A2-464D-970E-D36067D98DA5}" type="presParOf" srcId="{51DF7494-93FD-4CEE-851D-41D1DE77E333}" destId="{15B98DAF-7625-4B49-99B8-74E0A7EAB8AB}" srcOrd="0" destOrd="0" presId="urn:microsoft.com/office/officeart/2005/8/layout/venn1"/>
    <dgm:cxn modelId="{9F27536E-3A65-46BE-B6D8-16882658A7EC}" type="presParOf" srcId="{51DF7494-93FD-4CEE-851D-41D1DE77E333}" destId="{99EEAC92-D13A-4034-B428-1B764947D2DB}" srcOrd="1" destOrd="0" presId="urn:microsoft.com/office/officeart/2005/8/layout/venn1"/>
    <dgm:cxn modelId="{0F82D3AC-0BA8-4677-8ADB-F95523880FCE}" type="presParOf" srcId="{51DF7494-93FD-4CEE-851D-41D1DE77E333}" destId="{BF23B322-E367-4A10-AE3A-D6C9DDDB5949}" srcOrd="2" destOrd="0" presId="urn:microsoft.com/office/officeart/2005/8/layout/venn1"/>
    <dgm:cxn modelId="{47C56903-E179-4CCB-B1EC-D1F3EE0F0E20}" type="presParOf" srcId="{51DF7494-93FD-4CEE-851D-41D1DE77E333}" destId="{F2085F10-8896-474A-B6B4-2529B7DB44ED}" srcOrd="3" destOrd="0" presId="urn:microsoft.com/office/officeart/2005/8/layout/venn1"/>
    <dgm:cxn modelId="{D0F843F1-1473-451E-B3D5-F28C34647A5F}" type="presParOf" srcId="{51DF7494-93FD-4CEE-851D-41D1DE77E333}" destId="{611E7D9D-7800-4AD3-A36C-8335AD3539F0}" srcOrd="4" destOrd="0" presId="urn:microsoft.com/office/officeart/2005/8/layout/venn1"/>
    <dgm:cxn modelId="{4942CDB3-DEFE-4971-A722-B3FBDF8574F9}" type="presParOf" srcId="{51DF7494-93FD-4CEE-851D-41D1DE77E333}" destId="{9AA16D6C-DB91-42BA-85FE-ED5E1EC97B33}" srcOrd="5" destOrd="0" presId="urn:microsoft.com/office/officeart/2005/8/layout/venn1"/>
    <dgm:cxn modelId="{3955194D-0790-45A1-9067-621126832146}" type="presParOf" srcId="{51DF7494-93FD-4CEE-851D-41D1DE77E333}" destId="{5DA729C2-984E-4E1D-B52B-1842C8920FDF}" srcOrd="6" destOrd="0" presId="urn:microsoft.com/office/officeart/2005/8/layout/venn1"/>
    <dgm:cxn modelId="{CF9DE3E5-B969-40FE-87A0-F034B31F9D5F}" type="presParOf" srcId="{51DF7494-93FD-4CEE-851D-41D1DE77E333}" destId="{DCCF7967-8D42-43D9-B347-8B37704E69E0}" srcOrd="7" destOrd="0" presId="urn:microsoft.com/office/officeart/2005/8/layout/venn1"/>
    <dgm:cxn modelId="{019D6457-50A4-45A0-B8C6-EFE8CED79E2B}" type="presParOf" srcId="{51DF7494-93FD-4CEE-851D-41D1DE77E333}" destId="{88B60546-4AE6-44FA-85C9-3D8E72C975C5}" srcOrd="8" destOrd="0" presId="urn:microsoft.com/office/officeart/2005/8/layout/venn1"/>
    <dgm:cxn modelId="{72DED44F-3187-4AE7-9045-32E9EA30EB3E}" type="presParOf" srcId="{51DF7494-93FD-4CEE-851D-41D1DE77E333}" destId="{50A7A980-9038-4064-B683-38DD2F8D1EB9}"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BB9E1A3-247F-4FFB-9DB7-521F865F913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CF5149E-AC7F-4B16-8442-5F68787BC278}">
      <dgm:prSet phldrT="[Text]" custT="1"/>
      <dgm:spPr/>
      <dgm:t>
        <a:bodyPr anchor="ctr"/>
        <a:lstStyle/>
        <a:p>
          <a:pPr algn="l"/>
          <a:r>
            <a:rPr lang="en-US" sz="2000" b="1" i="1" u="sng" dirty="0">
              <a:solidFill>
                <a:schemeClr val="tx1"/>
              </a:solidFill>
              <a:effectLst/>
              <a:latin typeface="+mn-lt"/>
              <a:ea typeface="+mn-ea"/>
              <a:cs typeface="+mn-cs"/>
            </a:rPr>
            <a:t>Control</a:t>
          </a:r>
          <a:r>
            <a:rPr lang="en-US" sz="2000" b="1" dirty="0">
              <a:solidFill>
                <a:schemeClr val="tx1"/>
              </a:solidFill>
              <a:effectLst/>
              <a:latin typeface="+mn-lt"/>
              <a:ea typeface="+mn-ea"/>
              <a:cs typeface="+mn-cs"/>
            </a:rPr>
            <a:t>:</a:t>
          </a:r>
          <a:endParaRPr lang="en-US" sz="2000" b="1" dirty="0">
            <a:solidFill>
              <a:schemeClr val="tx1"/>
            </a:solidFill>
          </a:endParaRPr>
        </a:p>
      </dgm:t>
    </dgm:pt>
    <dgm:pt modelId="{D39C2F0A-60E7-4086-A635-ABE4829A6795}" type="parTrans" cxnId="{04F5AC92-9A1D-4D98-AB12-0793BEE2C916}">
      <dgm:prSet/>
      <dgm:spPr/>
      <dgm:t>
        <a:bodyPr/>
        <a:lstStyle/>
        <a:p>
          <a:endParaRPr lang="en-US"/>
        </a:p>
      </dgm:t>
    </dgm:pt>
    <dgm:pt modelId="{ADB2FDCE-A06D-4D3C-8A71-3C17662A131D}" type="sibTrans" cxnId="{04F5AC92-9A1D-4D98-AB12-0793BEE2C916}">
      <dgm:prSet/>
      <dgm:spPr/>
      <dgm:t>
        <a:bodyPr/>
        <a:lstStyle/>
        <a:p>
          <a:endParaRPr lang="en-US"/>
        </a:p>
      </dgm:t>
    </dgm:pt>
    <dgm:pt modelId="{E03F89AD-A7BE-4341-BBD5-5EBEED613DE2}">
      <dgm:prSet custT="1"/>
      <dgm:spPr/>
      <dgm:t>
        <a:bodyPr anchor="ctr"/>
        <a:lstStyle/>
        <a:p>
          <a:pPr algn="l"/>
          <a:r>
            <a:rPr lang="en-US" sz="2000" b="1" i="1" u="sng" dirty="0">
              <a:solidFill>
                <a:schemeClr val="tx1"/>
              </a:solidFill>
              <a:effectLst/>
              <a:latin typeface="+mn-lt"/>
              <a:ea typeface="+mn-ea"/>
              <a:cs typeface="+mn-cs"/>
            </a:rPr>
            <a:t>Control Evidence</a:t>
          </a:r>
          <a:r>
            <a:rPr lang="en-US" sz="2000" b="1" dirty="0">
              <a:solidFill>
                <a:schemeClr val="tx1"/>
              </a:solidFill>
              <a:effectLst/>
              <a:latin typeface="+mn-lt"/>
              <a:ea typeface="+mn-ea"/>
              <a:cs typeface="+mn-cs"/>
            </a:rPr>
            <a:t>:</a:t>
          </a:r>
        </a:p>
      </dgm:t>
    </dgm:pt>
    <dgm:pt modelId="{AB237CD7-7947-4F27-8F14-67A0E067E718}" type="parTrans" cxnId="{F324FB1E-211C-433D-AD34-CFD71D0DD0F6}">
      <dgm:prSet/>
      <dgm:spPr/>
      <dgm:t>
        <a:bodyPr/>
        <a:lstStyle/>
        <a:p>
          <a:endParaRPr lang="en-US"/>
        </a:p>
      </dgm:t>
    </dgm:pt>
    <dgm:pt modelId="{1C260A7A-575E-4EDF-B8DA-8CA8E5636929}" type="sibTrans" cxnId="{F324FB1E-211C-433D-AD34-CFD71D0DD0F6}">
      <dgm:prSet/>
      <dgm:spPr/>
      <dgm:t>
        <a:bodyPr/>
        <a:lstStyle/>
        <a:p>
          <a:endParaRPr lang="en-US"/>
        </a:p>
      </dgm:t>
    </dgm:pt>
    <dgm:pt modelId="{B167D149-A22F-4B9D-AC80-67B21F847CEE}">
      <dgm:prSet phldrT="[Text]" custT="1"/>
      <dgm:spPr/>
      <dgm:t>
        <a:bodyPr anchor="ctr"/>
        <a:lstStyle/>
        <a:p>
          <a:pPr algn="l"/>
          <a:r>
            <a:rPr lang="en-US" sz="2000" b="1" dirty="0">
              <a:solidFill>
                <a:schemeClr val="tx1"/>
              </a:solidFill>
              <a:effectLst/>
              <a:latin typeface="+mn-lt"/>
              <a:ea typeface="+mn-ea"/>
              <a:cs typeface="+mn-cs"/>
            </a:rPr>
            <a:t>Invoices are reviewed prior to payment to determine that the goods or services were received and the payment is for the proper amount/proper public purpose</a:t>
          </a:r>
          <a:endParaRPr lang="en-US" sz="2000" b="1" dirty="0">
            <a:solidFill>
              <a:schemeClr val="tx1"/>
            </a:solidFill>
          </a:endParaRPr>
        </a:p>
      </dgm:t>
    </dgm:pt>
    <dgm:pt modelId="{F43BDEED-60B4-4353-B5CC-5DDC7A02EB30}" type="parTrans" cxnId="{64E159AD-A139-42FA-846E-825160D05AD6}">
      <dgm:prSet/>
      <dgm:spPr/>
      <dgm:t>
        <a:bodyPr/>
        <a:lstStyle/>
        <a:p>
          <a:endParaRPr lang="en-US"/>
        </a:p>
      </dgm:t>
    </dgm:pt>
    <dgm:pt modelId="{37AAB5F5-C99B-47DA-A5C4-2742641E058F}" type="sibTrans" cxnId="{64E159AD-A139-42FA-846E-825160D05AD6}">
      <dgm:prSet/>
      <dgm:spPr/>
      <dgm:t>
        <a:bodyPr/>
        <a:lstStyle/>
        <a:p>
          <a:endParaRPr lang="en-US"/>
        </a:p>
      </dgm:t>
    </dgm:pt>
    <dgm:pt modelId="{9AE532B3-E5BF-42F9-8AA9-B6939247A98E}">
      <dgm:prSet custT="1"/>
      <dgm:spPr/>
      <dgm:t>
        <a:bodyPr anchor="ctr"/>
        <a:lstStyle/>
        <a:p>
          <a:pPr algn="l"/>
          <a:r>
            <a:rPr lang="en-US" sz="2000" b="1" dirty="0">
              <a:solidFill>
                <a:schemeClr val="tx1"/>
              </a:solidFill>
              <a:effectLst/>
              <a:latin typeface="+mn-lt"/>
              <a:ea typeface="+mn-ea"/>
              <a:cs typeface="+mn-cs"/>
            </a:rPr>
            <a:t>Invoice is marked “ok to pay” by the department employee who has knowledge of the expense</a:t>
          </a:r>
        </a:p>
      </dgm:t>
    </dgm:pt>
    <dgm:pt modelId="{92D672AA-B4FD-4657-B8A4-56ACF30A2B0D}" type="parTrans" cxnId="{B0392E81-447D-47F5-B725-10E9DB8482ED}">
      <dgm:prSet/>
      <dgm:spPr/>
      <dgm:t>
        <a:bodyPr/>
        <a:lstStyle/>
        <a:p>
          <a:endParaRPr lang="en-US"/>
        </a:p>
      </dgm:t>
    </dgm:pt>
    <dgm:pt modelId="{FBCFD6B5-F316-4692-8100-173383455512}" type="sibTrans" cxnId="{B0392E81-447D-47F5-B725-10E9DB8482ED}">
      <dgm:prSet/>
      <dgm:spPr/>
      <dgm:t>
        <a:bodyPr/>
        <a:lstStyle/>
        <a:p>
          <a:endParaRPr lang="en-US"/>
        </a:p>
      </dgm:t>
    </dgm:pt>
    <dgm:pt modelId="{1CCFE77E-118A-4047-AA85-0DD28A1524C4}">
      <dgm:prSet phldrT="[Text]" custT="1"/>
      <dgm:spPr>
        <a:ln>
          <a:solidFill>
            <a:schemeClr val="tx1"/>
          </a:solidFill>
        </a:ln>
      </dgm:spPr>
      <dgm:t>
        <a:bodyPr anchor="ctr"/>
        <a:lstStyle/>
        <a:p>
          <a:pPr algn="just"/>
          <a:r>
            <a:rPr lang="en-US" sz="2400" b="1" dirty="0">
              <a:solidFill>
                <a:schemeClr val="bg1"/>
              </a:solidFill>
            </a:rPr>
            <a:t>Larger Entity </a:t>
          </a:r>
        </a:p>
      </dgm:t>
    </dgm:pt>
    <dgm:pt modelId="{B30AEE8F-2550-4782-8565-A5267F75CAF4}" type="parTrans" cxnId="{CBAD2094-3B38-4791-891C-E59609A2528F}">
      <dgm:prSet/>
      <dgm:spPr/>
      <dgm:t>
        <a:bodyPr/>
        <a:lstStyle/>
        <a:p>
          <a:endParaRPr lang="en-US"/>
        </a:p>
      </dgm:t>
    </dgm:pt>
    <dgm:pt modelId="{7AF24B23-3DFE-4D8C-A1FB-76DD1B49039D}" type="sibTrans" cxnId="{CBAD2094-3B38-4791-891C-E59609A2528F}">
      <dgm:prSet/>
      <dgm:spPr/>
      <dgm:t>
        <a:bodyPr/>
        <a:lstStyle/>
        <a:p>
          <a:endParaRPr lang="en-US"/>
        </a:p>
      </dgm:t>
    </dgm:pt>
    <dgm:pt modelId="{52022D34-A9BF-41A2-A271-05CA98120063}" type="pres">
      <dgm:prSet presAssocID="{5BB9E1A3-247F-4FFB-9DB7-521F865F9139}" presName="linear" presStyleCnt="0">
        <dgm:presLayoutVars>
          <dgm:animLvl val="lvl"/>
          <dgm:resizeHandles val="exact"/>
        </dgm:presLayoutVars>
      </dgm:prSet>
      <dgm:spPr/>
    </dgm:pt>
    <dgm:pt modelId="{002A2332-9F59-4A24-900B-0E747CD20457}" type="pres">
      <dgm:prSet presAssocID="{1CCFE77E-118A-4047-AA85-0DD28A1524C4}" presName="parentText" presStyleLbl="node1" presStyleIdx="0" presStyleCnt="1">
        <dgm:presLayoutVars>
          <dgm:chMax val="0"/>
          <dgm:bulletEnabled val="1"/>
        </dgm:presLayoutVars>
      </dgm:prSet>
      <dgm:spPr/>
    </dgm:pt>
    <dgm:pt modelId="{89EF2F4B-5AB8-48D6-B47C-AA27319CF2BA}" type="pres">
      <dgm:prSet presAssocID="{1CCFE77E-118A-4047-AA85-0DD28A1524C4}" presName="childText" presStyleLbl="revTx" presStyleIdx="0" presStyleCnt="1" custLinFactNeighborX="761" custLinFactNeighborY="1519">
        <dgm:presLayoutVars>
          <dgm:bulletEnabled val="1"/>
        </dgm:presLayoutVars>
      </dgm:prSet>
      <dgm:spPr/>
    </dgm:pt>
  </dgm:ptLst>
  <dgm:cxnLst>
    <dgm:cxn modelId="{F324FB1E-211C-433D-AD34-CFD71D0DD0F6}" srcId="{1CCFE77E-118A-4047-AA85-0DD28A1524C4}" destId="{E03F89AD-A7BE-4341-BBD5-5EBEED613DE2}" srcOrd="1" destOrd="0" parTransId="{AB237CD7-7947-4F27-8F14-67A0E067E718}" sibTransId="{1C260A7A-575E-4EDF-B8DA-8CA8E5636929}"/>
    <dgm:cxn modelId="{F7169628-1BED-41A9-B9A0-07C0A482FD18}" type="presOf" srcId="{1CCFE77E-118A-4047-AA85-0DD28A1524C4}" destId="{002A2332-9F59-4A24-900B-0E747CD20457}" srcOrd="0" destOrd="0" presId="urn:microsoft.com/office/officeart/2005/8/layout/vList2"/>
    <dgm:cxn modelId="{53F02D2A-1B43-4B49-993E-84C2CAB14FA6}" type="presOf" srcId="{E03F89AD-A7BE-4341-BBD5-5EBEED613DE2}" destId="{89EF2F4B-5AB8-48D6-B47C-AA27319CF2BA}" srcOrd="0" destOrd="2" presId="urn:microsoft.com/office/officeart/2005/8/layout/vList2"/>
    <dgm:cxn modelId="{28FF7C78-227F-4C9E-9C0D-D206A1CB9CB1}" type="presOf" srcId="{5BB9E1A3-247F-4FFB-9DB7-521F865F9139}" destId="{52022D34-A9BF-41A2-A271-05CA98120063}" srcOrd="0" destOrd="0" presId="urn:microsoft.com/office/officeart/2005/8/layout/vList2"/>
    <dgm:cxn modelId="{B0BB4A79-0635-4007-BF38-068BD2954D80}" type="presOf" srcId="{9AE532B3-E5BF-42F9-8AA9-B6939247A98E}" destId="{89EF2F4B-5AB8-48D6-B47C-AA27319CF2BA}" srcOrd="0" destOrd="3" presId="urn:microsoft.com/office/officeart/2005/8/layout/vList2"/>
    <dgm:cxn modelId="{B0392E81-447D-47F5-B725-10E9DB8482ED}" srcId="{E03F89AD-A7BE-4341-BBD5-5EBEED613DE2}" destId="{9AE532B3-E5BF-42F9-8AA9-B6939247A98E}" srcOrd="0" destOrd="0" parTransId="{92D672AA-B4FD-4657-B8A4-56ACF30A2B0D}" sibTransId="{FBCFD6B5-F316-4692-8100-173383455512}"/>
    <dgm:cxn modelId="{04F5AC92-9A1D-4D98-AB12-0793BEE2C916}" srcId="{1CCFE77E-118A-4047-AA85-0DD28A1524C4}" destId="{4CF5149E-AC7F-4B16-8442-5F68787BC278}" srcOrd="0" destOrd="0" parTransId="{D39C2F0A-60E7-4086-A635-ABE4829A6795}" sibTransId="{ADB2FDCE-A06D-4D3C-8A71-3C17662A131D}"/>
    <dgm:cxn modelId="{CBAD2094-3B38-4791-891C-E59609A2528F}" srcId="{5BB9E1A3-247F-4FFB-9DB7-521F865F9139}" destId="{1CCFE77E-118A-4047-AA85-0DD28A1524C4}" srcOrd="0" destOrd="0" parTransId="{B30AEE8F-2550-4782-8565-A5267F75CAF4}" sibTransId="{7AF24B23-3DFE-4D8C-A1FB-76DD1B49039D}"/>
    <dgm:cxn modelId="{64E159AD-A139-42FA-846E-825160D05AD6}" srcId="{4CF5149E-AC7F-4B16-8442-5F68787BC278}" destId="{B167D149-A22F-4B9D-AC80-67B21F847CEE}" srcOrd="0" destOrd="0" parTransId="{F43BDEED-60B4-4353-B5CC-5DDC7A02EB30}" sibTransId="{37AAB5F5-C99B-47DA-A5C4-2742641E058F}"/>
    <dgm:cxn modelId="{57E4B8CC-97A1-4F87-BAA1-EB72626B3BB8}" type="presOf" srcId="{4CF5149E-AC7F-4B16-8442-5F68787BC278}" destId="{89EF2F4B-5AB8-48D6-B47C-AA27319CF2BA}" srcOrd="0" destOrd="0" presId="urn:microsoft.com/office/officeart/2005/8/layout/vList2"/>
    <dgm:cxn modelId="{9C415AF9-C287-45C6-8C63-1680DB6E147B}" type="presOf" srcId="{B167D149-A22F-4B9D-AC80-67B21F847CEE}" destId="{89EF2F4B-5AB8-48D6-B47C-AA27319CF2BA}" srcOrd="0" destOrd="1" presId="urn:microsoft.com/office/officeart/2005/8/layout/vList2"/>
    <dgm:cxn modelId="{60179BC4-5E1C-4D9B-A602-7317B8BB3CDF}" type="presParOf" srcId="{52022D34-A9BF-41A2-A271-05CA98120063}" destId="{002A2332-9F59-4A24-900B-0E747CD20457}" srcOrd="0" destOrd="0" presId="urn:microsoft.com/office/officeart/2005/8/layout/vList2"/>
    <dgm:cxn modelId="{5FCF9D9F-EEC7-4AA7-B3B8-FE612178667A}" type="presParOf" srcId="{52022D34-A9BF-41A2-A271-05CA98120063}" destId="{89EF2F4B-5AB8-48D6-B47C-AA27319CF2BA}" srcOrd="1" destOrd="0" presId="urn:microsoft.com/office/officeart/2005/8/layout/vList2"/>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71AECF2-16F9-46D7-81BA-4D0DB26CAD3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68CAECF-655A-4655-9D5C-FF22CCC4AE84}">
      <dgm:prSet phldrT="[Text]" custT="1"/>
      <dgm:spPr/>
      <dgm:t>
        <a:bodyPr anchor="ctr"/>
        <a:lstStyle/>
        <a:p>
          <a:r>
            <a:rPr lang="en-US" sz="2000" b="1" dirty="0">
              <a:solidFill>
                <a:schemeClr val="tx1"/>
              </a:solidFill>
              <a:effectLst/>
              <a:latin typeface="+mn-lt"/>
              <a:ea typeface="+mn-ea"/>
              <a:cs typeface="+mn-cs"/>
            </a:rPr>
            <a:t>Bills are presented to the Board of Trustees for review prior to payment to determine that the goods or services were received and the payment is for the proper amount/proper public purpose</a:t>
          </a:r>
          <a:endParaRPr lang="en-US" sz="2000" b="1" dirty="0">
            <a:solidFill>
              <a:schemeClr val="tx1"/>
            </a:solidFill>
          </a:endParaRPr>
        </a:p>
      </dgm:t>
    </dgm:pt>
    <dgm:pt modelId="{74DF25E7-25E0-4E0B-8596-49AEE717891A}" type="parTrans" cxnId="{DFE11CE6-72D2-44D4-A2CD-62076B1403BF}">
      <dgm:prSet/>
      <dgm:spPr/>
      <dgm:t>
        <a:bodyPr/>
        <a:lstStyle/>
        <a:p>
          <a:endParaRPr lang="en-US"/>
        </a:p>
      </dgm:t>
    </dgm:pt>
    <dgm:pt modelId="{044D8D6A-3369-46D0-9E09-893B623DF50A}" type="sibTrans" cxnId="{DFE11CE6-72D2-44D4-A2CD-62076B1403BF}">
      <dgm:prSet/>
      <dgm:spPr/>
      <dgm:t>
        <a:bodyPr/>
        <a:lstStyle/>
        <a:p>
          <a:endParaRPr lang="en-US"/>
        </a:p>
      </dgm:t>
    </dgm:pt>
    <dgm:pt modelId="{56023B12-DAE4-4C5C-AF86-017B15889989}">
      <dgm:prSet custT="1"/>
      <dgm:spPr/>
      <dgm:t>
        <a:bodyPr anchor="ctr"/>
        <a:lstStyle/>
        <a:p>
          <a:r>
            <a:rPr lang="en-US" sz="2000" b="1" i="1" u="sng" dirty="0">
              <a:solidFill>
                <a:schemeClr val="tx1"/>
              </a:solidFill>
              <a:effectLst/>
              <a:latin typeface="+mn-lt"/>
              <a:ea typeface="+mn-ea"/>
              <a:cs typeface="+mn-cs"/>
            </a:rPr>
            <a:t>Control Evidence</a:t>
          </a:r>
          <a:r>
            <a:rPr lang="en-US" sz="2000" b="1" dirty="0">
              <a:solidFill>
                <a:schemeClr val="tx1"/>
              </a:solidFill>
              <a:effectLst/>
              <a:latin typeface="+mn-lt"/>
              <a:ea typeface="+mn-ea"/>
              <a:cs typeface="+mn-cs"/>
            </a:rPr>
            <a:t>:</a:t>
          </a:r>
        </a:p>
      </dgm:t>
    </dgm:pt>
    <dgm:pt modelId="{398737CB-EA76-4AE8-A786-6F74E8F15388}" type="parTrans" cxnId="{C65C3043-24BF-446C-B46A-7096BE919B96}">
      <dgm:prSet/>
      <dgm:spPr/>
      <dgm:t>
        <a:bodyPr/>
        <a:lstStyle/>
        <a:p>
          <a:endParaRPr lang="en-US"/>
        </a:p>
      </dgm:t>
    </dgm:pt>
    <dgm:pt modelId="{D70F7E4B-5B4E-4A0C-A811-1AEEBD3B2D11}" type="sibTrans" cxnId="{C65C3043-24BF-446C-B46A-7096BE919B96}">
      <dgm:prSet/>
      <dgm:spPr/>
      <dgm:t>
        <a:bodyPr/>
        <a:lstStyle/>
        <a:p>
          <a:endParaRPr lang="en-US"/>
        </a:p>
      </dgm:t>
    </dgm:pt>
    <dgm:pt modelId="{4282C10C-95ED-412D-9736-6D1DDE2EE774}">
      <dgm:prSet custT="1"/>
      <dgm:spPr/>
      <dgm:t>
        <a:bodyPr anchor="ctr"/>
        <a:lstStyle/>
        <a:p>
          <a:r>
            <a:rPr lang="en-US" sz="2000" b="1" dirty="0">
              <a:solidFill>
                <a:schemeClr val="tx1"/>
              </a:solidFill>
              <a:effectLst/>
              <a:latin typeface="+mn-lt"/>
              <a:ea typeface="+mn-ea"/>
              <a:cs typeface="+mn-cs"/>
            </a:rPr>
            <a:t>Review and approval of the bills is documented in the Board Minutes </a:t>
          </a:r>
        </a:p>
      </dgm:t>
    </dgm:pt>
    <dgm:pt modelId="{A3612646-CAE5-4889-BDAB-B3A67E479910}" type="parTrans" cxnId="{39B96F20-BCD0-4C2D-894F-D3D55E1C35C2}">
      <dgm:prSet/>
      <dgm:spPr/>
      <dgm:t>
        <a:bodyPr/>
        <a:lstStyle/>
        <a:p>
          <a:endParaRPr lang="en-US"/>
        </a:p>
      </dgm:t>
    </dgm:pt>
    <dgm:pt modelId="{D8682FAD-419C-44B3-815A-5C7ABE3BF7B2}" type="sibTrans" cxnId="{39B96F20-BCD0-4C2D-894F-D3D55E1C35C2}">
      <dgm:prSet/>
      <dgm:spPr/>
      <dgm:t>
        <a:bodyPr/>
        <a:lstStyle/>
        <a:p>
          <a:endParaRPr lang="en-US"/>
        </a:p>
      </dgm:t>
    </dgm:pt>
    <dgm:pt modelId="{F9ECEAD8-D3E5-4A95-B986-9E814C4A3ED6}">
      <dgm:prSet phldrT="[Text]" custT="1"/>
      <dgm:spPr>
        <a:ln>
          <a:solidFill>
            <a:schemeClr val="tx1"/>
          </a:solidFill>
        </a:ln>
      </dgm:spPr>
      <dgm:t>
        <a:bodyPr anchor="ctr"/>
        <a:lstStyle/>
        <a:p>
          <a:r>
            <a:rPr lang="en-US" sz="2400" b="1" dirty="0"/>
            <a:t>Smaller Entity </a:t>
          </a:r>
        </a:p>
      </dgm:t>
    </dgm:pt>
    <dgm:pt modelId="{37A89BA9-4136-484C-A668-AFC28D2EA67D}" type="parTrans" cxnId="{10C5BECA-5112-487C-9330-2635D8EB8E95}">
      <dgm:prSet/>
      <dgm:spPr/>
      <dgm:t>
        <a:bodyPr/>
        <a:lstStyle/>
        <a:p>
          <a:endParaRPr lang="en-US"/>
        </a:p>
      </dgm:t>
    </dgm:pt>
    <dgm:pt modelId="{81EBDDB7-B607-439E-97A2-CD038DCC8E38}" type="sibTrans" cxnId="{10C5BECA-5112-487C-9330-2635D8EB8E95}">
      <dgm:prSet/>
      <dgm:spPr/>
      <dgm:t>
        <a:bodyPr/>
        <a:lstStyle/>
        <a:p>
          <a:endParaRPr lang="en-US"/>
        </a:p>
      </dgm:t>
    </dgm:pt>
    <dgm:pt modelId="{F7E1DA4F-9917-4612-BA27-A7A8854C9783}">
      <dgm:prSet phldrT="[Text]" custT="1"/>
      <dgm:spPr/>
      <dgm:t>
        <a:bodyPr anchor="ctr"/>
        <a:lstStyle/>
        <a:p>
          <a:r>
            <a:rPr lang="en-US" sz="2000" b="1" i="1" u="sng" dirty="0">
              <a:solidFill>
                <a:schemeClr val="tx1"/>
              </a:solidFill>
              <a:effectLst/>
              <a:latin typeface="+mn-lt"/>
              <a:ea typeface="+mn-ea"/>
              <a:cs typeface="+mn-cs"/>
            </a:rPr>
            <a:t>Control</a:t>
          </a:r>
          <a:r>
            <a:rPr lang="en-US" sz="2000" b="1" dirty="0">
              <a:solidFill>
                <a:schemeClr val="tx1"/>
              </a:solidFill>
              <a:effectLst/>
              <a:latin typeface="+mn-lt"/>
              <a:ea typeface="+mn-ea"/>
              <a:cs typeface="+mn-cs"/>
            </a:rPr>
            <a:t>:</a:t>
          </a:r>
          <a:endParaRPr lang="en-US" sz="2000" b="1" dirty="0">
            <a:solidFill>
              <a:schemeClr val="tx1"/>
            </a:solidFill>
          </a:endParaRPr>
        </a:p>
      </dgm:t>
    </dgm:pt>
    <dgm:pt modelId="{EEB56B44-5814-4492-878F-3A01D4F3A9B7}" type="parTrans" cxnId="{4966A55D-69AD-41D2-8B08-EA700951618A}">
      <dgm:prSet/>
      <dgm:spPr/>
      <dgm:t>
        <a:bodyPr/>
        <a:lstStyle/>
        <a:p>
          <a:endParaRPr lang="en-US"/>
        </a:p>
      </dgm:t>
    </dgm:pt>
    <dgm:pt modelId="{E278975D-2E10-4DA5-9331-6FDC7FEA3FEC}" type="sibTrans" cxnId="{4966A55D-69AD-41D2-8B08-EA700951618A}">
      <dgm:prSet/>
      <dgm:spPr/>
      <dgm:t>
        <a:bodyPr/>
        <a:lstStyle/>
        <a:p>
          <a:endParaRPr lang="en-US"/>
        </a:p>
      </dgm:t>
    </dgm:pt>
    <dgm:pt modelId="{9B287583-A1ED-4E0D-AF5F-ECE4BA104111}" type="pres">
      <dgm:prSet presAssocID="{D71AECF2-16F9-46D7-81BA-4D0DB26CAD33}" presName="linear" presStyleCnt="0">
        <dgm:presLayoutVars>
          <dgm:animLvl val="lvl"/>
          <dgm:resizeHandles val="exact"/>
        </dgm:presLayoutVars>
      </dgm:prSet>
      <dgm:spPr/>
    </dgm:pt>
    <dgm:pt modelId="{93232D40-063E-4A0F-A861-D7D07ECD4D6A}" type="pres">
      <dgm:prSet presAssocID="{F9ECEAD8-D3E5-4A95-B986-9E814C4A3ED6}" presName="parentText" presStyleLbl="node1" presStyleIdx="0" presStyleCnt="1">
        <dgm:presLayoutVars>
          <dgm:chMax val="0"/>
          <dgm:bulletEnabled val="1"/>
        </dgm:presLayoutVars>
      </dgm:prSet>
      <dgm:spPr/>
    </dgm:pt>
    <dgm:pt modelId="{2C760EBF-8F8D-4D1E-A4F1-6D3B669E35EE}" type="pres">
      <dgm:prSet presAssocID="{F9ECEAD8-D3E5-4A95-B986-9E814C4A3ED6}" presName="childText" presStyleLbl="revTx" presStyleIdx="0" presStyleCnt="1">
        <dgm:presLayoutVars>
          <dgm:bulletEnabled val="1"/>
        </dgm:presLayoutVars>
      </dgm:prSet>
      <dgm:spPr/>
    </dgm:pt>
  </dgm:ptLst>
  <dgm:cxnLst>
    <dgm:cxn modelId="{39B96F20-BCD0-4C2D-894F-D3D55E1C35C2}" srcId="{56023B12-DAE4-4C5C-AF86-017B15889989}" destId="{4282C10C-95ED-412D-9736-6D1DDE2EE774}" srcOrd="0" destOrd="0" parTransId="{A3612646-CAE5-4889-BDAB-B3A67E479910}" sibTransId="{D8682FAD-419C-44B3-815A-5C7ABE3BF7B2}"/>
    <dgm:cxn modelId="{4966A55D-69AD-41D2-8B08-EA700951618A}" srcId="{F9ECEAD8-D3E5-4A95-B986-9E814C4A3ED6}" destId="{F7E1DA4F-9917-4612-BA27-A7A8854C9783}" srcOrd="0" destOrd="0" parTransId="{EEB56B44-5814-4492-878F-3A01D4F3A9B7}" sibTransId="{E278975D-2E10-4DA5-9331-6FDC7FEA3FEC}"/>
    <dgm:cxn modelId="{B3066C5F-01DD-4F16-A864-9FC1FF04D9DF}" type="presOf" srcId="{56023B12-DAE4-4C5C-AF86-017B15889989}" destId="{2C760EBF-8F8D-4D1E-A4F1-6D3B669E35EE}" srcOrd="0" destOrd="2" presId="urn:microsoft.com/office/officeart/2005/8/layout/vList2"/>
    <dgm:cxn modelId="{C65C3043-24BF-446C-B46A-7096BE919B96}" srcId="{F9ECEAD8-D3E5-4A95-B986-9E814C4A3ED6}" destId="{56023B12-DAE4-4C5C-AF86-017B15889989}" srcOrd="1" destOrd="0" parTransId="{398737CB-EA76-4AE8-A786-6F74E8F15388}" sibTransId="{D70F7E4B-5B4E-4A0C-A811-1AEEBD3B2D11}"/>
    <dgm:cxn modelId="{76C32D4A-B514-404A-86B0-778A2D2F3779}" type="presOf" srcId="{E68CAECF-655A-4655-9D5C-FF22CCC4AE84}" destId="{2C760EBF-8F8D-4D1E-A4F1-6D3B669E35EE}" srcOrd="0" destOrd="1" presId="urn:microsoft.com/office/officeart/2005/8/layout/vList2"/>
    <dgm:cxn modelId="{89964875-6123-40F9-AC74-0E079E898237}" type="presOf" srcId="{F7E1DA4F-9917-4612-BA27-A7A8854C9783}" destId="{2C760EBF-8F8D-4D1E-A4F1-6D3B669E35EE}" srcOrd="0" destOrd="0" presId="urn:microsoft.com/office/officeart/2005/8/layout/vList2"/>
    <dgm:cxn modelId="{C92B9D7B-BDCF-4E6D-A47D-E0C817DA2E19}" type="presOf" srcId="{D71AECF2-16F9-46D7-81BA-4D0DB26CAD33}" destId="{9B287583-A1ED-4E0D-AF5F-ECE4BA104111}" srcOrd="0" destOrd="0" presId="urn:microsoft.com/office/officeart/2005/8/layout/vList2"/>
    <dgm:cxn modelId="{39BAF87C-B437-46BC-A96C-B361BD0E5E14}" type="presOf" srcId="{F9ECEAD8-D3E5-4A95-B986-9E814C4A3ED6}" destId="{93232D40-063E-4A0F-A861-D7D07ECD4D6A}" srcOrd="0" destOrd="0" presId="urn:microsoft.com/office/officeart/2005/8/layout/vList2"/>
    <dgm:cxn modelId="{10C5BECA-5112-487C-9330-2635D8EB8E95}" srcId="{D71AECF2-16F9-46D7-81BA-4D0DB26CAD33}" destId="{F9ECEAD8-D3E5-4A95-B986-9E814C4A3ED6}" srcOrd="0" destOrd="0" parTransId="{37A89BA9-4136-484C-A668-AFC28D2EA67D}" sibTransId="{81EBDDB7-B607-439E-97A2-CD038DCC8E38}"/>
    <dgm:cxn modelId="{E39DC3D2-6069-4D70-9915-47363E08A4CA}" type="presOf" srcId="{4282C10C-95ED-412D-9736-6D1DDE2EE774}" destId="{2C760EBF-8F8D-4D1E-A4F1-6D3B669E35EE}" srcOrd="0" destOrd="3" presId="urn:microsoft.com/office/officeart/2005/8/layout/vList2"/>
    <dgm:cxn modelId="{DFE11CE6-72D2-44D4-A2CD-62076B1403BF}" srcId="{F7E1DA4F-9917-4612-BA27-A7A8854C9783}" destId="{E68CAECF-655A-4655-9D5C-FF22CCC4AE84}" srcOrd="0" destOrd="0" parTransId="{74DF25E7-25E0-4E0B-8596-49AEE717891A}" sibTransId="{044D8D6A-3369-46D0-9E09-893B623DF50A}"/>
    <dgm:cxn modelId="{529C130E-127E-4818-8C1F-232738F4816D}" type="presParOf" srcId="{9B287583-A1ED-4E0D-AF5F-ECE4BA104111}" destId="{93232D40-063E-4A0F-A861-D7D07ECD4D6A}" srcOrd="0" destOrd="0" presId="urn:microsoft.com/office/officeart/2005/8/layout/vList2"/>
    <dgm:cxn modelId="{9BE48CE1-51B6-4C62-9FA2-F8008950A1D6}" type="presParOf" srcId="{9B287583-A1ED-4E0D-AF5F-ECE4BA104111}" destId="{2C760EBF-8F8D-4D1E-A4F1-6D3B669E35EE}" srcOrd="1" destOrd="0" presId="urn:microsoft.com/office/officeart/2005/8/layout/vList2"/>
  </dgm:cxnLst>
  <dgm:bg/>
  <dgm:whole>
    <a:ln>
      <a:solidFill>
        <a:schemeClr val="tx1"/>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71AECF2-16F9-46D7-81BA-4D0DB26CAD3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68CAECF-655A-4655-9D5C-FF22CCC4AE84}">
      <dgm:prSet phldrT="[Text]" custT="1"/>
      <dgm:spPr/>
      <dgm:t>
        <a:bodyPr anchor="ctr"/>
        <a:lstStyle/>
        <a:p>
          <a:r>
            <a:rPr lang="en-US" sz="2000" b="1" dirty="0">
              <a:solidFill>
                <a:schemeClr val="tx1"/>
              </a:solidFill>
              <a:effectLst/>
              <a:latin typeface="+mn-lt"/>
              <a:ea typeface="+mn-ea"/>
              <a:cs typeface="+mn-cs"/>
            </a:rPr>
            <a:t>Bills are presented to the Board of Trustees for review prior to payment to determine that the goods or services were received and the payment is for the proper amount/proper public purpose</a:t>
          </a:r>
          <a:endParaRPr lang="en-US" sz="2000" b="1" dirty="0">
            <a:solidFill>
              <a:schemeClr val="tx1"/>
            </a:solidFill>
          </a:endParaRPr>
        </a:p>
      </dgm:t>
    </dgm:pt>
    <dgm:pt modelId="{74DF25E7-25E0-4E0B-8596-49AEE717891A}" type="parTrans" cxnId="{DFE11CE6-72D2-44D4-A2CD-62076B1403BF}">
      <dgm:prSet/>
      <dgm:spPr/>
      <dgm:t>
        <a:bodyPr/>
        <a:lstStyle/>
        <a:p>
          <a:endParaRPr lang="en-US"/>
        </a:p>
      </dgm:t>
    </dgm:pt>
    <dgm:pt modelId="{044D8D6A-3369-46D0-9E09-893B623DF50A}" type="sibTrans" cxnId="{DFE11CE6-72D2-44D4-A2CD-62076B1403BF}">
      <dgm:prSet/>
      <dgm:spPr/>
      <dgm:t>
        <a:bodyPr/>
        <a:lstStyle/>
        <a:p>
          <a:endParaRPr lang="en-US"/>
        </a:p>
      </dgm:t>
    </dgm:pt>
    <dgm:pt modelId="{56023B12-DAE4-4C5C-AF86-017B15889989}">
      <dgm:prSet custT="1"/>
      <dgm:spPr/>
      <dgm:t>
        <a:bodyPr anchor="ctr"/>
        <a:lstStyle/>
        <a:p>
          <a:r>
            <a:rPr lang="en-US" sz="2000" b="1" i="1" u="sng" dirty="0">
              <a:solidFill>
                <a:schemeClr val="tx1"/>
              </a:solidFill>
              <a:effectLst/>
              <a:latin typeface="+mn-lt"/>
              <a:ea typeface="+mn-ea"/>
              <a:cs typeface="+mn-cs"/>
            </a:rPr>
            <a:t>Control Evidence</a:t>
          </a:r>
          <a:r>
            <a:rPr lang="en-US" sz="2000" b="1" dirty="0">
              <a:solidFill>
                <a:schemeClr val="tx1"/>
              </a:solidFill>
              <a:effectLst/>
              <a:latin typeface="+mn-lt"/>
              <a:ea typeface="+mn-ea"/>
              <a:cs typeface="+mn-cs"/>
            </a:rPr>
            <a:t>:</a:t>
          </a:r>
        </a:p>
      </dgm:t>
    </dgm:pt>
    <dgm:pt modelId="{398737CB-EA76-4AE8-A786-6F74E8F15388}" type="parTrans" cxnId="{C65C3043-24BF-446C-B46A-7096BE919B96}">
      <dgm:prSet/>
      <dgm:spPr/>
      <dgm:t>
        <a:bodyPr/>
        <a:lstStyle/>
        <a:p>
          <a:endParaRPr lang="en-US"/>
        </a:p>
      </dgm:t>
    </dgm:pt>
    <dgm:pt modelId="{D70F7E4B-5B4E-4A0C-A811-1AEEBD3B2D11}" type="sibTrans" cxnId="{C65C3043-24BF-446C-B46A-7096BE919B96}">
      <dgm:prSet/>
      <dgm:spPr/>
      <dgm:t>
        <a:bodyPr/>
        <a:lstStyle/>
        <a:p>
          <a:endParaRPr lang="en-US"/>
        </a:p>
      </dgm:t>
    </dgm:pt>
    <dgm:pt modelId="{4282C10C-95ED-412D-9736-6D1DDE2EE774}">
      <dgm:prSet custT="1"/>
      <dgm:spPr/>
      <dgm:t>
        <a:bodyPr anchor="ctr"/>
        <a:lstStyle/>
        <a:p>
          <a:r>
            <a:rPr lang="en-US" sz="2000" b="1" dirty="0">
              <a:solidFill>
                <a:schemeClr val="tx1"/>
              </a:solidFill>
              <a:effectLst/>
              <a:latin typeface="+mn-lt"/>
              <a:ea typeface="+mn-ea"/>
              <a:cs typeface="+mn-cs"/>
            </a:rPr>
            <a:t>Review and approval of the bills is documented in the Board Minutes </a:t>
          </a:r>
        </a:p>
      </dgm:t>
    </dgm:pt>
    <dgm:pt modelId="{A3612646-CAE5-4889-BDAB-B3A67E479910}" type="parTrans" cxnId="{39B96F20-BCD0-4C2D-894F-D3D55E1C35C2}">
      <dgm:prSet/>
      <dgm:spPr/>
      <dgm:t>
        <a:bodyPr/>
        <a:lstStyle/>
        <a:p>
          <a:endParaRPr lang="en-US"/>
        </a:p>
      </dgm:t>
    </dgm:pt>
    <dgm:pt modelId="{D8682FAD-419C-44B3-815A-5C7ABE3BF7B2}" type="sibTrans" cxnId="{39B96F20-BCD0-4C2D-894F-D3D55E1C35C2}">
      <dgm:prSet/>
      <dgm:spPr/>
      <dgm:t>
        <a:bodyPr/>
        <a:lstStyle/>
        <a:p>
          <a:endParaRPr lang="en-US"/>
        </a:p>
      </dgm:t>
    </dgm:pt>
    <dgm:pt modelId="{F9ECEAD8-D3E5-4A95-B986-9E814C4A3ED6}">
      <dgm:prSet phldrT="[Text]" custT="1"/>
      <dgm:spPr>
        <a:ln>
          <a:solidFill>
            <a:schemeClr val="tx1"/>
          </a:solidFill>
        </a:ln>
      </dgm:spPr>
      <dgm:t>
        <a:bodyPr anchor="ctr"/>
        <a:lstStyle/>
        <a:p>
          <a:r>
            <a:rPr lang="en-US" sz="2400" b="1" dirty="0"/>
            <a:t>Smaller Entity </a:t>
          </a:r>
        </a:p>
      </dgm:t>
    </dgm:pt>
    <dgm:pt modelId="{37A89BA9-4136-484C-A668-AFC28D2EA67D}" type="parTrans" cxnId="{10C5BECA-5112-487C-9330-2635D8EB8E95}">
      <dgm:prSet/>
      <dgm:spPr/>
      <dgm:t>
        <a:bodyPr/>
        <a:lstStyle/>
        <a:p>
          <a:endParaRPr lang="en-US"/>
        </a:p>
      </dgm:t>
    </dgm:pt>
    <dgm:pt modelId="{81EBDDB7-B607-439E-97A2-CD038DCC8E38}" type="sibTrans" cxnId="{10C5BECA-5112-487C-9330-2635D8EB8E95}">
      <dgm:prSet/>
      <dgm:spPr/>
      <dgm:t>
        <a:bodyPr/>
        <a:lstStyle/>
        <a:p>
          <a:endParaRPr lang="en-US"/>
        </a:p>
      </dgm:t>
    </dgm:pt>
    <dgm:pt modelId="{F7E1DA4F-9917-4612-BA27-A7A8854C9783}">
      <dgm:prSet phldrT="[Text]" custT="1"/>
      <dgm:spPr/>
      <dgm:t>
        <a:bodyPr anchor="ctr"/>
        <a:lstStyle/>
        <a:p>
          <a:r>
            <a:rPr lang="en-US" sz="2000" b="1" i="1" u="sng" dirty="0">
              <a:solidFill>
                <a:schemeClr val="tx1"/>
              </a:solidFill>
              <a:effectLst/>
              <a:latin typeface="+mn-lt"/>
              <a:ea typeface="+mn-ea"/>
              <a:cs typeface="+mn-cs"/>
            </a:rPr>
            <a:t>Control</a:t>
          </a:r>
          <a:r>
            <a:rPr lang="en-US" sz="2000" b="1" dirty="0">
              <a:solidFill>
                <a:schemeClr val="tx1"/>
              </a:solidFill>
              <a:effectLst/>
              <a:latin typeface="+mn-lt"/>
              <a:ea typeface="+mn-ea"/>
              <a:cs typeface="+mn-cs"/>
            </a:rPr>
            <a:t>:</a:t>
          </a:r>
          <a:endParaRPr lang="en-US" sz="2000" b="1" dirty="0">
            <a:solidFill>
              <a:schemeClr val="tx1"/>
            </a:solidFill>
          </a:endParaRPr>
        </a:p>
      </dgm:t>
    </dgm:pt>
    <dgm:pt modelId="{EEB56B44-5814-4492-878F-3A01D4F3A9B7}" type="parTrans" cxnId="{4966A55D-69AD-41D2-8B08-EA700951618A}">
      <dgm:prSet/>
      <dgm:spPr/>
      <dgm:t>
        <a:bodyPr/>
        <a:lstStyle/>
        <a:p>
          <a:endParaRPr lang="en-US"/>
        </a:p>
      </dgm:t>
    </dgm:pt>
    <dgm:pt modelId="{E278975D-2E10-4DA5-9331-6FDC7FEA3FEC}" type="sibTrans" cxnId="{4966A55D-69AD-41D2-8B08-EA700951618A}">
      <dgm:prSet/>
      <dgm:spPr/>
      <dgm:t>
        <a:bodyPr/>
        <a:lstStyle/>
        <a:p>
          <a:endParaRPr lang="en-US"/>
        </a:p>
      </dgm:t>
    </dgm:pt>
    <dgm:pt modelId="{9B287583-A1ED-4E0D-AF5F-ECE4BA104111}" type="pres">
      <dgm:prSet presAssocID="{D71AECF2-16F9-46D7-81BA-4D0DB26CAD33}" presName="linear" presStyleCnt="0">
        <dgm:presLayoutVars>
          <dgm:animLvl val="lvl"/>
          <dgm:resizeHandles val="exact"/>
        </dgm:presLayoutVars>
      </dgm:prSet>
      <dgm:spPr/>
    </dgm:pt>
    <dgm:pt modelId="{93232D40-063E-4A0F-A861-D7D07ECD4D6A}" type="pres">
      <dgm:prSet presAssocID="{F9ECEAD8-D3E5-4A95-B986-9E814C4A3ED6}" presName="parentText" presStyleLbl="node1" presStyleIdx="0" presStyleCnt="1">
        <dgm:presLayoutVars>
          <dgm:chMax val="0"/>
          <dgm:bulletEnabled val="1"/>
        </dgm:presLayoutVars>
      </dgm:prSet>
      <dgm:spPr/>
    </dgm:pt>
    <dgm:pt modelId="{2C760EBF-8F8D-4D1E-A4F1-6D3B669E35EE}" type="pres">
      <dgm:prSet presAssocID="{F9ECEAD8-D3E5-4A95-B986-9E814C4A3ED6}" presName="childText" presStyleLbl="revTx" presStyleIdx="0" presStyleCnt="1">
        <dgm:presLayoutVars>
          <dgm:bulletEnabled val="1"/>
        </dgm:presLayoutVars>
      </dgm:prSet>
      <dgm:spPr/>
    </dgm:pt>
  </dgm:ptLst>
  <dgm:cxnLst>
    <dgm:cxn modelId="{39B96F20-BCD0-4C2D-894F-D3D55E1C35C2}" srcId="{56023B12-DAE4-4C5C-AF86-017B15889989}" destId="{4282C10C-95ED-412D-9736-6D1DDE2EE774}" srcOrd="0" destOrd="0" parTransId="{A3612646-CAE5-4889-BDAB-B3A67E479910}" sibTransId="{D8682FAD-419C-44B3-815A-5C7ABE3BF7B2}"/>
    <dgm:cxn modelId="{4966A55D-69AD-41D2-8B08-EA700951618A}" srcId="{F9ECEAD8-D3E5-4A95-B986-9E814C4A3ED6}" destId="{F7E1DA4F-9917-4612-BA27-A7A8854C9783}" srcOrd="0" destOrd="0" parTransId="{EEB56B44-5814-4492-878F-3A01D4F3A9B7}" sibTransId="{E278975D-2E10-4DA5-9331-6FDC7FEA3FEC}"/>
    <dgm:cxn modelId="{B3066C5F-01DD-4F16-A864-9FC1FF04D9DF}" type="presOf" srcId="{56023B12-DAE4-4C5C-AF86-017B15889989}" destId="{2C760EBF-8F8D-4D1E-A4F1-6D3B669E35EE}" srcOrd="0" destOrd="2" presId="urn:microsoft.com/office/officeart/2005/8/layout/vList2"/>
    <dgm:cxn modelId="{C65C3043-24BF-446C-B46A-7096BE919B96}" srcId="{F9ECEAD8-D3E5-4A95-B986-9E814C4A3ED6}" destId="{56023B12-DAE4-4C5C-AF86-017B15889989}" srcOrd="1" destOrd="0" parTransId="{398737CB-EA76-4AE8-A786-6F74E8F15388}" sibTransId="{D70F7E4B-5B4E-4A0C-A811-1AEEBD3B2D11}"/>
    <dgm:cxn modelId="{76C32D4A-B514-404A-86B0-778A2D2F3779}" type="presOf" srcId="{E68CAECF-655A-4655-9D5C-FF22CCC4AE84}" destId="{2C760EBF-8F8D-4D1E-A4F1-6D3B669E35EE}" srcOrd="0" destOrd="1" presId="urn:microsoft.com/office/officeart/2005/8/layout/vList2"/>
    <dgm:cxn modelId="{89964875-6123-40F9-AC74-0E079E898237}" type="presOf" srcId="{F7E1DA4F-9917-4612-BA27-A7A8854C9783}" destId="{2C760EBF-8F8D-4D1E-A4F1-6D3B669E35EE}" srcOrd="0" destOrd="0" presId="urn:microsoft.com/office/officeart/2005/8/layout/vList2"/>
    <dgm:cxn modelId="{C92B9D7B-BDCF-4E6D-A47D-E0C817DA2E19}" type="presOf" srcId="{D71AECF2-16F9-46D7-81BA-4D0DB26CAD33}" destId="{9B287583-A1ED-4E0D-AF5F-ECE4BA104111}" srcOrd="0" destOrd="0" presId="urn:microsoft.com/office/officeart/2005/8/layout/vList2"/>
    <dgm:cxn modelId="{39BAF87C-B437-46BC-A96C-B361BD0E5E14}" type="presOf" srcId="{F9ECEAD8-D3E5-4A95-B986-9E814C4A3ED6}" destId="{93232D40-063E-4A0F-A861-D7D07ECD4D6A}" srcOrd="0" destOrd="0" presId="urn:microsoft.com/office/officeart/2005/8/layout/vList2"/>
    <dgm:cxn modelId="{10C5BECA-5112-487C-9330-2635D8EB8E95}" srcId="{D71AECF2-16F9-46D7-81BA-4D0DB26CAD33}" destId="{F9ECEAD8-D3E5-4A95-B986-9E814C4A3ED6}" srcOrd="0" destOrd="0" parTransId="{37A89BA9-4136-484C-A668-AFC28D2EA67D}" sibTransId="{81EBDDB7-B607-439E-97A2-CD038DCC8E38}"/>
    <dgm:cxn modelId="{E39DC3D2-6069-4D70-9915-47363E08A4CA}" type="presOf" srcId="{4282C10C-95ED-412D-9736-6D1DDE2EE774}" destId="{2C760EBF-8F8D-4D1E-A4F1-6D3B669E35EE}" srcOrd="0" destOrd="3" presId="urn:microsoft.com/office/officeart/2005/8/layout/vList2"/>
    <dgm:cxn modelId="{DFE11CE6-72D2-44D4-A2CD-62076B1403BF}" srcId="{F7E1DA4F-9917-4612-BA27-A7A8854C9783}" destId="{E68CAECF-655A-4655-9D5C-FF22CCC4AE84}" srcOrd="0" destOrd="0" parTransId="{74DF25E7-25E0-4E0B-8596-49AEE717891A}" sibTransId="{044D8D6A-3369-46D0-9E09-893B623DF50A}"/>
    <dgm:cxn modelId="{529C130E-127E-4818-8C1F-232738F4816D}" type="presParOf" srcId="{9B287583-A1ED-4E0D-AF5F-ECE4BA104111}" destId="{93232D40-063E-4A0F-A861-D7D07ECD4D6A}" srcOrd="0" destOrd="0" presId="urn:microsoft.com/office/officeart/2005/8/layout/vList2"/>
    <dgm:cxn modelId="{9BE48CE1-51B6-4C62-9FA2-F8008950A1D6}" type="presParOf" srcId="{9B287583-A1ED-4E0D-AF5F-ECE4BA104111}" destId="{2C760EBF-8F8D-4D1E-A4F1-6D3B669E35EE}" srcOrd="1" destOrd="0" presId="urn:microsoft.com/office/officeart/2005/8/layout/vList2"/>
  </dgm:cxnLst>
  <dgm:bg/>
  <dgm:whole>
    <a:ln>
      <a:solidFill>
        <a:schemeClr val="tx1"/>
      </a:solidFill>
    </a:ln>
  </dgm:whole>
  <dgm:extLst>
    <a:ext uri="http://schemas.microsoft.com/office/drawing/2008/diagram">
      <dsp:dataModelExt xmlns:dsp="http://schemas.microsoft.com/office/drawing/2008/diagram" relId="rId1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BB9E1A3-247F-4FFB-9DB7-521F865F913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CF5149E-AC7F-4B16-8442-5F68787BC278}">
      <dgm:prSet phldrT="[Text]" custT="1"/>
      <dgm:spPr/>
      <dgm:t>
        <a:bodyPr anchor="ctr"/>
        <a:lstStyle/>
        <a:p>
          <a:pPr algn="l"/>
          <a:r>
            <a:rPr lang="en-US" sz="2000" b="1" i="1" u="sng" dirty="0">
              <a:solidFill>
                <a:schemeClr val="tx1"/>
              </a:solidFill>
              <a:effectLst/>
              <a:latin typeface="+mn-lt"/>
              <a:ea typeface="+mn-ea"/>
              <a:cs typeface="+mn-cs"/>
            </a:rPr>
            <a:t>Control</a:t>
          </a:r>
          <a:r>
            <a:rPr lang="en-US" sz="2000" b="1" dirty="0">
              <a:solidFill>
                <a:schemeClr val="tx1"/>
              </a:solidFill>
              <a:effectLst/>
              <a:latin typeface="+mn-lt"/>
              <a:ea typeface="+mn-ea"/>
              <a:cs typeface="+mn-cs"/>
            </a:rPr>
            <a:t>:</a:t>
          </a:r>
          <a:endParaRPr lang="en-US" sz="2000" b="1" dirty="0">
            <a:solidFill>
              <a:schemeClr val="tx1"/>
            </a:solidFill>
          </a:endParaRPr>
        </a:p>
      </dgm:t>
    </dgm:pt>
    <dgm:pt modelId="{D39C2F0A-60E7-4086-A635-ABE4829A6795}" type="parTrans" cxnId="{04F5AC92-9A1D-4D98-AB12-0793BEE2C916}">
      <dgm:prSet/>
      <dgm:spPr/>
      <dgm:t>
        <a:bodyPr/>
        <a:lstStyle/>
        <a:p>
          <a:endParaRPr lang="en-US"/>
        </a:p>
      </dgm:t>
    </dgm:pt>
    <dgm:pt modelId="{ADB2FDCE-A06D-4D3C-8A71-3C17662A131D}" type="sibTrans" cxnId="{04F5AC92-9A1D-4D98-AB12-0793BEE2C916}">
      <dgm:prSet/>
      <dgm:spPr/>
      <dgm:t>
        <a:bodyPr/>
        <a:lstStyle/>
        <a:p>
          <a:endParaRPr lang="en-US"/>
        </a:p>
      </dgm:t>
    </dgm:pt>
    <dgm:pt modelId="{1CCFE77E-118A-4047-AA85-0DD28A1524C4}">
      <dgm:prSet phldrT="[Text]" custT="1"/>
      <dgm:spPr>
        <a:ln>
          <a:solidFill>
            <a:schemeClr val="tx1"/>
          </a:solidFill>
        </a:ln>
      </dgm:spPr>
      <dgm:t>
        <a:bodyPr anchor="ctr"/>
        <a:lstStyle/>
        <a:p>
          <a:pPr algn="just"/>
          <a:r>
            <a:rPr lang="en-US" sz="2400" b="1" dirty="0">
              <a:solidFill>
                <a:schemeClr val="bg1"/>
              </a:solidFill>
            </a:rPr>
            <a:t>Larger Entity </a:t>
          </a:r>
        </a:p>
      </dgm:t>
    </dgm:pt>
    <dgm:pt modelId="{B30AEE8F-2550-4782-8565-A5267F75CAF4}" type="parTrans" cxnId="{CBAD2094-3B38-4791-891C-E59609A2528F}">
      <dgm:prSet/>
      <dgm:spPr/>
      <dgm:t>
        <a:bodyPr/>
        <a:lstStyle/>
        <a:p>
          <a:endParaRPr lang="en-US"/>
        </a:p>
      </dgm:t>
    </dgm:pt>
    <dgm:pt modelId="{7AF24B23-3DFE-4D8C-A1FB-76DD1B49039D}" type="sibTrans" cxnId="{CBAD2094-3B38-4791-891C-E59609A2528F}">
      <dgm:prSet/>
      <dgm:spPr/>
      <dgm:t>
        <a:bodyPr/>
        <a:lstStyle/>
        <a:p>
          <a:endParaRPr lang="en-US"/>
        </a:p>
      </dgm:t>
    </dgm:pt>
    <dgm:pt modelId="{18FACA38-213B-4E58-9E1E-F4D43BAC43D1}">
      <dgm:prSet custT="1"/>
      <dgm:spPr/>
      <dgm:t>
        <a:bodyPr/>
        <a:lstStyle/>
        <a:p>
          <a:r>
            <a:rPr lang="en-US" sz="2000" b="1" dirty="0">
              <a:solidFill>
                <a:schemeClr val="tx1"/>
              </a:solidFill>
            </a:rPr>
            <a:t>Bank Reconciliation is reviewed and approved by the Finance Director after being prepared by the Accounting Clerk </a:t>
          </a:r>
        </a:p>
      </dgm:t>
    </dgm:pt>
    <dgm:pt modelId="{E1C7FF7D-4EC2-4E58-A334-19A7D1E89B58}" type="parTrans" cxnId="{57E2AB70-AF75-4820-ADC9-67207D400F81}">
      <dgm:prSet/>
      <dgm:spPr/>
      <dgm:t>
        <a:bodyPr/>
        <a:lstStyle/>
        <a:p>
          <a:endParaRPr lang="en-US"/>
        </a:p>
      </dgm:t>
    </dgm:pt>
    <dgm:pt modelId="{8F79926C-3B3E-42AD-B0A4-77E88934DF6E}" type="sibTrans" cxnId="{57E2AB70-AF75-4820-ADC9-67207D400F81}">
      <dgm:prSet/>
      <dgm:spPr/>
      <dgm:t>
        <a:bodyPr/>
        <a:lstStyle/>
        <a:p>
          <a:endParaRPr lang="en-US"/>
        </a:p>
      </dgm:t>
    </dgm:pt>
    <dgm:pt modelId="{BDED9D66-55C7-44CE-AC81-578799E30B91}">
      <dgm:prSet custT="1"/>
      <dgm:spPr/>
      <dgm:t>
        <a:bodyPr/>
        <a:lstStyle/>
        <a:p>
          <a:r>
            <a:rPr lang="en-US" sz="2000" b="1" i="1" u="sng" dirty="0">
              <a:solidFill>
                <a:schemeClr val="tx1"/>
              </a:solidFill>
              <a:effectLst/>
              <a:latin typeface="+mn-lt"/>
              <a:ea typeface="+mn-ea"/>
              <a:cs typeface="+mn-cs"/>
            </a:rPr>
            <a:t>Control Evidence</a:t>
          </a:r>
          <a:r>
            <a:rPr lang="en-US" sz="2000" b="1" dirty="0">
              <a:solidFill>
                <a:schemeClr val="tx1"/>
              </a:solidFill>
              <a:effectLst/>
              <a:latin typeface="+mn-lt"/>
              <a:ea typeface="+mn-ea"/>
              <a:cs typeface="+mn-cs"/>
            </a:rPr>
            <a:t>:</a:t>
          </a:r>
        </a:p>
      </dgm:t>
    </dgm:pt>
    <dgm:pt modelId="{544A3091-F7E7-4BBC-929E-65F2908A855E}" type="parTrans" cxnId="{B1E2B43C-C37D-44D6-8CDB-CBDD557D6178}">
      <dgm:prSet/>
      <dgm:spPr/>
      <dgm:t>
        <a:bodyPr/>
        <a:lstStyle/>
        <a:p>
          <a:endParaRPr lang="en-US"/>
        </a:p>
      </dgm:t>
    </dgm:pt>
    <dgm:pt modelId="{CDE99E4C-A544-4424-87EA-A4DB0059D661}" type="sibTrans" cxnId="{B1E2B43C-C37D-44D6-8CDB-CBDD557D6178}">
      <dgm:prSet/>
      <dgm:spPr/>
      <dgm:t>
        <a:bodyPr/>
        <a:lstStyle/>
        <a:p>
          <a:endParaRPr lang="en-US"/>
        </a:p>
      </dgm:t>
    </dgm:pt>
    <dgm:pt modelId="{692FD1D2-22BD-4B1F-BC34-CCEDC81B2770}">
      <dgm:prSet custT="1"/>
      <dgm:spPr/>
      <dgm:t>
        <a:bodyPr/>
        <a:lstStyle/>
        <a:p>
          <a:r>
            <a:rPr lang="en-US" sz="2000" b="1" dirty="0">
              <a:solidFill>
                <a:schemeClr val="tx1"/>
              </a:solidFill>
              <a:effectLst/>
              <a:latin typeface="+mn-lt"/>
              <a:ea typeface="+mn-ea"/>
              <a:cs typeface="+mn-cs"/>
            </a:rPr>
            <a:t>The Bank Reconciliation is initialed by the Finance Director </a:t>
          </a:r>
        </a:p>
      </dgm:t>
    </dgm:pt>
    <dgm:pt modelId="{4F088C0A-9793-4A07-9062-BE08A22AE49A}" type="parTrans" cxnId="{91FA7A9D-8EB0-4EF9-AAAE-D126FD806BD0}">
      <dgm:prSet/>
      <dgm:spPr/>
      <dgm:t>
        <a:bodyPr/>
        <a:lstStyle/>
        <a:p>
          <a:endParaRPr lang="en-US"/>
        </a:p>
      </dgm:t>
    </dgm:pt>
    <dgm:pt modelId="{4F99AD47-1385-49BE-A760-80BD69570D05}" type="sibTrans" cxnId="{91FA7A9D-8EB0-4EF9-AAAE-D126FD806BD0}">
      <dgm:prSet/>
      <dgm:spPr/>
      <dgm:t>
        <a:bodyPr/>
        <a:lstStyle/>
        <a:p>
          <a:endParaRPr lang="en-US"/>
        </a:p>
      </dgm:t>
    </dgm:pt>
    <dgm:pt modelId="{52022D34-A9BF-41A2-A271-05CA98120063}" type="pres">
      <dgm:prSet presAssocID="{5BB9E1A3-247F-4FFB-9DB7-521F865F9139}" presName="linear" presStyleCnt="0">
        <dgm:presLayoutVars>
          <dgm:animLvl val="lvl"/>
          <dgm:resizeHandles val="exact"/>
        </dgm:presLayoutVars>
      </dgm:prSet>
      <dgm:spPr/>
    </dgm:pt>
    <dgm:pt modelId="{002A2332-9F59-4A24-900B-0E747CD20457}" type="pres">
      <dgm:prSet presAssocID="{1CCFE77E-118A-4047-AA85-0DD28A1524C4}" presName="parentText" presStyleLbl="node1" presStyleIdx="0" presStyleCnt="1" custScaleY="103704" custLinFactNeighborY="-4670">
        <dgm:presLayoutVars>
          <dgm:chMax val="0"/>
          <dgm:bulletEnabled val="1"/>
        </dgm:presLayoutVars>
      </dgm:prSet>
      <dgm:spPr/>
    </dgm:pt>
    <dgm:pt modelId="{89EF2F4B-5AB8-48D6-B47C-AA27319CF2BA}" type="pres">
      <dgm:prSet presAssocID="{1CCFE77E-118A-4047-AA85-0DD28A1524C4}" presName="childText" presStyleLbl="revTx" presStyleIdx="0" presStyleCnt="1">
        <dgm:presLayoutVars>
          <dgm:bulletEnabled val="1"/>
        </dgm:presLayoutVars>
      </dgm:prSet>
      <dgm:spPr/>
    </dgm:pt>
  </dgm:ptLst>
  <dgm:cxnLst>
    <dgm:cxn modelId="{F7169628-1BED-41A9-B9A0-07C0A482FD18}" type="presOf" srcId="{1CCFE77E-118A-4047-AA85-0DD28A1524C4}" destId="{002A2332-9F59-4A24-900B-0E747CD20457}" srcOrd="0" destOrd="0" presId="urn:microsoft.com/office/officeart/2005/8/layout/vList2"/>
    <dgm:cxn modelId="{B1E2B43C-C37D-44D6-8CDB-CBDD557D6178}" srcId="{1CCFE77E-118A-4047-AA85-0DD28A1524C4}" destId="{BDED9D66-55C7-44CE-AC81-578799E30B91}" srcOrd="1" destOrd="0" parTransId="{544A3091-F7E7-4BBC-929E-65F2908A855E}" sibTransId="{CDE99E4C-A544-4424-87EA-A4DB0059D661}"/>
    <dgm:cxn modelId="{57E2AB70-AF75-4820-ADC9-67207D400F81}" srcId="{4CF5149E-AC7F-4B16-8442-5F68787BC278}" destId="{18FACA38-213B-4E58-9E1E-F4D43BAC43D1}" srcOrd="0" destOrd="0" parTransId="{E1C7FF7D-4EC2-4E58-A334-19A7D1E89B58}" sibTransId="{8F79926C-3B3E-42AD-B0A4-77E88934DF6E}"/>
    <dgm:cxn modelId="{564F7851-C36D-47A3-A2E6-C96F99371AB4}" type="presOf" srcId="{BDED9D66-55C7-44CE-AC81-578799E30B91}" destId="{89EF2F4B-5AB8-48D6-B47C-AA27319CF2BA}" srcOrd="0" destOrd="2" presId="urn:microsoft.com/office/officeart/2005/8/layout/vList2"/>
    <dgm:cxn modelId="{F158BF73-959E-4894-8B52-88484086A5A0}" type="presOf" srcId="{18FACA38-213B-4E58-9E1E-F4D43BAC43D1}" destId="{89EF2F4B-5AB8-48D6-B47C-AA27319CF2BA}" srcOrd="0" destOrd="1" presId="urn:microsoft.com/office/officeart/2005/8/layout/vList2"/>
    <dgm:cxn modelId="{28FF7C78-227F-4C9E-9C0D-D206A1CB9CB1}" type="presOf" srcId="{5BB9E1A3-247F-4FFB-9DB7-521F865F9139}" destId="{52022D34-A9BF-41A2-A271-05CA98120063}" srcOrd="0" destOrd="0" presId="urn:microsoft.com/office/officeart/2005/8/layout/vList2"/>
    <dgm:cxn modelId="{04F5AC92-9A1D-4D98-AB12-0793BEE2C916}" srcId="{1CCFE77E-118A-4047-AA85-0DD28A1524C4}" destId="{4CF5149E-AC7F-4B16-8442-5F68787BC278}" srcOrd="0" destOrd="0" parTransId="{D39C2F0A-60E7-4086-A635-ABE4829A6795}" sibTransId="{ADB2FDCE-A06D-4D3C-8A71-3C17662A131D}"/>
    <dgm:cxn modelId="{CBAD2094-3B38-4791-891C-E59609A2528F}" srcId="{5BB9E1A3-247F-4FFB-9DB7-521F865F9139}" destId="{1CCFE77E-118A-4047-AA85-0DD28A1524C4}" srcOrd="0" destOrd="0" parTransId="{B30AEE8F-2550-4782-8565-A5267F75CAF4}" sibTransId="{7AF24B23-3DFE-4D8C-A1FB-76DD1B49039D}"/>
    <dgm:cxn modelId="{91FA7A9D-8EB0-4EF9-AAAE-D126FD806BD0}" srcId="{BDED9D66-55C7-44CE-AC81-578799E30B91}" destId="{692FD1D2-22BD-4B1F-BC34-CCEDC81B2770}" srcOrd="0" destOrd="0" parTransId="{4F088C0A-9793-4A07-9062-BE08A22AE49A}" sibTransId="{4F99AD47-1385-49BE-A760-80BD69570D05}"/>
    <dgm:cxn modelId="{57E4B8CC-97A1-4F87-BAA1-EB72626B3BB8}" type="presOf" srcId="{4CF5149E-AC7F-4B16-8442-5F68787BC278}" destId="{89EF2F4B-5AB8-48D6-B47C-AA27319CF2BA}" srcOrd="0" destOrd="0" presId="urn:microsoft.com/office/officeart/2005/8/layout/vList2"/>
    <dgm:cxn modelId="{28B657DC-2F7E-4E5D-AF32-868D96D82307}" type="presOf" srcId="{692FD1D2-22BD-4B1F-BC34-CCEDC81B2770}" destId="{89EF2F4B-5AB8-48D6-B47C-AA27319CF2BA}" srcOrd="0" destOrd="3" presId="urn:microsoft.com/office/officeart/2005/8/layout/vList2"/>
    <dgm:cxn modelId="{60179BC4-5E1C-4D9B-A602-7317B8BB3CDF}" type="presParOf" srcId="{52022D34-A9BF-41A2-A271-05CA98120063}" destId="{002A2332-9F59-4A24-900B-0E747CD20457}" srcOrd="0" destOrd="0" presId="urn:microsoft.com/office/officeart/2005/8/layout/vList2"/>
    <dgm:cxn modelId="{5FCF9D9F-EEC7-4AA7-B3B8-FE612178667A}" type="presParOf" srcId="{52022D34-A9BF-41A2-A271-05CA98120063}" destId="{89EF2F4B-5AB8-48D6-B47C-AA27319CF2BA}" srcOrd="1" destOrd="0" presId="urn:microsoft.com/office/officeart/2005/8/layout/vList2"/>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71AECF2-16F9-46D7-81BA-4D0DB26CAD3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9ECEAD8-D3E5-4A95-B986-9E814C4A3ED6}">
      <dgm:prSet phldrT="[Text]" custT="1"/>
      <dgm:spPr>
        <a:ln>
          <a:solidFill>
            <a:schemeClr val="tx1"/>
          </a:solidFill>
        </a:ln>
      </dgm:spPr>
      <dgm:t>
        <a:bodyPr anchor="ctr"/>
        <a:lstStyle/>
        <a:p>
          <a:r>
            <a:rPr lang="en-US" sz="2400" b="1" dirty="0"/>
            <a:t>Smaller Entity </a:t>
          </a:r>
        </a:p>
      </dgm:t>
    </dgm:pt>
    <dgm:pt modelId="{81EBDDB7-B607-439E-97A2-CD038DCC8E38}" type="sibTrans" cxnId="{10C5BECA-5112-487C-9330-2635D8EB8E95}">
      <dgm:prSet/>
      <dgm:spPr/>
      <dgm:t>
        <a:bodyPr/>
        <a:lstStyle/>
        <a:p>
          <a:endParaRPr lang="en-US"/>
        </a:p>
      </dgm:t>
    </dgm:pt>
    <dgm:pt modelId="{37A89BA9-4136-484C-A668-AFC28D2EA67D}" type="parTrans" cxnId="{10C5BECA-5112-487C-9330-2635D8EB8E95}">
      <dgm:prSet/>
      <dgm:spPr/>
      <dgm:t>
        <a:bodyPr/>
        <a:lstStyle/>
        <a:p>
          <a:endParaRPr lang="en-US"/>
        </a:p>
      </dgm:t>
    </dgm:pt>
    <dgm:pt modelId="{F7E1DA4F-9917-4612-BA27-A7A8854C9783}">
      <dgm:prSet phldrT="[Text]" custT="1"/>
      <dgm:spPr/>
      <dgm:t>
        <a:bodyPr anchor="ctr"/>
        <a:lstStyle/>
        <a:p>
          <a:r>
            <a:rPr lang="en-US" sz="2000" b="1" i="1" u="sng" dirty="0">
              <a:solidFill>
                <a:schemeClr val="tx1"/>
              </a:solidFill>
              <a:effectLst/>
              <a:latin typeface="+mn-lt"/>
              <a:ea typeface="+mn-ea"/>
              <a:cs typeface="+mn-cs"/>
            </a:rPr>
            <a:t>Control</a:t>
          </a:r>
          <a:r>
            <a:rPr lang="en-US" sz="2000" b="1" dirty="0">
              <a:solidFill>
                <a:schemeClr val="tx1"/>
              </a:solidFill>
              <a:effectLst/>
              <a:latin typeface="+mn-lt"/>
              <a:ea typeface="+mn-ea"/>
              <a:cs typeface="+mn-cs"/>
            </a:rPr>
            <a:t>:</a:t>
          </a:r>
          <a:endParaRPr lang="en-US" sz="2000" b="1" dirty="0">
            <a:solidFill>
              <a:schemeClr val="tx1"/>
            </a:solidFill>
          </a:endParaRPr>
        </a:p>
      </dgm:t>
    </dgm:pt>
    <dgm:pt modelId="{E278975D-2E10-4DA5-9331-6FDC7FEA3FEC}" type="sibTrans" cxnId="{4966A55D-69AD-41D2-8B08-EA700951618A}">
      <dgm:prSet/>
      <dgm:spPr/>
      <dgm:t>
        <a:bodyPr/>
        <a:lstStyle/>
        <a:p>
          <a:endParaRPr lang="en-US"/>
        </a:p>
      </dgm:t>
    </dgm:pt>
    <dgm:pt modelId="{EEB56B44-5814-4492-878F-3A01D4F3A9B7}" type="parTrans" cxnId="{4966A55D-69AD-41D2-8B08-EA700951618A}">
      <dgm:prSet/>
      <dgm:spPr/>
      <dgm:t>
        <a:bodyPr/>
        <a:lstStyle/>
        <a:p>
          <a:endParaRPr lang="en-US"/>
        </a:p>
      </dgm:t>
    </dgm:pt>
    <dgm:pt modelId="{F16AC998-13F0-4474-A97F-57B2431719F1}">
      <dgm:prSet custT="1"/>
      <dgm:spPr/>
      <dgm:t>
        <a:bodyPr/>
        <a:lstStyle/>
        <a:p>
          <a:r>
            <a:rPr lang="en-US" sz="2000" b="1" dirty="0"/>
            <a:t>Bank Reconciliation is reviewed and approved by Township Trustees after being prepared by the Fiscal Officer </a:t>
          </a:r>
          <a:endParaRPr lang="en-US" sz="2000" b="1" dirty="0">
            <a:solidFill>
              <a:schemeClr val="tx1"/>
            </a:solidFill>
            <a:effectLst/>
            <a:latin typeface="+mn-lt"/>
            <a:ea typeface="+mn-ea"/>
            <a:cs typeface="+mn-cs"/>
          </a:endParaRPr>
        </a:p>
      </dgm:t>
    </dgm:pt>
    <dgm:pt modelId="{BE773A22-062F-449B-99B9-4F6EA1CE2889}" type="sibTrans" cxnId="{F4A83EAB-6F29-40FE-96CC-68A94BDDB2EC}">
      <dgm:prSet/>
      <dgm:spPr/>
      <dgm:t>
        <a:bodyPr/>
        <a:lstStyle/>
        <a:p>
          <a:endParaRPr lang="en-US"/>
        </a:p>
      </dgm:t>
    </dgm:pt>
    <dgm:pt modelId="{A9BAEE52-978D-4ADE-A759-96EDF2E1CC13}" type="parTrans" cxnId="{F4A83EAB-6F29-40FE-96CC-68A94BDDB2EC}">
      <dgm:prSet/>
      <dgm:spPr/>
      <dgm:t>
        <a:bodyPr/>
        <a:lstStyle/>
        <a:p>
          <a:endParaRPr lang="en-US"/>
        </a:p>
      </dgm:t>
    </dgm:pt>
    <dgm:pt modelId="{50B53EF7-8895-4913-BD89-A82BE6E6489F}">
      <dgm:prSet custT="1"/>
      <dgm:spPr/>
      <dgm:t>
        <a:bodyPr/>
        <a:lstStyle/>
        <a:p>
          <a:r>
            <a:rPr lang="en-US" sz="2000" b="1" i="1" u="sng" dirty="0">
              <a:solidFill>
                <a:schemeClr val="tx1"/>
              </a:solidFill>
              <a:effectLst/>
              <a:latin typeface="+mn-lt"/>
              <a:ea typeface="+mn-ea"/>
              <a:cs typeface="+mn-cs"/>
            </a:rPr>
            <a:t>Control Evidence</a:t>
          </a:r>
          <a:r>
            <a:rPr lang="en-US" sz="2000" b="1" dirty="0">
              <a:solidFill>
                <a:schemeClr val="tx1"/>
              </a:solidFill>
              <a:effectLst/>
              <a:latin typeface="+mn-lt"/>
              <a:ea typeface="+mn-ea"/>
              <a:cs typeface="+mn-cs"/>
            </a:rPr>
            <a:t>:</a:t>
          </a:r>
        </a:p>
      </dgm:t>
    </dgm:pt>
    <dgm:pt modelId="{E73780D2-882A-4E8C-B885-98288CD9021E}" type="sibTrans" cxnId="{E1C246B1-1B51-484B-8EAF-A2D5F59DCC97}">
      <dgm:prSet/>
      <dgm:spPr/>
      <dgm:t>
        <a:bodyPr/>
        <a:lstStyle/>
        <a:p>
          <a:endParaRPr lang="en-US"/>
        </a:p>
      </dgm:t>
    </dgm:pt>
    <dgm:pt modelId="{A37C2721-91FE-4455-8848-E693CC95EA65}" type="parTrans" cxnId="{E1C246B1-1B51-484B-8EAF-A2D5F59DCC97}">
      <dgm:prSet/>
      <dgm:spPr/>
      <dgm:t>
        <a:bodyPr/>
        <a:lstStyle/>
        <a:p>
          <a:endParaRPr lang="en-US"/>
        </a:p>
      </dgm:t>
    </dgm:pt>
    <dgm:pt modelId="{7CD7D08B-B00E-4519-912B-E92D1EE3D8B3}">
      <dgm:prSet custT="1"/>
      <dgm:spPr/>
      <dgm:t>
        <a:bodyPr/>
        <a:lstStyle/>
        <a:p>
          <a:r>
            <a:rPr lang="en-US" sz="2000" b="1" dirty="0">
              <a:solidFill>
                <a:schemeClr val="tx1"/>
              </a:solidFill>
              <a:effectLst/>
              <a:latin typeface="+mn-lt"/>
              <a:ea typeface="+mn-ea"/>
              <a:cs typeface="+mn-cs"/>
            </a:rPr>
            <a:t>Review and approval of the Bank Reconciliation is documented in the Board Minutes </a:t>
          </a:r>
        </a:p>
      </dgm:t>
    </dgm:pt>
    <dgm:pt modelId="{15F98918-483A-44D2-B4F2-D40EADB37498}" type="sibTrans" cxnId="{8353BAF2-4AE2-40B1-A448-2BDF3566078C}">
      <dgm:prSet/>
      <dgm:spPr/>
      <dgm:t>
        <a:bodyPr/>
        <a:lstStyle/>
        <a:p>
          <a:endParaRPr lang="en-US"/>
        </a:p>
      </dgm:t>
    </dgm:pt>
    <dgm:pt modelId="{C02D1AFD-9FB4-4FEC-A456-C353F0767459}" type="parTrans" cxnId="{8353BAF2-4AE2-40B1-A448-2BDF3566078C}">
      <dgm:prSet/>
      <dgm:spPr/>
      <dgm:t>
        <a:bodyPr/>
        <a:lstStyle/>
        <a:p>
          <a:endParaRPr lang="en-US"/>
        </a:p>
      </dgm:t>
    </dgm:pt>
    <dgm:pt modelId="{9B287583-A1ED-4E0D-AF5F-ECE4BA104111}" type="pres">
      <dgm:prSet presAssocID="{D71AECF2-16F9-46D7-81BA-4D0DB26CAD33}" presName="linear" presStyleCnt="0">
        <dgm:presLayoutVars>
          <dgm:animLvl val="lvl"/>
          <dgm:resizeHandles val="exact"/>
        </dgm:presLayoutVars>
      </dgm:prSet>
      <dgm:spPr/>
    </dgm:pt>
    <dgm:pt modelId="{93232D40-063E-4A0F-A861-D7D07ECD4D6A}" type="pres">
      <dgm:prSet presAssocID="{F9ECEAD8-D3E5-4A95-B986-9E814C4A3ED6}" presName="parentText" presStyleLbl="node1" presStyleIdx="0" presStyleCnt="1" custScaleY="126801" custLinFactNeighborY="-3325">
        <dgm:presLayoutVars>
          <dgm:chMax val="0"/>
          <dgm:bulletEnabled val="1"/>
        </dgm:presLayoutVars>
      </dgm:prSet>
      <dgm:spPr/>
    </dgm:pt>
    <dgm:pt modelId="{2C760EBF-8F8D-4D1E-A4F1-6D3B669E35EE}" type="pres">
      <dgm:prSet presAssocID="{F9ECEAD8-D3E5-4A95-B986-9E814C4A3ED6}" presName="childText" presStyleLbl="revTx" presStyleIdx="0" presStyleCnt="1">
        <dgm:presLayoutVars>
          <dgm:bulletEnabled val="1"/>
        </dgm:presLayoutVars>
      </dgm:prSet>
      <dgm:spPr/>
    </dgm:pt>
  </dgm:ptLst>
  <dgm:cxnLst>
    <dgm:cxn modelId="{CEB1AF03-1E1A-4274-902A-22865C92D762}" type="presOf" srcId="{7CD7D08B-B00E-4519-912B-E92D1EE3D8B3}" destId="{2C760EBF-8F8D-4D1E-A4F1-6D3B669E35EE}" srcOrd="0" destOrd="3" presId="urn:microsoft.com/office/officeart/2005/8/layout/vList2"/>
    <dgm:cxn modelId="{4966A55D-69AD-41D2-8B08-EA700951618A}" srcId="{F9ECEAD8-D3E5-4A95-B986-9E814C4A3ED6}" destId="{F7E1DA4F-9917-4612-BA27-A7A8854C9783}" srcOrd="0" destOrd="0" parTransId="{EEB56B44-5814-4492-878F-3A01D4F3A9B7}" sibTransId="{E278975D-2E10-4DA5-9331-6FDC7FEA3FEC}"/>
    <dgm:cxn modelId="{F9FD7C48-288D-4B01-B115-E212C07F8C8C}" type="presOf" srcId="{F16AC998-13F0-4474-A97F-57B2431719F1}" destId="{2C760EBF-8F8D-4D1E-A4F1-6D3B669E35EE}" srcOrd="0" destOrd="1" presId="urn:microsoft.com/office/officeart/2005/8/layout/vList2"/>
    <dgm:cxn modelId="{89964875-6123-40F9-AC74-0E079E898237}" type="presOf" srcId="{F7E1DA4F-9917-4612-BA27-A7A8854C9783}" destId="{2C760EBF-8F8D-4D1E-A4F1-6D3B669E35EE}" srcOrd="0" destOrd="0" presId="urn:microsoft.com/office/officeart/2005/8/layout/vList2"/>
    <dgm:cxn modelId="{C92B9D7B-BDCF-4E6D-A47D-E0C817DA2E19}" type="presOf" srcId="{D71AECF2-16F9-46D7-81BA-4D0DB26CAD33}" destId="{9B287583-A1ED-4E0D-AF5F-ECE4BA104111}" srcOrd="0" destOrd="0" presId="urn:microsoft.com/office/officeart/2005/8/layout/vList2"/>
    <dgm:cxn modelId="{39BAF87C-B437-46BC-A96C-B361BD0E5E14}" type="presOf" srcId="{F9ECEAD8-D3E5-4A95-B986-9E814C4A3ED6}" destId="{93232D40-063E-4A0F-A861-D7D07ECD4D6A}" srcOrd="0" destOrd="0" presId="urn:microsoft.com/office/officeart/2005/8/layout/vList2"/>
    <dgm:cxn modelId="{F4A83EAB-6F29-40FE-96CC-68A94BDDB2EC}" srcId="{F7E1DA4F-9917-4612-BA27-A7A8854C9783}" destId="{F16AC998-13F0-4474-A97F-57B2431719F1}" srcOrd="0" destOrd="0" parTransId="{A9BAEE52-978D-4ADE-A759-96EDF2E1CC13}" sibTransId="{BE773A22-062F-449B-99B9-4F6EA1CE2889}"/>
    <dgm:cxn modelId="{E1C246B1-1B51-484B-8EAF-A2D5F59DCC97}" srcId="{F9ECEAD8-D3E5-4A95-B986-9E814C4A3ED6}" destId="{50B53EF7-8895-4913-BD89-A82BE6E6489F}" srcOrd="1" destOrd="0" parTransId="{A37C2721-91FE-4455-8848-E693CC95EA65}" sibTransId="{E73780D2-882A-4E8C-B885-98288CD9021E}"/>
    <dgm:cxn modelId="{10C5BECA-5112-487C-9330-2635D8EB8E95}" srcId="{D71AECF2-16F9-46D7-81BA-4D0DB26CAD33}" destId="{F9ECEAD8-D3E5-4A95-B986-9E814C4A3ED6}" srcOrd="0" destOrd="0" parTransId="{37A89BA9-4136-484C-A668-AFC28D2EA67D}" sibTransId="{81EBDDB7-B607-439E-97A2-CD038DCC8E38}"/>
    <dgm:cxn modelId="{9F0524EB-3532-4193-9D2E-D5AD38A2B01F}" type="presOf" srcId="{50B53EF7-8895-4913-BD89-A82BE6E6489F}" destId="{2C760EBF-8F8D-4D1E-A4F1-6D3B669E35EE}" srcOrd="0" destOrd="2" presId="urn:microsoft.com/office/officeart/2005/8/layout/vList2"/>
    <dgm:cxn modelId="{8353BAF2-4AE2-40B1-A448-2BDF3566078C}" srcId="{50B53EF7-8895-4913-BD89-A82BE6E6489F}" destId="{7CD7D08B-B00E-4519-912B-E92D1EE3D8B3}" srcOrd="0" destOrd="0" parTransId="{C02D1AFD-9FB4-4FEC-A456-C353F0767459}" sibTransId="{15F98918-483A-44D2-B4F2-D40EADB37498}"/>
    <dgm:cxn modelId="{529C130E-127E-4818-8C1F-232738F4816D}" type="presParOf" srcId="{9B287583-A1ED-4E0D-AF5F-ECE4BA104111}" destId="{93232D40-063E-4A0F-A861-D7D07ECD4D6A}" srcOrd="0" destOrd="0" presId="urn:microsoft.com/office/officeart/2005/8/layout/vList2"/>
    <dgm:cxn modelId="{9BE48CE1-51B6-4C62-9FA2-F8008950A1D6}" type="presParOf" srcId="{9B287583-A1ED-4E0D-AF5F-ECE4BA104111}" destId="{2C760EBF-8F8D-4D1E-A4F1-6D3B669E35EE}" srcOrd="1" destOrd="0" presId="urn:microsoft.com/office/officeart/2005/8/layout/vList2"/>
  </dgm:cxnLst>
  <dgm:bg/>
  <dgm:whole>
    <a:ln>
      <a:solidFill>
        <a:schemeClr val="tx1"/>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753FA05-7C07-4F98-A56B-5929BEDE73FD}" type="doc">
      <dgm:prSet loTypeId="urn:microsoft.com/office/officeart/2008/layout/VerticalCurvedList" loCatId="list" qsTypeId="urn:microsoft.com/office/officeart/2005/8/quickstyle/3d3" qsCatId="3D" csTypeId="urn:microsoft.com/office/officeart/2005/8/colors/accent0_3" csCatId="mainScheme" phldr="1"/>
      <dgm:spPr/>
      <dgm:t>
        <a:bodyPr/>
        <a:lstStyle/>
        <a:p>
          <a:endParaRPr lang="en-US"/>
        </a:p>
      </dgm:t>
    </dgm:pt>
    <dgm:pt modelId="{5C5294F8-4ABC-4DE2-A485-89E818AAB071}">
      <dgm:prSet phldrT="[Text]"/>
      <dgm:spPr/>
      <dgm:t>
        <a:bodyPr/>
        <a:lstStyle/>
        <a:p>
          <a:pPr algn="just"/>
          <a:r>
            <a:rPr lang="en-US" b="1" dirty="0"/>
            <a:t>COSO</a:t>
          </a:r>
        </a:p>
      </dgm:t>
    </dgm:pt>
    <dgm:pt modelId="{14C6DCD9-46EF-4027-AD0B-72FD22DA2B8E}" type="parTrans" cxnId="{32DE5D96-9EB8-4B0B-A112-40639CEBE780}">
      <dgm:prSet/>
      <dgm:spPr/>
      <dgm:t>
        <a:bodyPr/>
        <a:lstStyle/>
        <a:p>
          <a:endParaRPr lang="en-US"/>
        </a:p>
      </dgm:t>
    </dgm:pt>
    <dgm:pt modelId="{F578810B-98D8-4C24-946B-55F8B6E08050}" type="sibTrans" cxnId="{32DE5D96-9EB8-4B0B-A112-40639CEBE780}">
      <dgm:prSet/>
      <dgm:spPr/>
      <dgm:t>
        <a:bodyPr/>
        <a:lstStyle/>
        <a:p>
          <a:endParaRPr lang="en-US"/>
        </a:p>
      </dgm:t>
    </dgm:pt>
    <dgm:pt modelId="{7F53A9A4-B1FE-4AC9-8E80-599DBA7B3334}">
      <dgm:prSet phldrT="[Text]"/>
      <dgm:spPr/>
      <dgm:t>
        <a:bodyPr/>
        <a:lstStyle/>
        <a:p>
          <a:pPr algn="just"/>
          <a:r>
            <a:rPr lang="en-US" b="1" dirty="0"/>
            <a:t>GAO’s Green Book</a:t>
          </a:r>
        </a:p>
      </dgm:t>
    </dgm:pt>
    <dgm:pt modelId="{7B40E92A-EA3A-48A1-A594-E7C09E7A0B58}" type="sibTrans" cxnId="{06C8AE04-B7C1-47FA-B3D5-C3435307EDBC}">
      <dgm:prSet/>
      <dgm:spPr/>
      <dgm:t>
        <a:bodyPr/>
        <a:lstStyle/>
        <a:p>
          <a:endParaRPr lang="en-US"/>
        </a:p>
      </dgm:t>
    </dgm:pt>
    <dgm:pt modelId="{262BAD32-E0A9-4039-AF0D-A97E4BFAA4AF}" type="parTrans" cxnId="{06C8AE04-B7C1-47FA-B3D5-C3435307EDBC}">
      <dgm:prSet/>
      <dgm:spPr/>
      <dgm:t>
        <a:bodyPr/>
        <a:lstStyle/>
        <a:p>
          <a:endParaRPr lang="en-US"/>
        </a:p>
      </dgm:t>
    </dgm:pt>
    <dgm:pt modelId="{FA02C6C2-CCEE-400F-9C75-67CAF0C1CF4B}">
      <dgm:prSet phldrT="[Text]"/>
      <dgm:spPr/>
      <dgm:t>
        <a:bodyPr/>
        <a:lstStyle/>
        <a:p>
          <a:r>
            <a:rPr lang="en-US" b="1" dirty="0"/>
            <a:t>AICPA AU-C 315</a:t>
          </a:r>
        </a:p>
      </dgm:t>
    </dgm:pt>
    <dgm:pt modelId="{BB24ABF9-32C4-426E-B876-E2AC5FF0940A}" type="parTrans" cxnId="{83DA0F55-60A6-4543-8342-B1A8EFCA77EF}">
      <dgm:prSet/>
      <dgm:spPr/>
      <dgm:t>
        <a:bodyPr/>
        <a:lstStyle/>
        <a:p>
          <a:endParaRPr lang="en-US"/>
        </a:p>
      </dgm:t>
    </dgm:pt>
    <dgm:pt modelId="{253773F5-F5B9-48AF-BB9B-BF5B77845049}" type="sibTrans" cxnId="{83DA0F55-60A6-4543-8342-B1A8EFCA77EF}">
      <dgm:prSet/>
      <dgm:spPr/>
      <dgm:t>
        <a:bodyPr/>
        <a:lstStyle/>
        <a:p>
          <a:endParaRPr lang="en-US"/>
        </a:p>
      </dgm:t>
    </dgm:pt>
    <dgm:pt modelId="{FD91C3C6-0450-49B4-B530-C81D03CA8636}" type="pres">
      <dgm:prSet presAssocID="{E753FA05-7C07-4F98-A56B-5929BEDE73FD}" presName="Name0" presStyleCnt="0">
        <dgm:presLayoutVars>
          <dgm:chMax val="7"/>
          <dgm:chPref val="7"/>
          <dgm:dir/>
        </dgm:presLayoutVars>
      </dgm:prSet>
      <dgm:spPr/>
    </dgm:pt>
    <dgm:pt modelId="{6DB82D4E-FFA7-4DC2-B6D2-DDC671EBB099}" type="pres">
      <dgm:prSet presAssocID="{E753FA05-7C07-4F98-A56B-5929BEDE73FD}" presName="Name1" presStyleCnt="0"/>
      <dgm:spPr/>
    </dgm:pt>
    <dgm:pt modelId="{85B1CD73-C3EA-4E53-82F2-C736CE8CAF3E}" type="pres">
      <dgm:prSet presAssocID="{E753FA05-7C07-4F98-A56B-5929BEDE73FD}" presName="cycle" presStyleCnt="0"/>
      <dgm:spPr/>
    </dgm:pt>
    <dgm:pt modelId="{B5BF813E-7376-45D4-A957-65C50E33CD67}" type="pres">
      <dgm:prSet presAssocID="{E753FA05-7C07-4F98-A56B-5929BEDE73FD}" presName="srcNode" presStyleLbl="node1" presStyleIdx="0" presStyleCnt="3"/>
      <dgm:spPr/>
    </dgm:pt>
    <dgm:pt modelId="{0DBDBC1F-DE77-4207-8524-3966ECEC67AB}" type="pres">
      <dgm:prSet presAssocID="{E753FA05-7C07-4F98-A56B-5929BEDE73FD}" presName="conn" presStyleLbl="parChTrans1D2" presStyleIdx="0" presStyleCnt="1"/>
      <dgm:spPr/>
    </dgm:pt>
    <dgm:pt modelId="{29CE8DB3-710D-42C7-BEF2-39E79B53E44A}" type="pres">
      <dgm:prSet presAssocID="{E753FA05-7C07-4F98-A56B-5929BEDE73FD}" presName="extraNode" presStyleLbl="node1" presStyleIdx="0" presStyleCnt="3"/>
      <dgm:spPr/>
    </dgm:pt>
    <dgm:pt modelId="{6F288214-7440-49CB-80F7-7340B0F5D86F}" type="pres">
      <dgm:prSet presAssocID="{E753FA05-7C07-4F98-A56B-5929BEDE73FD}" presName="dstNode" presStyleLbl="node1" presStyleIdx="0" presStyleCnt="3"/>
      <dgm:spPr/>
    </dgm:pt>
    <dgm:pt modelId="{F9F770C9-3BF2-43FC-98AD-42CFEB9863F7}" type="pres">
      <dgm:prSet presAssocID="{5C5294F8-4ABC-4DE2-A485-89E818AAB071}" presName="text_1" presStyleLbl="node1" presStyleIdx="0" presStyleCnt="3">
        <dgm:presLayoutVars>
          <dgm:bulletEnabled val="1"/>
        </dgm:presLayoutVars>
      </dgm:prSet>
      <dgm:spPr/>
    </dgm:pt>
    <dgm:pt modelId="{6AD4432B-D8D9-4262-A735-A9C689A26072}" type="pres">
      <dgm:prSet presAssocID="{5C5294F8-4ABC-4DE2-A485-89E818AAB071}" presName="accent_1" presStyleCnt="0"/>
      <dgm:spPr/>
    </dgm:pt>
    <dgm:pt modelId="{E3D02DDA-74E1-4923-8A5D-EB5001890436}" type="pres">
      <dgm:prSet presAssocID="{5C5294F8-4ABC-4DE2-A485-89E818AAB071}" presName="accentRepeatNode" presStyleLbl="solidFgAcc1" presStyleIdx="0" presStyleCnt="3"/>
      <dgm:spPr/>
    </dgm:pt>
    <dgm:pt modelId="{11E0E007-8070-44A9-A540-4522982418DC}" type="pres">
      <dgm:prSet presAssocID="{7F53A9A4-B1FE-4AC9-8E80-599DBA7B3334}" presName="text_2" presStyleLbl="node1" presStyleIdx="1" presStyleCnt="3">
        <dgm:presLayoutVars>
          <dgm:bulletEnabled val="1"/>
        </dgm:presLayoutVars>
      </dgm:prSet>
      <dgm:spPr/>
    </dgm:pt>
    <dgm:pt modelId="{46F112C2-2D19-4759-B6E1-60B35EA898E1}" type="pres">
      <dgm:prSet presAssocID="{7F53A9A4-B1FE-4AC9-8E80-599DBA7B3334}" presName="accent_2" presStyleCnt="0"/>
      <dgm:spPr/>
    </dgm:pt>
    <dgm:pt modelId="{ABA6572C-86E3-4A53-B519-A43BAA23B4A2}" type="pres">
      <dgm:prSet presAssocID="{7F53A9A4-B1FE-4AC9-8E80-599DBA7B3334}" presName="accentRepeatNode" presStyleLbl="solidFgAcc1" presStyleIdx="1" presStyleCnt="3"/>
      <dgm:spPr/>
    </dgm:pt>
    <dgm:pt modelId="{3D0787DC-09B2-4D0C-8F55-E8147AB5AC4B}" type="pres">
      <dgm:prSet presAssocID="{FA02C6C2-CCEE-400F-9C75-67CAF0C1CF4B}" presName="text_3" presStyleLbl="node1" presStyleIdx="2" presStyleCnt="3">
        <dgm:presLayoutVars>
          <dgm:bulletEnabled val="1"/>
        </dgm:presLayoutVars>
      </dgm:prSet>
      <dgm:spPr/>
    </dgm:pt>
    <dgm:pt modelId="{992EFA9F-1ED0-4F22-B688-EEB852CF90EE}" type="pres">
      <dgm:prSet presAssocID="{FA02C6C2-CCEE-400F-9C75-67CAF0C1CF4B}" presName="accent_3" presStyleCnt="0"/>
      <dgm:spPr/>
    </dgm:pt>
    <dgm:pt modelId="{0ECE2948-1387-423E-82D8-05B6313A7AD0}" type="pres">
      <dgm:prSet presAssocID="{FA02C6C2-CCEE-400F-9C75-67CAF0C1CF4B}" presName="accentRepeatNode" presStyleLbl="solidFgAcc1" presStyleIdx="2" presStyleCnt="3"/>
      <dgm:spPr/>
    </dgm:pt>
  </dgm:ptLst>
  <dgm:cxnLst>
    <dgm:cxn modelId="{06C8AE04-B7C1-47FA-B3D5-C3435307EDBC}" srcId="{E753FA05-7C07-4F98-A56B-5929BEDE73FD}" destId="{7F53A9A4-B1FE-4AC9-8E80-599DBA7B3334}" srcOrd="1" destOrd="0" parTransId="{262BAD32-E0A9-4039-AF0D-A97E4BFAA4AF}" sibTransId="{7B40E92A-EA3A-48A1-A594-E7C09E7A0B58}"/>
    <dgm:cxn modelId="{944E8208-9809-4568-854B-6805639E2C9C}" type="presOf" srcId="{F578810B-98D8-4C24-946B-55F8B6E08050}" destId="{0DBDBC1F-DE77-4207-8524-3966ECEC67AB}" srcOrd="0" destOrd="0" presId="urn:microsoft.com/office/officeart/2008/layout/VerticalCurvedList"/>
    <dgm:cxn modelId="{C55F441A-14C6-4B72-AC0F-FB879BC57987}" type="presOf" srcId="{FA02C6C2-CCEE-400F-9C75-67CAF0C1CF4B}" destId="{3D0787DC-09B2-4D0C-8F55-E8147AB5AC4B}" srcOrd="0" destOrd="0" presId="urn:microsoft.com/office/officeart/2008/layout/VerticalCurvedList"/>
    <dgm:cxn modelId="{9BBD6043-509F-4515-9D2E-95D2A7A2830D}" type="presOf" srcId="{E753FA05-7C07-4F98-A56B-5929BEDE73FD}" destId="{FD91C3C6-0450-49B4-B530-C81D03CA8636}" srcOrd="0" destOrd="0" presId="urn:microsoft.com/office/officeart/2008/layout/VerticalCurvedList"/>
    <dgm:cxn modelId="{F2A45A54-B335-40BD-8569-5099967DC15D}" type="presOf" srcId="{7F53A9A4-B1FE-4AC9-8E80-599DBA7B3334}" destId="{11E0E007-8070-44A9-A540-4522982418DC}" srcOrd="0" destOrd="0" presId="urn:microsoft.com/office/officeart/2008/layout/VerticalCurvedList"/>
    <dgm:cxn modelId="{83DA0F55-60A6-4543-8342-B1A8EFCA77EF}" srcId="{E753FA05-7C07-4F98-A56B-5929BEDE73FD}" destId="{FA02C6C2-CCEE-400F-9C75-67CAF0C1CF4B}" srcOrd="2" destOrd="0" parTransId="{BB24ABF9-32C4-426E-B876-E2AC5FF0940A}" sibTransId="{253773F5-F5B9-48AF-BB9B-BF5B77845049}"/>
    <dgm:cxn modelId="{32DE5D96-9EB8-4B0B-A112-40639CEBE780}" srcId="{E753FA05-7C07-4F98-A56B-5929BEDE73FD}" destId="{5C5294F8-4ABC-4DE2-A485-89E818AAB071}" srcOrd="0" destOrd="0" parTransId="{14C6DCD9-46EF-4027-AD0B-72FD22DA2B8E}" sibTransId="{F578810B-98D8-4C24-946B-55F8B6E08050}"/>
    <dgm:cxn modelId="{04B1479D-6B06-4C5B-A5C0-86C128170031}" type="presOf" srcId="{5C5294F8-4ABC-4DE2-A485-89E818AAB071}" destId="{F9F770C9-3BF2-43FC-98AD-42CFEB9863F7}" srcOrd="0" destOrd="0" presId="urn:microsoft.com/office/officeart/2008/layout/VerticalCurvedList"/>
    <dgm:cxn modelId="{A5CF4481-56B5-4EA0-A60F-11FE44F54879}" type="presParOf" srcId="{FD91C3C6-0450-49B4-B530-C81D03CA8636}" destId="{6DB82D4E-FFA7-4DC2-B6D2-DDC671EBB099}" srcOrd="0" destOrd="0" presId="urn:microsoft.com/office/officeart/2008/layout/VerticalCurvedList"/>
    <dgm:cxn modelId="{4A436FA7-E400-4D4B-BA0C-E2C9EEBD6AC3}" type="presParOf" srcId="{6DB82D4E-FFA7-4DC2-B6D2-DDC671EBB099}" destId="{85B1CD73-C3EA-4E53-82F2-C736CE8CAF3E}" srcOrd="0" destOrd="0" presId="urn:microsoft.com/office/officeart/2008/layout/VerticalCurvedList"/>
    <dgm:cxn modelId="{D650ECA1-E2EF-483C-AAF5-38E276299903}" type="presParOf" srcId="{85B1CD73-C3EA-4E53-82F2-C736CE8CAF3E}" destId="{B5BF813E-7376-45D4-A957-65C50E33CD67}" srcOrd="0" destOrd="0" presId="urn:microsoft.com/office/officeart/2008/layout/VerticalCurvedList"/>
    <dgm:cxn modelId="{075634CC-26CA-4325-8409-9FA496427394}" type="presParOf" srcId="{85B1CD73-C3EA-4E53-82F2-C736CE8CAF3E}" destId="{0DBDBC1F-DE77-4207-8524-3966ECEC67AB}" srcOrd="1" destOrd="0" presId="urn:microsoft.com/office/officeart/2008/layout/VerticalCurvedList"/>
    <dgm:cxn modelId="{7B0C8B60-D866-47EA-94C6-E9E841FD86BE}" type="presParOf" srcId="{85B1CD73-C3EA-4E53-82F2-C736CE8CAF3E}" destId="{29CE8DB3-710D-42C7-BEF2-39E79B53E44A}" srcOrd="2" destOrd="0" presId="urn:microsoft.com/office/officeart/2008/layout/VerticalCurvedList"/>
    <dgm:cxn modelId="{1F8216C3-3A9C-4521-83AA-1FC4C116C666}" type="presParOf" srcId="{85B1CD73-C3EA-4E53-82F2-C736CE8CAF3E}" destId="{6F288214-7440-49CB-80F7-7340B0F5D86F}" srcOrd="3" destOrd="0" presId="urn:microsoft.com/office/officeart/2008/layout/VerticalCurvedList"/>
    <dgm:cxn modelId="{88AFA4D0-7F66-4B3D-A2BC-E41A5000E7C6}" type="presParOf" srcId="{6DB82D4E-FFA7-4DC2-B6D2-DDC671EBB099}" destId="{F9F770C9-3BF2-43FC-98AD-42CFEB9863F7}" srcOrd="1" destOrd="0" presId="urn:microsoft.com/office/officeart/2008/layout/VerticalCurvedList"/>
    <dgm:cxn modelId="{0A0F204E-F1AF-42FB-A994-8C64330152D3}" type="presParOf" srcId="{6DB82D4E-FFA7-4DC2-B6D2-DDC671EBB099}" destId="{6AD4432B-D8D9-4262-A735-A9C689A26072}" srcOrd="2" destOrd="0" presId="urn:microsoft.com/office/officeart/2008/layout/VerticalCurvedList"/>
    <dgm:cxn modelId="{BFC9A03D-8B19-4F1B-BD79-8601CE2FAEEB}" type="presParOf" srcId="{6AD4432B-D8D9-4262-A735-A9C689A26072}" destId="{E3D02DDA-74E1-4923-8A5D-EB5001890436}" srcOrd="0" destOrd="0" presId="urn:microsoft.com/office/officeart/2008/layout/VerticalCurvedList"/>
    <dgm:cxn modelId="{2E1C10D6-82EB-482C-9B7E-68E7FBCD7B07}" type="presParOf" srcId="{6DB82D4E-FFA7-4DC2-B6D2-DDC671EBB099}" destId="{11E0E007-8070-44A9-A540-4522982418DC}" srcOrd="3" destOrd="0" presId="urn:microsoft.com/office/officeart/2008/layout/VerticalCurvedList"/>
    <dgm:cxn modelId="{C7627CAC-01A7-44F6-8FE7-4EBDFB4FAF25}" type="presParOf" srcId="{6DB82D4E-FFA7-4DC2-B6D2-DDC671EBB099}" destId="{46F112C2-2D19-4759-B6E1-60B35EA898E1}" srcOrd="4" destOrd="0" presId="urn:microsoft.com/office/officeart/2008/layout/VerticalCurvedList"/>
    <dgm:cxn modelId="{0F545BCA-5892-4EF2-AB97-0516DA785F07}" type="presParOf" srcId="{46F112C2-2D19-4759-B6E1-60B35EA898E1}" destId="{ABA6572C-86E3-4A53-B519-A43BAA23B4A2}" srcOrd="0" destOrd="0" presId="urn:microsoft.com/office/officeart/2008/layout/VerticalCurvedList"/>
    <dgm:cxn modelId="{2F17624E-0E79-4A23-9CBF-6801076125E9}" type="presParOf" srcId="{6DB82D4E-FFA7-4DC2-B6D2-DDC671EBB099}" destId="{3D0787DC-09B2-4D0C-8F55-E8147AB5AC4B}" srcOrd="5" destOrd="0" presId="urn:microsoft.com/office/officeart/2008/layout/VerticalCurvedList"/>
    <dgm:cxn modelId="{8B2AF60E-BF13-466E-8438-D88B8CFFCD9E}" type="presParOf" srcId="{6DB82D4E-FFA7-4DC2-B6D2-DDC671EBB099}" destId="{992EFA9F-1ED0-4F22-B688-EEB852CF90EE}" srcOrd="6" destOrd="0" presId="urn:microsoft.com/office/officeart/2008/layout/VerticalCurvedList"/>
    <dgm:cxn modelId="{188E1149-4228-4CDC-A866-2532A85557EA}" type="presParOf" srcId="{992EFA9F-1ED0-4F22-B688-EEB852CF90EE}" destId="{0ECE2948-1387-423E-82D8-05B6313A7AD0}"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718E4CF-4070-4688-8145-1BDC1FF3CF79}" type="doc">
      <dgm:prSet loTypeId="urn:microsoft.com/office/officeart/2005/8/layout/vList2" loCatId="list" qsTypeId="urn:microsoft.com/office/officeart/2005/8/quickstyle/3d2" qsCatId="3D" csTypeId="urn:microsoft.com/office/officeart/2005/8/colors/accent0_3" csCatId="mainScheme" phldr="1"/>
      <dgm:spPr/>
      <dgm:t>
        <a:bodyPr/>
        <a:lstStyle/>
        <a:p>
          <a:endParaRPr lang="en-US"/>
        </a:p>
      </dgm:t>
    </dgm:pt>
    <dgm:pt modelId="{39C62C89-ADA2-426F-82BD-32B4AEF30F65}">
      <dgm:prSet phldrT="[Text]"/>
      <dgm:spPr/>
      <dgm:t>
        <a:bodyPr/>
        <a:lstStyle/>
        <a:p>
          <a:pPr algn="just"/>
          <a:r>
            <a:rPr lang="en-US" b="1" dirty="0"/>
            <a:t>COSO framework essentially defines internal control as a process, effected by an entity’s: </a:t>
          </a:r>
          <a:endParaRPr lang="en-US" b="1" u="none" dirty="0"/>
        </a:p>
      </dgm:t>
    </dgm:pt>
    <dgm:pt modelId="{CECFB5DF-C342-468D-B84F-43D36D0C675D}" type="parTrans" cxnId="{4C89C668-6183-48B1-9B5A-DEB66C49D5C0}">
      <dgm:prSet/>
      <dgm:spPr/>
      <dgm:t>
        <a:bodyPr/>
        <a:lstStyle/>
        <a:p>
          <a:endParaRPr lang="en-US"/>
        </a:p>
      </dgm:t>
    </dgm:pt>
    <dgm:pt modelId="{5EBA1C32-2935-4CD9-82A2-837AD33EFE1D}" type="sibTrans" cxnId="{4C89C668-6183-48B1-9B5A-DEB66C49D5C0}">
      <dgm:prSet/>
      <dgm:spPr/>
      <dgm:t>
        <a:bodyPr/>
        <a:lstStyle/>
        <a:p>
          <a:endParaRPr lang="en-US"/>
        </a:p>
      </dgm:t>
    </dgm:pt>
    <dgm:pt modelId="{AD38D14E-E686-47FE-B22E-16B2C16CBC8F}">
      <dgm:prSet custT="1"/>
      <dgm:spPr/>
      <dgm:t>
        <a:bodyPr/>
        <a:lstStyle/>
        <a:p>
          <a:pPr algn="just"/>
          <a:r>
            <a:rPr lang="en-US" sz="1800" dirty="0"/>
            <a:t>Board</a:t>
          </a:r>
        </a:p>
      </dgm:t>
    </dgm:pt>
    <dgm:pt modelId="{F1E13EAB-D425-405A-9B9C-C5E5FFE86BCE}" type="sibTrans" cxnId="{D665C193-2BA5-4257-ADC4-8FFF0E8FC49B}">
      <dgm:prSet/>
      <dgm:spPr/>
      <dgm:t>
        <a:bodyPr/>
        <a:lstStyle/>
        <a:p>
          <a:endParaRPr lang="en-US"/>
        </a:p>
      </dgm:t>
    </dgm:pt>
    <dgm:pt modelId="{D0E60559-6562-42E4-9D1F-B308A1925D9A}" type="parTrans" cxnId="{D665C193-2BA5-4257-ADC4-8FFF0E8FC49B}">
      <dgm:prSet/>
      <dgm:spPr/>
      <dgm:t>
        <a:bodyPr/>
        <a:lstStyle/>
        <a:p>
          <a:endParaRPr lang="en-US"/>
        </a:p>
      </dgm:t>
    </dgm:pt>
    <dgm:pt modelId="{D396A7FC-BE57-4F56-8DDC-5C0BBDB10167}">
      <dgm:prSet/>
      <dgm:spPr/>
      <dgm:t>
        <a:bodyPr/>
        <a:lstStyle/>
        <a:p>
          <a:pPr algn="just"/>
          <a:endParaRPr lang="en-US" sz="1700" dirty="0"/>
        </a:p>
      </dgm:t>
    </dgm:pt>
    <dgm:pt modelId="{59D9DBDF-33EE-4BB3-A102-6674E225E9B4}" type="parTrans" cxnId="{7D3AA973-0D31-4CAB-9912-4F616437112C}">
      <dgm:prSet/>
      <dgm:spPr/>
      <dgm:t>
        <a:bodyPr/>
        <a:lstStyle/>
        <a:p>
          <a:endParaRPr lang="en-US"/>
        </a:p>
      </dgm:t>
    </dgm:pt>
    <dgm:pt modelId="{DE441084-A470-476E-A5A7-98F354640656}" type="sibTrans" cxnId="{7D3AA973-0D31-4CAB-9912-4F616437112C}">
      <dgm:prSet/>
      <dgm:spPr/>
      <dgm:t>
        <a:bodyPr/>
        <a:lstStyle/>
        <a:p>
          <a:endParaRPr lang="en-US"/>
        </a:p>
      </dgm:t>
    </dgm:pt>
    <dgm:pt modelId="{94840954-EAA4-43CD-A518-E92CDAF6FE51}">
      <dgm:prSet custT="1"/>
      <dgm:spPr/>
      <dgm:t>
        <a:bodyPr/>
        <a:lstStyle/>
        <a:p>
          <a:pPr algn="just"/>
          <a:r>
            <a:rPr lang="en-US" sz="1800" dirty="0"/>
            <a:t>Management</a:t>
          </a:r>
        </a:p>
      </dgm:t>
    </dgm:pt>
    <dgm:pt modelId="{0A9A47A8-5FCD-4307-B8B5-36CD21D489A9}" type="parTrans" cxnId="{4F28870F-1B10-48B9-87DE-057251EC4790}">
      <dgm:prSet/>
      <dgm:spPr/>
      <dgm:t>
        <a:bodyPr/>
        <a:lstStyle/>
        <a:p>
          <a:endParaRPr lang="en-US"/>
        </a:p>
      </dgm:t>
    </dgm:pt>
    <dgm:pt modelId="{92384C89-61BF-40E8-AC32-A914115C7EB0}" type="sibTrans" cxnId="{4F28870F-1B10-48B9-87DE-057251EC4790}">
      <dgm:prSet/>
      <dgm:spPr/>
      <dgm:t>
        <a:bodyPr/>
        <a:lstStyle/>
        <a:p>
          <a:endParaRPr lang="en-US"/>
        </a:p>
      </dgm:t>
    </dgm:pt>
    <dgm:pt modelId="{901D09F2-F53E-4D16-ACC5-35B2C02D2737}">
      <dgm:prSet custT="1"/>
      <dgm:spPr/>
      <dgm:t>
        <a:bodyPr/>
        <a:lstStyle/>
        <a:p>
          <a:pPr algn="just"/>
          <a:r>
            <a:rPr lang="en-US" sz="1800" dirty="0"/>
            <a:t>Other Personnel</a:t>
          </a:r>
        </a:p>
      </dgm:t>
    </dgm:pt>
    <dgm:pt modelId="{B10FC73A-376E-4883-A05B-DD5D94BEFD15}" type="parTrans" cxnId="{1FE2D84D-25AE-412E-A2DB-C848EEF7B3FE}">
      <dgm:prSet/>
      <dgm:spPr/>
      <dgm:t>
        <a:bodyPr/>
        <a:lstStyle/>
        <a:p>
          <a:endParaRPr lang="en-US"/>
        </a:p>
      </dgm:t>
    </dgm:pt>
    <dgm:pt modelId="{B9B01278-0DB5-4943-8B03-3F2FB38D8432}" type="sibTrans" cxnId="{1FE2D84D-25AE-412E-A2DB-C848EEF7B3FE}">
      <dgm:prSet/>
      <dgm:spPr/>
      <dgm:t>
        <a:bodyPr/>
        <a:lstStyle/>
        <a:p>
          <a:endParaRPr lang="en-US"/>
        </a:p>
      </dgm:t>
    </dgm:pt>
    <dgm:pt modelId="{1802EEA4-D7FE-4A80-B29B-EBB53DE4E765}">
      <dgm:prSet phldrT="[Text]"/>
      <dgm:spPr/>
      <dgm:t>
        <a:bodyPr/>
        <a:lstStyle/>
        <a:p>
          <a:pPr algn="just"/>
          <a:r>
            <a:rPr lang="en-US" b="1" dirty="0"/>
            <a:t>This process is designed to provide reasonable assurance regarding: </a:t>
          </a:r>
          <a:endParaRPr lang="en-US" b="1" u="none" dirty="0"/>
        </a:p>
      </dgm:t>
    </dgm:pt>
    <dgm:pt modelId="{63D2559F-7817-4A09-85EC-F012DABEF9C2}" type="parTrans" cxnId="{5665E079-7E70-4F52-9D76-934F05BEE384}">
      <dgm:prSet/>
      <dgm:spPr/>
      <dgm:t>
        <a:bodyPr/>
        <a:lstStyle/>
        <a:p>
          <a:endParaRPr lang="en-US"/>
        </a:p>
      </dgm:t>
    </dgm:pt>
    <dgm:pt modelId="{079525FE-38E9-4D61-B443-9D4DE4FCA5B9}" type="sibTrans" cxnId="{5665E079-7E70-4F52-9D76-934F05BEE384}">
      <dgm:prSet/>
      <dgm:spPr/>
      <dgm:t>
        <a:bodyPr/>
        <a:lstStyle/>
        <a:p>
          <a:endParaRPr lang="en-US"/>
        </a:p>
      </dgm:t>
    </dgm:pt>
    <dgm:pt modelId="{367F720F-18B2-453A-84EB-D04B906B74A9}">
      <dgm:prSet custT="1"/>
      <dgm:spPr/>
      <dgm:t>
        <a:bodyPr/>
        <a:lstStyle/>
        <a:p>
          <a:r>
            <a:rPr lang="en-US" sz="1800" dirty="0"/>
            <a:t>Achievement of objectives in effectiveness and efficiency of operations, </a:t>
          </a:r>
        </a:p>
      </dgm:t>
    </dgm:pt>
    <dgm:pt modelId="{2F20C79E-E33E-44BF-8472-CBF91440BE17}" type="parTrans" cxnId="{B2303E9D-FB40-4B58-BD55-7CA187C8499B}">
      <dgm:prSet/>
      <dgm:spPr/>
      <dgm:t>
        <a:bodyPr/>
        <a:lstStyle/>
        <a:p>
          <a:endParaRPr lang="en-US"/>
        </a:p>
      </dgm:t>
    </dgm:pt>
    <dgm:pt modelId="{73450AB5-A37E-439C-BCA4-76340FB1D5A0}" type="sibTrans" cxnId="{B2303E9D-FB40-4B58-BD55-7CA187C8499B}">
      <dgm:prSet/>
      <dgm:spPr/>
      <dgm:t>
        <a:bodyPr/>
        <a:lstStyle/>
        <a:p>
          <a:endParaRPr lang="en-US"/>
        </a:p>
      </dgm:t>
    </dgm:pt>
    <dgm:pt modelId="{4EF9F0FB-C5ED-4589-A098-10814FD5E44F}">
      <dgm:prSet custT="1"/>
      <dgm:spPr/>
      <dgm:t>
        <a:bodyPr/>
        <a:lstStyle/>
        <a:p>
          <a:r>
            <a:rPr lang="en-US" sz="1800" dirty="0"/>
            <a:t>Reliability of financial reporting,</a:t>
          </a:r>
        </a:p>
      </dgm:t>
    </dgm:pt>
    <dgm:pt modelId="{D2AF0BD6-1EAB-416E-8643-9B24B5DDE4AF}" type="parTrans" cxnId="{4BE64A92-708B-4068-A82E-9CCB47F5A24A}">
      <dgm:prSet/>
      <dgm:spPr/>
      <dgm:t>
        <a:bodyPr/>
        <a:lstStyle/>
        <a:p>
          <a:endParaRPr lang="en-US"/>
        </a:p>
      </dgm:t>
    </dgm:pt>
    <dgm:pt modelId="{9DC3B90E-78D7-4FAA-BDCC-80260B2DBED9}" type="sibTrans" cxnId="{4BE64A92-708B-4068-A82E-9CCB47F5A24A}">
      <dgm:prSet/>
      <dgm:spPr/>
      <dgm:t>
        <a:bodyPr/>
        <a:lstStyle/>
        <a:p>
          <a:endParaRPr lang="en-US"/>
        </a:p>
      </dgm:t>
    </dgm:pt>
    <dgm:pt modelId="{B6F713A1-BAE3-426A-8EC6-C099FBDDE642}">
      <dgm:prSet custT="1"/>
      <dgm:spPr/>
      <dgm:t>
        <a:bodyPr/>
        <a:lstStyle/>
        <a:p>
          <a:r>
            <a:rPr lang="en-US" sz="1800" dirty="0"/>
            <a:t>Compliance with applicable laws and regulations.</a:t>
          </a:r>
        </a:p>
      </dgm:t>
    </dgm:pt>
    <dgm:pt modelId="{BD2C5268-849A-4A74-9084-11F10A2F964B}" type="parTrans" cxnId="{C2723240-1665-49C2-B090-AB8C8475D63C}">
      <dgm:prSet/>
      <dgm:spPr/>
      <dgm:t>
        <a:bodyPr/>
        <a:lstStyle/>
        <a:p>
          <a:endParaRPr lang="en-US"/>
        </a:p>
      </dgm:t>
    </dgm:pt>
    <dgm:pt modelId="{5097EF21-696E-498A-9811-E51F1C87C1B5}" type="sibTrans" cxnId="{C2723240-1665-49C2-B090-AB8C8475D63C}">
      <dgm:prSet/>
      <dgm:spPr/>
      <dgm:t>
        <a:bodyPr/>
        <a:lstStyle/>
        <a:p>
          <a:endParaRPr lang="en-US"/>
        </a:p>
      </dgm:t>
    </dgm:pt>
    <dgm:pt modelId="{2DE8F13A-93A1-4EAA-B2C1-D89C36DD76F3}">
      <dgm:prSet phldrT="[Text]"/>
      <dgm:spPr/>
      <dgm:t>
        <a:bodyPr/>
        <a:lstStyle/>
        <a:p>
          <a:pPr algn="just"/>
          <a:r>
            <a:rPr lang="en-US" b="1" dirty="0"/>
            <a:t>COSO is not a required internal control structure – just an option/source.</a:t>
          </a:r>
          <a:endParaRPr lang="en-US" b="1" u="none" dirty="0"/>
        </a:p>
      </dgm:t>
    </dgm:pt>
    <dgm:pt modelId="{F7BFF06A-0DD3-4A02-A1B1-841DD1B1D6F3}" type="parTrans" cxnId="{68312D51-57ED-4A63-B2C7-16028F558E97}">
      <dgm:prSet/>
      <dgm:spPr/>
      <dgm:t>
        <a:bodyPr/>
        <a:lstStyle/>
        <a:p>
          <a:endParaRPr lang="en-US"/>
        </a:p>
      </dgm:t>
    </dgm:pt>
    <dgm:pt modelId="{C6BE787F-81F9-4C1E-8702-E2D6E099A57A}" type="sibTrans" cxnId="{68312D51-57ED-4A63-B2C7-16028F558E97}">
      <dgm:prSet/>
      <dgm:spPr/>
      <dgm:t>
        <a:bodyPr/>
        <a:lstStyle/>
        <a:p>
          <a:endParaRPr lang="en-US"/>
        </a:p>
      </dgm:t>
    </dgm:pt>
    <dgm:pt modelId="{3DC3CE15-C6BE-496C-A72B-2379374C9A45}" type="pres">
      <dgm:prSet presAssocID="{E718E4CF-4070-4688-8145-1BDC1FF3CF79}" presName="linear" presStyleCnt="0">
        <dgm:presLayoutVars>
          <dgm:animLvl val="lvl"/>
          <dgm:resizeHandles val="exact"/>
        </dgm:presLayoutVars>
      </dgm:prSet>
      <dgm:spPr/>
    </dgm:pt>
    <dgm:pt modelId="{7D75594F-A0A8-4614-AEF5-4B7AC4C84F29}" type="pres">
      <dgm:prSet presAssocID="{39C62C89-ADA2-426F-82BD-32B4AEF30F65}" presName="parentText" presStyleLbl="node1" presStyleIdx="0" presStyleCnt="3" custScaleY="67579">
        <dgm:presLayoutVars>
          <dgm:chMax val="0"/>
          <dgm:bulletEnabled val="1"/>
        </dgm:presLayoutVars>
      </dgm:prSet>
      <dgm:spPr/>
    </dgm:pt>
    <dgm:pt modelId="{F41991DB-7645-4696-822B-54330D99E9A9}" type="pres">
      <dgm:prSet presAssocID="{39C62C89-ADA2-426F-82BD-32B4AEF30F65}" presName="childText" presStyleLbl="revTx" presStyleIdx="0" presStyleCnt="2">
        <dgm:presLayoutVars>
          <dgm:bulletEnabled val="1"/>
        </dgm:presLayoutVars>
      </dgm:prSet>
      <dgm:spPr/>
    </dgm:pt>
    <dgm:pt modelId="{206BCC9B-F4DD-4F0F-8E90-2F0844A91191}" type="pres">
      <dgm:prSet presAssocID="{1802EEA4-D7FE-4A80-B29B-EBB53DE4E765}" presName="parentText" presStyleLbl="node1" presStyleIdx="1" presStyleCnt="3">
        <dgm:presLayoutVars>
          <dgm:chMax val="0"/>
          <dgm:bulletEnabled val="1"/>
        </dgm:presLayoutVars>
      </dgm:prSet>
      <dgm:spPr/>
    </dgm:pt>
    <dgm:pt modelId="{41850A72-EDCD-4271-9F77-7401C62FD2D4}" type="pres">
      <dgm:prSet presAssocID="{1802EEA4-D7FE-4A80-B29B-EBB53DE4E765}" presName="childText" presStyleLbl="revTx" presStyleIdx="1" presStyleCnt="2">
        <dgm:presLayoutVars>
          <dgm:bulletEnabled val="1"/>
        </dgm:presLayoutVars>
      </dgm:prSet>
      <dgm:spPr/>
    </dgm:pt>
    <dgm:pt modelId="{E1A9766D-33C5-4D88-96E0-D7065CBA645B}" type="pres">
      <dgm:prSet presAssocID="{2DE8F13A-93A1-4EAA-B2C1-D89C36DD76F3}" presName="parentText" presStyleLbl="node1" presStyleIdx="2" presStyleCnt="3">
        <dgm:presLayoutVars>
          <dgm:chMax val="0"/>
          <dgm:bulletEnabled val="1"/>
        </dgm:presLayoutVars>
      </dgm:prSet>
      <dgm:spPr/>
    </dgm:pt>
  </dgm:ptLst>
  <dgm:cxnLst>
    <dgm:cxn modelId="{4F28870F-1B10-48B9-87DE-057251EC4790}" srcId="{39C62C89-ADA2-426F-82BD-32B4AEF30F65}" destId="{94840954-EAA4-43CD-A518-E92CDAF6FE51}" srcOrd="1" destOrd="0" parTransId="{0A9A47A8-5FCD-4307-B8B5-36CD21D489A9}" sibTransId="{92384C89-61BF-40E8-AC32-A914115C7EB0}"/>
    <dgm:cxn modelId="{8775F416-B72F-4F61-B0BC-4200172CADF7}" type="presOf" srcId="{D396A7FC-BE57-4F56-8DDC-5C0BBDB10167}" destId="{F41991DB-7645-4696-822B-54330D99E9A9}" srcOrd="0" destOrd="3" presId="urn:microsoft.com/office/officeart/2005/8/layout/vList2"/>
    <dgm:cxn modelId="{BD2BCD22-7122-4136-AB3A-9FE6F88AD54D}" type="presOf" srcId="{4EF9F0FB-C5ED-4589-A098-10814FD5E44F}" destId="{41850A72-EDCD-4271-9F77-7401C62FD2D4}" srcOrd="0" destOrd="1" presId="urn:microsoft.com/office/officeart/2005/8/layout/vList2"/>
    <dgm:cxn modelId="{5A896F39-208E-49DF-AB9C-1F910652EB0D}" type="presOf" srcId="{901D09F2-F53E-4D16-ACC5-35B2C02D2737}" destId="{F41991DB-7645-4696-822B-54330D99E9A9}" srcOrd="0" destOrd="2" presId="urn:microsoft.com/office/officeart/2005/8/layout/vList2"/>
    <dgm:cxn modelId="{C2723240-1665-49C2-B090-AB8C8475D63C}" srcId="{1802EEA4-D7FE-4A80-B29B-EBB53DE4E765}" destId="{B6F713A1-BAE3-426A-8EC6-C099FBDDE642}" srcOrd="2" destOrd="0" parTransId="{BD2C5268-849A-4A74-9084-11F10A2F964B}" sibTransId="{5097EF21-696E-498A-9811-E51F1C87C1B5}"/>
    <dgm:cxn modelId="{FE46E462-AB82-4C52-BC7D-265078E573CF}" type="presOf" srcId="{39C62C89-ADA2-426F-82BD-32B4AEF30F65}" destId="{7D75594F-A0A8-4614-AEF5-4B7AC4C84F29}" srcOrd="0" destOrd="0" presId="urn:microsoft.com/office/officeart/2005/8/layout/vList2"/>
    <dgm:cxn modelId="{95998E67-8B8B-4DD3-AFB4-B75EAF7F28C5}" type="presOf" srcId="{1802EEA4-D7FE-4A80-B29B-EBB53DE4E765}" destId="{206BCC9B-F4DD-4F0F-8E90-2F0844A91191}" srcOrd="0" destOrd="0" presId="urn:microsoft.com/office/officeart/2005/8/layout/vList2"/>
    <dgm:cxn modelId="{F9E4EA67-D37E-40F3-8DE2-A94192458DBD}" type="presOf" srcId="{94840954-EAA4-43CD-A518-E92CDAF6FE51}" destId="{F41991DB-7645-4696-822B-54330D99E9A9}" srcOrd="0" destOrd="1" presId="urn:microsoft.com/office/officeart/2005/8/layout/vList2"/>
    <dgm:cxn modelId="{4C89C668-6183-48B1-9B5A-DEB66C49D5C0}" srcId="{E718E4CF-4070-4688-8145-1BDC1FF3CF79}" destId="{39C62C89-ADA2-426F-82BD-32B4AEF30F65}" srcOrd="0" destOrd="0" parTransId="{CECFB5DF-C342-468D-B84F-43D36D0C675D}" sibTransId="{5EBA1C32-2935-4CD9-82A2-837AD33EFE1D}"/>
    <dgm:cxn modelId="{1FE2D84D-25AE-412E-A2DB-C848EEF7B3FE}" srcId="{39C62C89-ADA2-426F-82BD-32B4AEF30F65}" destId="{901D09F2-F53E-4D16-ACC5-35B2C02D2737}" srcOrd="2" destOrd="0" parTransId="{B10FC73A-376E-4883-A05B-DD5D94BEFD15}" sibTransId="{B9B01278-0DB5-4943-8B03-3F2FB38D8432}"/>
    <dgm:cxn modelId="{68312D51-57ED-4A63-B2C7-16028F558E97}" srcId="{E718E4CF-4070-4688-8145-1BDC1FF3CF79}" destId="{2DE8F13A-93A1-4EAA-B2C1-D89C36DD76F3}" srcOrd="2" destOrd="0" parTransId="{F7BFF06A-0DD3-4A02-A1B1-841DD1B1D6F3}" sibTransId="{C6BE787F-81F9-4C1E-8702-E2D6E099A57A}"/>
    <dgm:cxn modelId="{7D3AA973-0D31-4CAB-9912-4F616437112C}" srcId="{39C62C89-ADA2-426F-82BD-32B4AEF30F65}" destId="{D396A7FC-BE57-4F56-8DDC-5C0BBDB10167}" srcOrd="3" destOrd="0" parTransId="{59D9DBDF-33EE-4BB3-A102-6674E225E9B4}" sibTransId="{DE441084-A470-476E-A5A7-98F354640656}"/>
    <dgm:cxn modelId="{4438DD73-6B5E-4C16-BEF3-86675E173175}" type="presOf" srcId="{E718E4CF-4070-4688-8145-1BDC1FF3CF79}" destId="{3DC3CE15-C6BE-496C-A72B-2379374C9A45}" srcOrd="0" destOrd="0" presId="urn:microsoft.com/office/officeart/2005/8/layout/vList2"/>
    <dgm:cxn modelId="{5665E079-7E70-4F52-9D76-934F05BEE384}" srcId="{E718E4CF-4070-4688-8145-1BDC1FF3CF79}" destId="{1802EEA4-D7FE-4A80-B29B-EBB53DE4E765}" srcOrd="1" destOrd="0" parTransId="{63D2559F-7817-4A09-85EC-F012DABEF9C2}" sibTransId="{079525FE-38E9-4D61-B443-9D4DE4FCA5B9}"/>
    <dgm:cxn modelId="{D0041282-2903-457E-B2A0-C77D6300D131}" type="presOf" srcId="{2DE8F13A-93A1-4EAA-B2C1-D89C36DD76F3}" destId="{E1A9766D-33C5-4D88-96E0-D7065CBA645B}" srcOrd="0" destOrd="0" presId="urn:microsoft.com/office/officeart/2005/8/layout/vList2"/>
    <dgm:cxn modelId="{4BE64A92-708B-4068-A82E-9CCB47F5A24A}" srcId="{1802EEA4-D7FE-4A80-B29B-EBB53DE4E765}" destId="{4EF9F0FB-C5ED-4589-A098-10814FD5E44F}" srcOrd="1" destOrd="0" parTransId="{D2AF0BD6-1EAB-416E-8643-9B24B5DDE4AF}" sibTransId="{9DC3B90E-78D7-4FAA-BDCC-80260B2DBED9}"/>
    <dgm:cxn modelId="{D665C193-2BA5-4257-ADC4-8FFF0E8FC49B}" srcId="{39C62C89-ADA2-426F-82BD-32B4AEF30F65}" destId="{AD38D14E-E686-47FE-B22E-16B2C16CBC8F}" srcOrd="0" destOrd="0" parTransId="{D0E60559-6562-42E4-9D1F-B308A1925D9A}" sibTransId="{F1E13EAB-D425-405A-9B9C-C5E5FFE86BCE}"/>
    <dgm:cxn modelId="{B2303E9D-FB40-4B58-BD55-7CA187C8499B}" srcId="{1802EEA4-D7FE-4A80-B29B-EBB53DE4E765}" destId="{367F720F-18B2-453A-84EB-D04B906B74A9}" srcOrd="0" destOrd="0" parTransId="{2F20C79E-E33E-44BF-8472-CBF91440BE17}" sibTransId="{73450AB5-A37E-439C-BCA4-76340FB1D5A0}"/>
    <dgm:cxn modelId="{AF96E5DD-A615-4B8F-884A-7F58F2A42B26}" type="presOf" srcId="{B6F713A1-BAE3-426A-8EC6-C099FBDDE642}" destId="{41850A72-EDCD-4271-9F77-7401C62FD2D4}" srcOrd="0" destOrd="2" presId="urn:microsoft.com/office/officeart/2005/8/layout/vList2"/>
    <dgm:cxn modelId="{EABEBAE2-A5EA-425C-8A8F-F79269B4CC57}" type="presOf" srcId="{367F720F-18B2-453A-84EB-D04B906B74A9}" destId="{41850A72-EDCD-4271-9F77-7401C62FD2D4}" srcOrd="0" destOrd="0" presId="urn:microsoft.com/office/officeart/2005/8/layout/vList2"/>
    <dgm:cxn modelId="{7F92BBFE-780B-4F82-A825-C209E8152FC4}" type="presOf" srcId="{AD38D14E-E686-47FE-B22E-16B2C16CBC8F}" destId="{F41991DB-7645-4696-822B-54330D99E9A9}" srcOrd="0" destOrd="0" presId="urn:microsoft.com/office/officeart/2005/8/layout/vList2"/>
    <dgm:cxn modelId="{F4018279-BA71-4DA5-A5E0-C50B0B17E21E}" type="presParOf" srcId="{3DC3CE15-C6BE-496C-A72B-2379374C9A45}" destId="{7D75594F-A0A8-4614-AEF5-4B7AC4C84F29}" srcOrd="0" destOrd="0" presId="urn:microsoft.com/office/officeart/2005/8/layout/vList2"/>
    <dgm:cxn modelId="{1FD86FDF-9A70-40C1-96B2-7609CB4FB64E}" type="presParOf" srcId="{3DC3CE15-C6BE-496C-A72B-2379374C9A45}" destId="{F41991DB-7645-4696-822B-54330D99E9A9}" srcOrd="1" destOrd="0" presId="urn:microsoft.com/office/officeart/2005/8/layout/vList2"/>
    <dgm:cxn modelId="{E2C6FD17-1FC6-4069-A61C-679BE0E24DF2}" type="presParOf" srcId="{3DC3CE15-C6BE-496C-A72B-2379374C9A45}" destId="{206BCC9B-F4DD-4F0F-8E90-2F0844A91191}" srcOrd="2" destOrd="0" presId="urn:microsoft.com/office/officeart/2005/8/layout/vList2"/>
    <dgm:cxn modelId="{1380B246-163E-4FDD-85FE-743AD439C903}" type="presParOf" srcId="{3DC3CE15-C6BE-496C-A72B-2379374C9A45}" destId="{41850A72-EDCD-4271-9F77-7401C62FD2D4}" srcOrd="3" destOrd="0" presId="urn:microsoft.com/office/officeart/2005/8/layout/vList2"/>
    <dgm:cxn modelId="{FF4F998C-BC3D-4687-A6F1-9C9B3ADF2CD7}" type="presParOf" srcId="{3DC3CE15-C6BE-496C-A72B-2379374C9A45}" destId="{E1A9766D-33C5-4D88-96E0-D7065CBA645B}" srcOrd="4" destOrd="0" presId="urn:microsoft.com/office/officeart/2005/8/layout/vList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753FA05-7C07-4F98-A56B-5929BEDE73FD}" type="doc">
      <dgm:prSet loTypeId="urn:microsoft.com/office/officeart/2008/layout/VerticalCurvedList" loCatId="list" qsTypeId="urn:microsoft.com/office/officeart/2005/8/quickstyle/3d3" qsCatId="3D" csTypeId="urn:microsoft.com/office/officeart/2005/8/colors/accent0_3" csCatId="mainScheme" phldr="1"/>
      <dgm:spPr/>
      <dgm:t>
        <a:bodyPr/>
        <a:lstStyle/>
        <a:p>
          <a:endParaRPr lang="en-US"/>
        </a:p>
      </dgm:t>
    </dgm:pt>
    <dgm:pt modelId="{5C5294F8-4ABC-4DE2-A485-89E818AAB071}">
      <dgm:prSet phldrT="[Text]"/>
      <dgm:spPr/>
      <dgm:t>
        <a:bodyPr/>
        <a:lstStyle/>
        <a:p>
          <a:pPr algn="just"/>
          <a:r>
            <a:rPr lang="en-US" b="1" dirty="0"/>
            <a:t>Internal control is a process. It is a means to an end, not an end in itself.</a:t>
          </a:r>
        </a:p>
      </dgm:t>
    </dgm:pt>
    <dgm:pt modelId="{14C6DCD9-46EF-4027-AD0B-72FD22DA2B8E}" type="parTrans" cxnId="{32DE5D96-9EB8-4B0B-A112-40639CEBE780}">
      <dgm:prSet/>
      <dgm:spPr/>
      <dgm:t>
        <a:bodyPr/>
        <a:lstStyle/>
        <a:p>
          <a:endParaRPr lang="en-US"/>
        </a:p>
      </dgm:t>
    </dgm:pt>
    <dgm:pt modelId="{F578810B-98D8-4C24-946B-55F8B6E08050}" type="sibTrans" cxnId="{32DE5D96-9EB8-4B0B-A112-40639CEBE780}">
      <dgm:prSet/>
      <dgm:spPr/>
      <dgm:t>
        <a:bodyPr/>
        <a:lstStyle/>
        <a:p>
          <a:endParaRPr lang="en-US"/>
        </a:p>
      </dgm:t>
    </dgm:pt>
    <dgm:pt modelId="{7F53A9A4-B1FE-4AC9-8E80-599DBA7B3334}">
      <dgm:prSet phldrT="[Text]"/>
      <dgm:spPr/>
      <dgm:t>
        <a:bodyPr/>
        <a:lstStyle/>
        <a:p>
          <a:pPr algn="just"/>
          <a:r>
            <a:rPr lang="en-US" b="1" dirty="0"/>
            <a:t>Internal control is not merely documented by policy manuals, systems, and forms. Rather, it is put in by people at every level of an organization.</a:t>
          </a:r>
        </a:p>
      </dgm:t>
    </dgm:pt>
    <dgm:pt modelId="{7B40E92A-EA3A-48A1-A594-E7C09E7A0B58}" type="sibTrans" cxnId="{06C8AE04-B7C1-47FA-B3D5-C3435307EDBC}">
      <dgm:prSet/>
      <dgm:spPr/>
      <dgm:t>
        <a:bodyPr/>
        <a:lstStyle/>
        <a:p>
          <a:endParaRPr lang="en-US"/>
        </a:p>
      </dgm:t>
    </dgm:pt>
    <dgm:pt modelId="{262BAD32-E0A9-4039-AF0D-A97E4BFAA4AF}" type="parTrans" cxnId="{06C8AE04-B7C1-47FA-B3D5-C3435307EDBC}">
      <dgm:prSet/>
      <dgm:spPr/>
      <dgm:t>
        <a:bodyPr/>
        <a:lstStyle/>
        <a:p>
          <a:endParaRPr lang="en-US"/>
        </a:p>
      </dgm:t>
    </dgm:pt>
    <dgm:pt modelId="{FA02C6C2-CCEE-400F-9C75-67CAF0C1CF4B}">
      <dgm:prSet phldrT="[Text]"/>
      <dgm:spPr/>
      <dgm:t>
        <a:bodyPr/>
        <a:lstStyle/>
        <a:p>
          <a:r>
            <a:rPr lang="en-US" b="1" dirty="0"/>
            <a:t>Internal control can provide only reasonable assurance, not absolute assurance, to an entity’s senior management and board.</a:t>
          </a:r>
        </a:p>
      </dgm:t>
    </dgm:pt>
    <dgm:pt modelId="{BB24ABF9-32C4-426E-B876-E2AC5FF0940A}" type="parTrans" cxnId="{83DA0F55-60A6-4543-8342-B1A8EFCA77EF}">
      <dgm:prSet/>
      <dgm:spPr/>
      <dgm:t>
        <a:bodyPr/>
        <a:lstStyle/>
        <a:p>
          <a:endParaRPr lang="en-US"/>
        </a:p>
      </dgm:t>
    </dgm:pt>
    <dgm:pt modelId="{253773F5-F5B9-48AF-BB9B-BF5B77845049}" type="sibTrans" cxnId="{83DA0F55-60A6-4543-8342-B1A8EFCA77EF}">
      <dgm:prSet/>
      <dgm:spPr/>
      <dgm:t>
        <a:bodyPr/>
        <a:lstStyle/>
        <a:p>
          <a:endParaRPr lang="en-US"/>
        </a:p>
      </dgm:t>
    </dgm:pt>
    <dgm:pt modelId="{825E6D72-41B8-4502-835C-299DE3142BDD}">
      <dgm:prSet phldrT="[Text]"/>
      <dgm:spPr/>
      <dgm:t>
        <a:bodyPr/>
        <a:lstStyle/>
        <a:p>
          <a:r>
            <a:rPr lang="en-US" b="1" dirty="0"/>
            <a:t>Internal control is geared to the achievement of objectives in one or more separate but overlapping categories.</a:t>
          </a:r>
        </a:p>
      </dgm:t>
    </dgm:pt>
    <dgm:pt modelId="{86D92A70-CA4A-4356-BF40-D48551DFBC6B}" type="parTrans" cxnId="{C54AC9BF-624E-479B-A178-7D71A1B712FC}">
      <dgm:prSet/>
      <dgm:spPr/>
      <dgm:t>
        <a:bodyPr/>
        <a:lstStyle/>
        <a:p>
          <a:endParaRPr lang="en-US"/>
        </a:p>
      </dgm:t>
    </dgm:pt>
    <dgm:pt modelId="{113F7840-86B1-4A9D-B350-6B129263A3F9}" type="sibTrans" cxnId="{C54AC9BF-624E-479B-A178-7D71A1B712FC}">
      <dgm:prSet/>
      <dgm:spPr/>
      <dgm:t>
        <a:bodyPr/>
        <a:lstStyle/>
        <a:p>
          <a:endParaRPr lang="en-US"/>
        </a:p>
      </dgm:t>
    </dgm:pt>
    <dgm:pt modelId="{FD91C3C6-0450-49B4-B530-C81D03CA8636}" type="pres">
      <dgm:prSet presAssocID="{E753FA05-7C07-4F98-A56B-5929BEDE73FD}" presName="Name0" presStyleCnt="0">
        <dgm:presLayoutVars>
          <dgm:chMax val="7"/>
          <dgm:chPref val="7"/>
          <dgm:dir/>
        </dgm:presLayoutVars>
      </dgm:prSet>
      <dgm:spPr/>
    </dgm:pt>
    <dgm:pt modelId="{6DB82D4E-FFA7-4DC2-B6D2-DDC671EBB099}" type="pres">
      <dgm:prSet presAssocID="{E753FA05-7C07-4F98-A56B-5929BEDE73FD}" presName="Name1" presStyleCnt="0"/>
      <dgm:spPr/>
    </dgm:pt>
    <dgm:pt modelId="{85B1CD73-C3EA-4E53-82F2-C736CE8CAF3E}" type="pres">
      <dgm:prSet presAssocID="{E753FA05-7C07-4F98-A56B-5929BEDE73FD}" presName="cycle" presStyleCnt="0"/>
      <dgm:spPr/>
    </dgm:pt>
    <dgm:pt modelId="{B5BF813E-7376-45D4-A957-65C50E33CD67}" type="pres">
      <dgm:prSet presAssocID="{E753FA05-7C07-4F98-A56B-5929BEDE73FD}" presName="srcNode" presStyleLbl="node1" presStyleIdx="0" presStyleCnt="4"/>
      <dgm:spPr/>
    </dgm:pt>
    <dgm:pt modelId="{0DBDBC1F-DE77-4207-8524-3966ECEC67AB}" type="pres">
      <dgm:prSet presAssocID="{E753FA05-7C07-4F98-A56B-5929BEDE73FD}" presName="conn" presStyleLbl="parChTrans1D2" presStyleIdx="0" presStyleCnt="1"/>
      <dgm:spPr/>
    </dgm:pt>
    <dgm:pt modelId="{29CE8DB3-710D-42C7-BEF2-39E79B53E44A}" type="pres">
      <dgm:prSet presAssocID="{E753FA05-7C07-4F98-A56B-5929BEDE73FD}" presName="extraNode" presStyleLbl="node1" presStyleIdx="0" presStyleCnt="4"/>
      <dgm:spPr/>
    </dgm:pt>
    <dgm:pt modelId="{6F288214-7440-49CB-80F7-7340B0F5D86F}" type="pres">
      <dgm:prSet presAssocID="{E753FA05-7C07-4F98-A56B-5929BEDE73FD}" presName="dstNode" presStyleLbl="node1" presStyleIdx="0" presStyleCnt="4"/>
      <dgm:spPr/>
    </dgm:pt>
    <dgm:pt modelId="{F9F770C9-3BF2-43FC-98AD-42CFEB9863F7}" type="pres">
      <dgm:prSet presAssocID="{5C5294F8-4ABC-4DE2-A485-89E818AAB071}" presName="text_1" presStyleLbl="node1" presStyleIdx="0" presStyleCnt="4">
        <dgm:presLayoutVars>
          <dgm:bulletEnabled val="1"/>
        </dgm:presLayoutVars>
      </dgm:prSet>
      <dgm:spPr/>
    </dgm:pt>
    <dgm:pt modelId="{6AD4432B-D8D9-4262-A735-A9C689A26072}" type="pres">
      <dgm:prSet presAssocID="{5C5294F8-4ABC-4DE2-A485-89E818AAB071}" presName="accent_1" presStyleCnt="0"/>
      <dgm:spPr/>
    </dgm:pt>
    <dgm:pt modelId="{E3D02DDA-74E1-4923-8A5D-EB5001890436}" type="pres">
      <dgm:prSet presAssocID="{5C5294F8-4ABC-4DE2-A485-89E818AAB071}" presName="accentRepeatNode" presStyleLbl="solidFgAcc1" presStyleIdx="0" presStyleCnt="4"/>
      <dgm:spPr/>
    </dgm:pt>
    <dgm:pt modelId="{11E0E007-8070-44A9-A540-4522982418DC}" type="pres">
      <dgm:prSet presAssocID="{7F53A9A4-B1FE-4AC9-8E80-599DBA7B3334}" presName="text_2" presStyleLbl="node1" presStyleIdx="1" presStyleCnt="4">
        <dgm:presLayoutVars>
          <dgm:bulletEnabled val="1"/>
        </dgm:presLayoutVars>
      </dgm:prSet>
      <dgm:spPr/>
    </dgm:pt>
    <dgm:pt modelId="{46F112C2-2D19-4759-B6E1-60B35EA898E1}" type="pres">
      <dgm:prSet presAssocID="{7F53A9A4-B1FE-4AC9-8E80-599DBA7B3334}" presName="accent_2" presStyleCnt="0"/>
      <dgm:spPr/>
    </dgm:pt>
    <dgm:pt modelId="{ABA6572C-86E3-4A53-B519-A43BAA23B4A2}" type="pres">
      <dgm:prSet presAssocID="{7F53A9A4-B1FE-4AC9-8E80-599DBA7B3334}" presName="accentRepeatNode" presStyleLbl="solidFgAcc1" presStyleIdx="1" presStyleCnt="4"/>
      <dgm:spPr/>
    </dgm:pt>
    <dgm:pt modelId="{3D0787DC-09B2-4D0C-8F55-E8147AB5AC4B}" type="pres">
      <dgm:prSet presAssocID="{FA02C6C2-CCEE-400F-9C75-67CAF0C1CF4B}" presName="text_3" presStyleLbl="node1" presStyleIdx="2" presStyleCnt="4">
        <dgm:presLayoutVars>
          <dgm:bulletEnabled val="1"/>
        </dgm:presLayoutVars>
      </dgm:prSet>
      <dgm:spPr/>
    </dgm:pt>
    <dgm:pt modelId="{992EFA9F-1ED0-4F22-B688-EEB852CF90EE}" type="pres">
      <dgm:prSet presAssocID="{FA02C6C2-CCEE-400F-9C75-67CAF0C1CF4B}" presName="accent_3" presStyleCnt="0"/>
      <dgm:spPr/>
    </dgm:pt>
    <dgm:pt modelId="{0ECE2948-1387-423E-82D8-05B6313A7AD0}" type="pres">
      <dgm:prSet presAssocID="{FA02C6C2-CCEE-400F-9C75-67CAF0C1CF4B}" presName="accentRepeatNode" presStyleLbl="solidFgAcc1" presStyleIdx="2" presStyleCnt="4"/>
      <dgm:spPr/>
    </dgm:pt>
    <dgm:pt modelId="{77F0DE0A-6757-495E-B38B-688A962E9371}" type="pres">
      <dgm:prSet presAssocID="{825E6D72-41B8-4502-835C-299DE3142BDD}" presName="text_4" presStyleLbl="node1" presStyleIdx="3" presStyleCnt="4">
        <dgm:presLayoutVars>
          <dgm:bulletEnabled val="1"/>
        </dgm:presLayoutVars>
      </dgm:prSet>
      <dgm:spPr/>
    </dgm:pt>
    <dgm:pt modelId="{52D3FD20-5D97-4B7B-9F0F-8A392CF36007}" type="pres">
      <dgm:prSet presAssocID="{825E6D72-41B8-4502-835C-299DE3142BDD}" presName="accent_4" presStyleCnt="0"/>
      <dgm:spPr/>
    </dgm:pt>
    <dgm:pt modelId="{0E475E27-991A-4C25-AF81-2B1D505B4714}" type="pres">
      <dgm:prSet presAssocID="{825E6D72-41B8-4502-835C-299DE3142BDD}" presName="accentRepeatNode" presStyleLbl="solidFgAcc1" presStyleIdx="3" presStyleCnt="4"/>
      <dgm:spPr/>
    </dgm:pt>
  </dgm:ptLst>
  <dgm:cxnLst>
    <dgm:cxn modelId="{06C8AE04-B7C1-47FA-B3D5-C3435307EDBC}" srcId="{E753FA05-7C07-4F98-A56B-5929BEDE73FD}" destId="{7F53A9A4-B1FE-4AC9-8E80-599DBA7B3334}" srcOrd="1" destOrd="0" parTransId="{262BAD32-E0A9-4039-AF0D-A97E4BFAA4AF}" sibTransId="{7B40E92A-EA3A-48A1-A594-E7C09E7A0B58}"/>
    <dgm:cxn modelId="{944E8208-9809-4568-854B-6805639E2C9C}" type="presOf" srcId="{F578810B-98D8-4C24-946B-55F8B6E08050}" destId="{0DBDBC1F-DE77-4207-8524-3966ECEC67AB}" srcOrd="0" destOrd="0" presId="urn:microsoft.com/office/officeart/2008/layout/VerticalCurvedList"/>
    <dgm:cxn modelId="{C55F441A-14C6-4B72-AC0F-FB879BC57987}" type="presOf" srcId="{FA02C6C2-CCEE-400F-9C75-67CAF0C1CF4B}" destId="{3D0787DC-09B2-4D0C-8F55-E8147AB5AC4B}" srcOrd="0" destOrd="0" presId="urn:microsoft.com/office/officeart/2008/layout/VerticalCurvedList"/>
    <dgm:cxn modelId="{480B4E3B-DCF1-4EB7-9664-1416349174F8}" type="presOf" srcId="{825E6D72-41B8-4502-835C-299DE3142BDD}" destId="{77F0DE0A-6757-495E-B38B-688A962E9371}" srcOrd="0" destOrd="0" presId="urn:microsoft.com/office/officeart/2008/layout/VerticalCurvedList"/>
    <dgm:cxn modelId="{9BBD6043-509F-4515-9D2E-95D2A7A2830D}" type="presOf" srcId="{E753FA05-7C07-4F98-A56B-5929BEDE73FD}" destId="{FD91C3C6-0450-49B4-B530-C81D03CA8636}" srcOrd="0" destOrd="0" presId="urn:microsoft.com/office/officeart/2008/layout/VerticalCurvedList"/>
    <dgm:cxn modelId="{F2A45A54-B335-40BD-8569-5099967DC15D}" type="presOf" srcId="{7F53A9A4-B1FE-4AC9-8E80-599DBA7B3334}" destId="{11E0E007-8070-44A9-A540-4522982418DC}" srcOrd="0" destOrd="0" presId="urn:microsoft.com/office/officeart/2008/layout/VerticalCurvedList"/>
    <dgm:cxn modelId="{83DA0F55-60A6-4543-8342-B1A8EFCA77EF}" srcId="{E753FA05-7C07-4F98-A56B-5929BEDE73FD}" destId="{FA02C6C2-CCEE-400F-9C75-67CAF0C1CF4B}" srcOrd="2" destOrd="0" parTransId="{BB24ABF9-32C4-426E-B876-E2AC5FF0940A}" sibTransId="{253773F5-F5B9-48AF-BB9B-BF5B77845049}"/>
    <dgm:cxn modelId="{32DE5D96-9EB8-4B0B-A112-40639CEBE780}" srcId="{E753FA05-7C07-4F98-A56B-5929BEDE73FD}" destId="{5C5294F8-4ABC-4DE2-A485-89E818AAB071}" srcOrd="0" destOrd="0" parTransId="{14C6DCD9-46EF-4027-AD0B-72FD22DA2B8E}" sibTransId="{F578810B-98D8-4C24-946B-55F8B6E08050}"/>
    <dgm:cxn modelId="{04B1479D-6B06-4C5B-A5C0-86C128170031}" type="presOf" srcId="{5C5294F8-4ABC-4DE2-A485-89E818AAB071}" destId="{F9F770C9-3BF2-43FC-98AD-42CFEB9863F7}" srcOrd="0" destOrd="0" presId="urn:microsoft.com/office/officeart/2008/layout/VerticalCurvedList"/>
    <dgm:cxn modelId="{C54AC9BF-624E-479B-A178-7D71A1B712FC}" srcId="{E753FA05-7C07-4F98-A56B-5929BEDE73FD}" destId="{825E6D72-41B8-4502-835C-299DE3142BDD}" srcOrd="3" destOrd="0" parTransId="{86D92A70-CA4A-4356-BF40-D48551DFBC6B}" sibTransId="{113F7840-86B1-4A9D-B350-6B129263A3F9}"/>
    <dgm:cxn modelId="{A5CF4481-56B5-4EA0-A60F-11FE44F54879}" type="presParOf" srcId="{FD91C3C6-0450-49B4-B530-C81D03CA8636}" destId="{6DB82D4E-FFA7-4DC2-B6D2-DDC671EBB099}" srcOrd="0" destOrd="0" presId="urn:microsoft.com/office/officeart/2008/layout/VerticalCurvedList"/>
    <dgm:cxn modelId="{4A436FA7-E400-4D4B-BA0C-E2C9EEBD6AC3}" type="presParOf" srcId="{6DB82D4E-FFA7-4DC2-B6D2-DDC671EBB099}" destId="{85B1CD73-C3EA-4E53-82F2-C736CE8CAF3E}" srcOrd="0" destOrd="0" presId="urn:microsoft.com/office/officeart/2008/layout/VerticalCurvedList"/>
    <dgm:cxn modelId="{D650ECA1-E2EF-483C-AAF5-38E276299903}" type="presParOf" srcId="{85B1CD73-C3EA-4E53-82F2-C736CE8CAF3E}" destId="{B5BF813E-7376-45D4-A957-65C50E33CD67}" srcOrd="0" destOrd="0" presId="urn:microsoft.com/office/officeart/2008/layout/VerticalCurvedList"/>
    <dgm:cxn modelId="{075634CC-26CA-4325-8409-9FA496427394}" type="presParOf" srcId="{85B1CD73-C3EA-4E53-82F2-C736CE8CAF3E}" destId="{0DBDBC1F-DE77-4207-8524-3966ECEC67AB}" srcOrd="1" destOrd="0" presId="urn:microsoft.com/office/officeart/2008/layout/VerticalCurvedList"/>
    <dgm:cxn modelId="{7B0C8B60-D866-47EA-94C6-E9E841FD86BE}" type="presParOf" srcId="{85B1CD73-C3EA-4E53-82F2-C736CE8CAF3E}" destId="{29CE8DB3-710D-42C7-BEF2-39E79B53E44A}" srcOrd="2" destOrd="0" presId="urn:microsoft.com/office/officeart/2008/layout/VerticalCurvedList"/>
    <dgm:cxn modelId="{1F8216C3-3A9C-4521-83AA-1FC4C116C666}" type="presParOf" srcId="{85B1CD73-C3EA-4E53-82F2-C736CE8CAF3E}" destId="{6F288214-7440-49CB-80F7-7340B0F5D86F}" srcOrd="3" destOrd="0" presId="urn:microsoft.com/office/officeart/2008/layout/VerticalCurvedList"/>
    <dgm:cxn modelId="{88AFA4D0-7F66-4B3D-A2BC-E41A5000E7C6}" type="presParOf" srcId="{6DB82D4E-FFA7-4DC2-B6D2-DDC671EBB099}" destId="{F9F770C9-3BF2-43FC-98AD-42CFEB9863F7}" srcOrd="1" destOrd="0" presId="urn:microsoft.com/office/officeart/2008/layout/VerticalCurvedList"/>
    <dgm:cxn modelId="{0A0F204E-F1AF-42FB-A994-8C64330152D3}" type="presParOf" srcId="{6DB82D4E-FFA7-4DC2-B6D2-DDC671EBB099}" destId="{6AD4432B-D8D9-4262-A735-A9C689A26072}" srcOrd="2" destOrd="0" presId="urn:microsoft.com/office/officeart/2008/layout/VerticalCurvedList"/>
    <dgm:cxn modelId="{BFC9A03D-8B19-4F1B-BD79-8601CE2FAEEB}" type="presParOf" srcId="{6AD4432B-D8D9-4262-A735-A9C689A26072}" destId="{E3D02DDA-74E1-4923-8A5D-EB5001890436}" srcOrd="0" destOrd="0" presId="urn:microsoft.com/office/officeart/2008/layout/VerticalCurvedList"/>
    <dgm:cxn modelId="{2E1C10D6-82EB-482C-9B7E-68E7FBCD7B07}" type="presParOf" srcId="{6DB82D4E-FFA7-4DC2-B6D2-DDC671EBB099}" destId="{11E0E007-8070-44A9-A540-4522982418DC}" srcOrd="3" destOrd="0" presId="urn:microsoft.com/office/officeart/2008/layout/VerticalCurvedList"/>
    <dgm:cxn modelId="{C7627CAC-01A7-44F6-8FE7-4EBDFB4FAF25}" type="presParOf" srcId="{6DB82D4E-FFA7-4DC2-B6D2-DDC671EBB099}" destId="{46F112C2-2D19-4759-B6E1-60B35EA898E1}" srcOrd="4" destOrd="0" presId="urn:microsoft.com/office/officeart/2008/layout/VerticalCurvedList"/>
    <dgm:cxn modelId="{0F545BCA-5892-4EF2-AB97-0516DA785F07}" type="presParOf" srcId="{46F112C2-2D19-4759-B6E1-60B35EA898E1}" destId="{ABA6572C-86E3-4A53-B519-A43BAA23B4A2}" srcOrd="0" destOrd="0" presId="urn:microsoft.com/office/officeart/2008/layout/VerticalCurvedList"/>
    <dgm:cxn modelId="{2F17624E-0E79-4A23-9CBF-6801076125E9}" type="presParOf" srcId="{6DB82D4E-FFA7-4DC2-B6D2-DDC671EBB099}" destId="{3D0787DC-09B2-4D0C-8F55-E8147AB5AC4B}" srcOrd="5" destOrd="0" presId="urn:microsoft.com/office/officeart/2008/layout/VerticalCurvedList"/>
    <dgm:cxn modelId="{8B2AF60E-BF13-466E-8438-D88B8CFFCD9E}" type="presParOf" srcId="{6DB82D4E-FFA7-4DC2-B6D2-DDC671EBB099}" destId="{992EFA9F-1ED0-4F22-B688-EEB852CF90EE}" srcOrd="6" destOrd="0" presId="urn:microsoft.com/office/officeart/2008/layout/VerticalCurvedList"/>
    <dgm:cxn modelId="{188E1149-4228-4CDC-A866-2532A85557EA}" type="presParOf" srcId="{992EFA9F-1ED0-4F22-B688-EEB852CF90EE}" destId="{0ECE2948-1387-423E-82D8-05B6313A7AD0}" srcOrd="0" destOrd="0" presId="urn:microsoft.com/office/officeart/2008/layout/VerticalCurvedList"/>
    <dgm:cxn modelId="{BB69DBD5-6CBE-488E-B1DC-0F1A2F391BA3}" type="presParOf" srcId="{6DB82D4E-FFA7-4DC2-B6D2-DDC671EBB099}" destId="{77F0DE0A-6757-495E-B38B-688A962E9371}" srcOrd="7" destOrd="0" presId="urn:microsoft.com/office/officeart/2008/layout/VerticalCurvedList"/>
    <dgm:cxn modelId="{5827B224-0163-4F5F-AB32-A2AACB21B576}" type="presParOf" srcId="{6DB82D4E-FFA7-4DC2-B6D2-DDC671EBB099}" destId="{52D3FD20-5D97-4B7B-9F0F-8A392CF36007}" srcOrd="8" destOrd="0" presId="urn:microsoft.com/office/officeart/2008/layout/VerticalCurvedList"/>
    <dgm:cxn modelId="{22E33166-B828-4568-9DD7-DD3FFA7BA43A}" type="presParOf" srcId="{52D3FD20-5D97-4B7B-9F0F-8A392CF36007}" destId="{0E475E27-991A-4C25-AF81-2B1D505B4714}"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18E4CF-4070-4688-8145-1BDC1FF3CF79}" type="doc">
      <dgm:prSet loTypeId="urn:microsoft.com/office/officeart/2005/8/layout/vList2" loCatId="list" qsTypeId="urn:microsoft.com/office/officeart/2005/8/quickstyle/3d2" qsCatId="3D" csTypeId="urn:microsoft.com/office/officeart/2005/8/colors/accent0_3" csCatId="mainScheme" phldr="1"/>
      <dgm:spPr/>
      <dgm:t>
        <a:bodyPr/>
        <a:lstStyle/>
        <a:p>
          <a:endParaRPr lang="en-US"/>
        </a:p>
      </dgm:t>
    </dgm:pt>
    <dgm:pt modelId="{39C62C89-ADA2-426F-82BD-32B4AEF30F65}">
      <dgm:prSet phldrT="[Text]"/>
      <dgm:spPr/>
      <dgm:t>
        <a:bodyPr/>
        <a:lstStyle/>
        <a:p>
          <a:pPr algn="just"/>
          <a:r>
            <a:rPr lang="en-US" i="0" dirty="0"/>
            <a:t>The system designed, implemented, and maintained by those charged with governance, management, and other personnel to provide reasonable assurance about the achievement of an entity’s objectives with regard to:</a:t>
          </a:r>
          <a:endParaRPr lang="en-US" b="1" u="none" dirty="0"/>
        </a:p>
      </dgm:t>
    </dgm:pt>
    <dgm:pt modelId="{CECFB5DF-C342-468D-B84F-43D36D0C675D}" type="parTrans" cxnId="{4C89C668-6183-48B1-9B5A-DEB66C49D5C0}">
      <dgm:prSet/>
      <dgm:spPr/>
      <dgm:t>
        <a:bodyPr/>
        <a:lstStyle/>
        <a:p>
          <a:endParaRPr lang="en-US"/>
        </a:p>
      </dgm:t>
    </dgm:pt>
    <dgm:pt modelId="{5EBA1C32-2935-4CD9-82A2-837AD33EFE1D}" type="sibTrans" cxnId="{4C89C668-6183-48B1-9B5A-DEB66C49D5C0}">
      <dgm:prSet/>
      <dgm:spPr/>
      <dgm:t>
        <a:bodyPr/>
        <a:lstStyle/>
        <a:p>
          <a:endParaRPr lang="en-US"/>
        </a:p>
      </dgm:t>
    </dgm:pt>
    <dgm:pt modelId="{AD38D14E-E686-47FE-B22E-16B2C16CBC8F}">
      <dgm:prSet custT="1"/>
      <dgm:spPr/>
      <dgm:t>
        <a:bodyPr/>
        <a:lstStyle/>
        <a:p>
          <a:pPr algn="just"/>
          <a:r>
            <a:rPr lang="en-US" sz="2800" dirty="0"/>
            <a:t>Reliability of financial reporting</a:t>
          </a:r>
        </a:p>
      </dgm:t>
    </dgm:pt>
    <dgm:pt modelId="{F1E13EAB-D425-405A-9B9C-C5E5FFE86BCE}" type="sibTrans" cxnId="{D665C193-2BA5-4257-ADC4-8FFF0E8FC49B}">
      <dgm:prSet/>
      <dgm:spPr/>
      <dgm:t>
        <a:bodyPr/>
        <a:lstStyle/>
        <a:p>
          <a:endParaRPr lang="en-US"/>
        </a:p>
      </dgm:t>
    </dgm:pt>
    <dgm:pt modelId="{D0E60559-6562-42E4-9D1F-B308A1925D9A}" type="parTrans" cxnId="{D665C193-2BA5-4257-ADC4-8FFF0E8FC49B}">
      <dgm:prSet/>
      <dgm:spPr/>
      <dgm:t>
        <a:bodyPr/>
        <a:lstStyle/>
        <a:p>
          <a:endParaRPr lang="en-US"/>
        </a:p>
      </dgm:t>
    </dgm:pt>
    <dgm:pt modelId="{82579970-7059-40DD-B642-E3663227E4E3}">
      <dgm:prSet custT="1"/>
      <dgm:spPr/>
      <dgm:t>
        <a:bodyPr/>
        <a:lstStyle/>
        <a:p>
          <a:pPr algn="just"/>
          <a:r>
            <a:rPr lang="en-US" sz="2800" dirty="0"/>
            <a:t>Effectiveness and efficiency of operations</a:t>
          </a:r>
        </a:p>
      </dgm:t>
    </dgm:pt>
    <dgm:pt modelId="{82334177-CF13-4BFF-A345-6A50A7439A14}" type="parTrans" cxnId="{0E5C8457-6640-48F7-8D45-8B4DB87969E8}">
      <dgm:prSet/>
      <dgm:spPr/>
      <dgm:t>
        <a:bodyPr/>
        <a:lstStyle/>
        <a:p>
          <a:endParaRPr lang="en-US"/>
        </a:p>
      </dgm:t>
    </dgm:pt>
    <dgm:pt modelId="{1383B15C-BA69-47B6-9615-CE62B77DA088}" type="sibTrans" cxnId="{0E5C8457-6640-48F7-8D45-8B4DB87969E8}">
      <dgm:prSet/>
      <dgm:spPr/>
      <dgm:t>
        <a:bodyPr/>
        <a:lstStyle/>
        <a:p>
          <a:endParaRPr lang="en-US"/>
        </a:p>
      </dgm:t>
    </dgm:pt>
    <dgm:pt modelId="{CBD14F73-3D50-47EE-9EBB-C2ED5F7B80A1}">
      <dgm:prSet custT="1"/>
      <dgm:spPr/>
      <dgm:t>
        <a:bodyPr/>
        <a:lstStyle/>
        <a:p>
          <a:pPr algn="just"/>
          <a:r>
            <a:rPr lang="en-US" sz="2800" dirty="0"/>
            <a:t>Compliance with applicable laws and regulations</a:t>
          </a:r>
        </a:p>
      </dgm:t>
    </dgm:pt>
    <dgm:pt modelId="{30B35109-5FD2-4125-BA08-4889CFE560EC}" type="parTrans" cxnId="{1E65987D-CB25-45F5-8833-E3BDDEF59E98}">
      <dgm:prSet/>
      <dgm:spPr/>
      <dgm:t>
        <a:bodyPr/>
        <a:lstStyle/>
        <a:p>
          <a:endParaRPr lang="en-US"/>
        </a:p>
      </dgm:t>
    </dgm:pt>
    <dgm:pt modelId="{EC22F66F-AC36-4A09-B986-9B76B753213C}" type="sibTrans" cxnId="{1E65987D-CB25-45F5-8833-E3BDDEF59E98}">
      <dgm:prSet/>
      <dgm:spPr/>
      <dgm:t>
        <a:bodyPr/>
        <a:lstStyle/>
        <a:p>
          <a:endParaRPr lang="en-US"/>
        </a:p>
      </dgm:t>
    </dgm:pt>
    <dgm:pt modelId="{3DC3CE15-C6BE-496C-A72B-2379374C9A45}" type="pres">
      <dgm:prSet presAssocID="{E718E4CF-4070-4688-8145-1BDC1FF3CF79}" presName="linear" presStyleCnt="0">
        <dgm:presLayoutVars>
          <dgm:animLvl val="lvl"/>
          <dgm:resizeHandles val="exact"/>
        </dgm:presLayoutVars>
      </dgm:prSet>
      <dgm:spPr/>
    </dgm:pt>
    <dgm:pt modelId="{7D75594F-A0A8-4614-AEF5-4B7AC4C84F29}" type="pres">
      <dgm:prSet presAssocID="{39C62C89-ADA2-426F-82BD-32B4AEF30F65}" presName="parentText" presStyleLbl="node1" presStyleIdx="0" presStyleCnt="1" custLinFactNeighborX="1152" custLinFactNeighborY="-967">
        <dgm:presLayoutVars>
          <dgm:chMax val="0"/>
          <dgm:bulletEnabled val="1"/>
        </dgm:presLayoutVars>
      </dgm:prSet>
      <dgm:spPr/>
    </dgm:pt>
    <dgm:pt modelId="{F41991DB-7645-4696-822B-54330D99E9A9}" type="pres">
      <dgm:prSet presAssocID="{39C62C89-ADA2-426F-82BD-32B4AEF30F65}" presName="childText" presStyleLbl="revTx" presStyleIdx="0" presStyleCnt="1" custScaleY="123511">
        <dgm:presLayoutVars>
          <dgm:bulletEnabled val="1"/>
        </dgm:presLayoutVars>
      </dgm:prSet>
      <dgm:spPr/>
    </dgm:pt>
  </dgm:ptLst>
  <dgm:cxnLst>
    <dgm:cxn modelId="{FE46E462-AB82-4C52-BC7D-265078E573CF}" type="presOf" srcId="{39C62C89-ADA2-426F-82BD-32B4AEF30F65}" destId="{7D75594F-A0A8-4614-AEF5-4B7AC4C84F29}" srcOrd="0" destOrd="0" presId="urn:microsoft.com/office/officeart/2005/8/layout/vList2"/>
    <dgm:cxn modelId="{4C89C668-6183-48B1-9B5A-DEB66C49D5C0}" srcId="{E718E4CF-4070-4688-8145-1BDC1FF3CF79}" destId="{39C62C89-ADA2-426F-82BD-32B4AEF30F65}" srcOrd="0" destOrd="0" parTransId="{CECFB5DF-C342-468D-B84F-43D36D0C675D}" sibTransId="{5EBA1C32-2935-4CD9-82A2-837AD33EFE1D}"/>
    <dgm:cxn modelId="{4438DD73-6B5E-4C16-BEF3-86675E173175}" type="presOf" srcId="{E718E4CF-4070-4688-8145-1BDC1FF3CF79}" destId="{3DC3CE15-C6BE-496C-A72B-2379374C9A45}" srcOrd="0" destOrd="0" presId="urn:microsoft.com/office/officeart/2005/8/layout/vList2"/>
    <dgm:cxn modelId="{4DB4FE73-333A-4AED-9D58-E90BFC8085DB}" type="presOf" srcId="{CBD14F73-3D50-47EE-9EBB-C2ED5F7B80A1}" destId="{F41991DB-7645-4696-822B-54330D99E9A9}" srcOrd="0" destOrd="2" presId="urn:microsoft.com/office/officeart/2005/8/layout/vList2"/>
    <dgm:cxn modelId="{0E5C8457-6640-48F7-8D45-8B4DB87969E8}" srcId="{39C62C89-ADA2-426F-82BD-32B4AEF30F65}" destId="{82579970-7059-40DD-B642-E3663227E4E3}" srcOrd="1" destOrd="0" parTransId="{82334177-CF13-4BFF-A345-6A50A7439A14}" sibTransId="{1383B15C-BA69-47B6-9615-CE62B77DA088}"/>
    <dgm:cxn modelId="{1E65987D-CB25-45F5-8833-E3BDDEF59E98}" srcId="{39C62C89-ADA2-426F-82BD-32B4AEF30F65}" destId="{CBD14F73-3D50-47EE-9EBB-C2ED5F7B80A1}" srcOrd="2" destOrd="0" parTransId="{30B35109-5FD2-4125-BA08-4889CFE560EC}" sibTransId="{EC22F66F-AC36-4A09-B986-9B76B753213C}"/>
    <dgm:cxn modelId="{D665C193-2BA5-4257-ADC4-8FFF0E8FC49B}" srcId="{39C62C89-ADA2-426F-82BD-32B4AEF30F65}" destId="{AD38D14E-E686-47FE-B22E-16B2C16CBC8F}" srcOrd="0" destOrd="0" parTransId="{D0E60559-6562-42E4-9D1F-B308A1925D9A}" sibTransId="{F1E13EAB-D425-405A-9B9C-C5E5FFE86BCE}"/>
    <dgm:cxn modelId="{C05DA9B3-EAED-4424-BFE7-05CD06895883}" type="presOf" srcId="{82579970-7059-40DD-B642-E3663227E4E3}" destId="{F41991DB-7645-4696-822B-54330D99E9A9}" srcOrd="0" destOrd="1" presId="urn:microsoft.com/office/officeart/2005/8/layout/vList2"/>
    <dgm:cxn modelId="{7F92BBFE-780B-4F82-A825-C209E8152FC4}" type="presOf" srcId="{AD38D14E-E686-47FE-B22E-16B2C16CBC8F}" destId="{F41991DB-7645-4696-822B-54330D99E9A9}" srcOrd="0" destOrd="0" presId="urn:microsoft.com/office/officeart/2005/8/layout/vList2"/>
    <dgm:cxn modelId="{F4018279-BA71-4DA5-A5E0-C50B0B17E21E}" type="presParOf" srcId="{3DC3CE15-C6BE-496C-A72B-2379374C9A45}" destId="{7D75594F-A0A8-4614-AEF5-4B7AC4C84F29}" srcOrd="0" destOrd="0" presId="urn:microsoft.com/office/officeart/2005/8/layout/vList2"/>
    <dgm:cxn modelId="{1FD86FDF-9A70-40C1-96B2-7609CB4FB64E}" type="presParOf" srcId="{3DC3CE15-C6BE-496C-A72B-2379374C9A45}" destId="{F41991DB-7645-4696-822B-54330D99E9A9}" srcOrd="1" destOrd="0" presId="urn:microsoft.com/office/officeart/2005/8/layout/vList2"/>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718E4CF-4070-4688-8145-1BDC1FF3CF79}" type="doc">
      <dgm:prSet loTypeId="urn:microsoft.com/office/officeart/2005/8/layout/vList2" loCatId="list" qsTypeId="urn:microsoft.com/office/officeart/2005/8/quickstyle/3d2" qsCatId="3D" csTypeId="urn:microsoft.com/office/officeart/2005/8/colors/accent0_3" csCatId="mainScheme" phldr="1"/>
      <dgm:spPr/>
      <dgm:t>
        <a:bodyPr/>
        <a:lstStyle/>
        <a:p>
          <a:endParaRPr lang="en-US"/>
        </a:p>
      </dgm:t>
    </dgm:pt>
    <dgm:pt modelId="{39C62C89-ADA2-426F-82BD-32B4AEF30F65}">
      <dgm:prSet phldrT="[Text]"/>
      <dgm:spPr/>
      <dgm:t>
        <a:bodyPr/>
        <a:lstStyle/>
        <a:p>
          <a:pPr algn="just"/>
          <a:r>
            <a:rPr lang="en-US" b="1" dirty="0"/>
            <a:t>I/C deficiencies result in errors which occur in the normal course of operations and are not detected or corrected timely. These are due to: </a:t>
          </a:r>
          <a:endParaRPr lang="en-US" b="1" u="none" dirty="0"/>
        </a:p>
      </dgm:t>
    </dgm:pt>
    <dgm:pt modelId="{CECFB5DF-C342-468D-B84F-43D36D0C675D}" type="parTrans" cxnId="{4C89C668-6183-48B1-9B5A-DEB66C49D5C0}">
      <dgm:prSet/>
      <dgm:spPr/>
      <dgm:t>
        <a:bodyPr/>
        <a:lstStyle/>
        <a:p>
          <a:endParaRPr lang="en-US"/>
        </a:p>
      </dgm:t>
    </dgm:pt>
    <dgm:pt modelId="{5EBA1C32-2935-4CD9-82A2-837AD33EFE1D}" type="sibTrans" cxnId="{4C89C668-6183-48B1-9B5A-DEB66C49D5C0}">
      <dgm:prSet/>
      <dgm:spPr/>
      <dgm:t>
        <a:bodyPr/>
        <a:lstStyle/>
        <a:p>
          <a:endParaRPr lang="en-US"/>
        </a:p>
      </dgm:t>
    </dgm:pt>
    <dgm:pt modelId="{AD38D14E-E686-47FE-B22E-16B2C16CBC8F}">
      <dgm:prSet/>
      <dgm:spPr/>
      <dgm:t>
        <a:bodyPr/>
        <a:lstStyle/>
        <a:p>
          <a:pPr algn="just"/>
          <a:r>
            <a:rPr lang="en-US" dirty="0"/>
            <a:t>Deficiency in Design - Existing control is either nonexistent or control in place does not address the specific control objective.</a:t>
          </a:r>
        </a:p>
      </dgm:t>
    </dgm:pt>
    <dgm:pt modelId="{F1E13EAB-D425-405A-9B9C-C5E5FFE86BCE}" type="sibTrans" cxnId="{D665C193-2BA5-4257-ADC4-8FFF0E8FC49B}">
      <dgm:prSet/>
      <dgm:spPr/>
      <dgm:t>
        <a:bodyPr/>
        <a:lstStyle/>
        <a:p>
          <a:endParaRPr lang="en-US"/>
        </a:p>
      </dgm:t>
    </dgm:pt>
    <dgm:pt modelId="{D0E60559-6562-42E4-9D1F-B308A1925D9A}" type="parTrans" cxnId="{D665C193-2BA5-4257-ADC4-8FFF0E8FC49B}">
      <dgm:prSet/>
      <dgm:spPr/>
      <dgm:t>
        <a:bodyPr/>
        <a:lstStyle/>
        <a:p>
          <a:endParaRPr lang="en-US"/>
        </a:p>
      </dgm:t>
    </dgm:pt>
    <dgm:pt modelId="{D396A7FC-BE57-4F56-8DDC-5C0BBDB10167}">
      <dgm:prSet/>
      <dgm:spPr/>
      <dgm:t>
        <a:bodyPr/>
        <a:lstStyle/>
        <a:p>
          <a:pPr algn="just"/>
          <a:endParaRPr lang="en-US" dirty="0"/>
        </a:p>
      </dgm:t>
    </dgm:pt>
    <dgm:pt modelId="{59D9DBDF-33EE-4BB3-A102-6674E225E9B4}" type="parTrans" cxnId="{7D3AA973-0D31-4CAB-9912-4F616437112C}">
      <dgm:prSet/>
      <dgm:spPr/>
      <dgm:t>
        <a:bodyPr/>
        <a:lstStyle/>
        <a:p>
          <a:endParaRPr lang="en-US"/>
        </a:p>
      </dgm:t>
    </dgm:pt>
    <dgm:pt modelId="{DE441084-A470-476E-A5A7-98F354640656}" type="sibTrans" cxnId="{7D3AA973-0D31-4CAB-9912-4F616437112C}">
      <dgm:prSet/>
      <dgm:spPr/>
      <dgm:t>
        <a:bodyPr/>
        <a:lstStyle/>
        <a:p>
          <a:endParaRPr lang="en-US"/>
        </a:p>
      </dgm:t>
    </dgm:pt>
    <dgm:pt modelId="{94840954-EAA4-43CD-A518-E92CDAF6FE51}">
      <dgm:prSet/>
      <dgm:spPr/>
      <dgm:t>
        <a:bodyPr/>
        <a:lstStyle/>
        <a:p>
          <a:pPr algn="just"/>
          <a:r>
            <a:rPr lang="en-US" dirty="0"/>
            <a:t>Deficiency in Operation - Control not being performed by an individual being bypassed during daily operations.</a:t>
          </a:r>
        </a:p>
      </dgm:t>
    </dgm:pt>
    <dgm:pt modelId="{0A9A47A8-5FCD-4307-B8B5-36CD21D489A9}" type="parTrans" cxnId="{4F28870F-1B10-48B9-87DE-057251EC4790}">
      <dgm:prSet/>
      <dgm:spPr/>
      <dgm:t>
        <a:bodyPr/>
        <a:lstStyle/>
        <a:p>
          <a:endParaRPr lang="en-US"/>
        </a:p>
      </dgm:t>
    </dgm:pt>
    <dgm:pt modelId="{92384C89-61BF-40E8-AC32-A914115C7EB0}" type="sibTrans" cxnId="{4F28870F-1B10-48B9-87DE-057251EC4790}">
      <dgm:prSet/>
      <dgm:spPr/>
      <dgm:t>
        <a:bodyPr/>
        <a:lstStyle/>
        <a:p>
          <a:endParaRPr lang="en-US"/>
        </a:p>
      </dgm:t>
    </dgm:pt>
    <dgm:pt modelId="{3DC3CE15-C6BE-496C-A72B-2379374C9A45}" type="pres">
      <dgm:prSet presAssocID="{E718E4CF-4070-4688-8145-1BDC1FF3CF79}" presName="linear" presStyleCnt="0">
        <dgm:presLayoutVars>
          <dgm:animLvl val="lvl"/>
          <dgm:resizeHandles val="exact"/>
        </dgm:presLayoutVars>
      </dgm:prSet>
      <dgm:spPr/>
    </dgm:pt>
    <dgm:pt modelId="{7D75594F-A0A8-4614-AEF5-4B7AC4C84F29}" type="pres">
      <dgm:prSet presAssocID="{39C62C89-ADA2-426F-82BD-32B4AEF30F65}" presName="parentText" presStyleLbl="node1" presStyleIdx="0" presStyleCnt="1">
        <dgm:presLayoutVars>
          <dgm:chMax val="0"/>
          <dgm:bulletEnabled val="1"/>
        </dgm:presLayoutVars>
      </dgm:prSet>
      <dgm:spPr/>
    </dgm:pt>
    <dgm:pt modelId="{F41991DB-7645-4696-822B-54330D99E9A9}" type="pres">
      <dgm:prSet presAssocID="{39C62C89-ADA2-426F-82BD-32B4AEF30F65}" presName="childText" presStyleLbl="revTx" presStyleIdx="0" presStyleCnt="1">
        <dgm:presLayoutVars>
          <dgm:bulletEnabled val="1"/>
        </dgm:presLayoutVars>
      </dgm:prSet>
      <dgm:spPr/>
    </dgm:pt>
  </dgm:ptLst>
  <dgm:cxnLst>
    <dgm:cxn modelId="{4F28870F-1B10-48B9-87DE-057251EC4790}" srcId="{39C62C89-ADA2-426F-82BD-32B4AEF30F65}" destId="{94840954-EAA4-43CD-A518-E92CDAF6FE51}" srcOrd="1" destOrd="0" parTransId="{0A9A47A8-5FCD-4307-B8B5-36CD21D489A9}" sibTransId="{92384C89-61BF-40E8-AC32-A914115C7EB0}"/>
    <dgm:cxn modelId="{8775F416-B72F-4F61-B0BC-4200172CADF7}" type="presOf" srcId="{D396A7FC-BE57-4F56-8DDC-5C0BBDB10167}" destId="{F41991DB-7645-4696-822B-54330D99E9A9}" srcOrd="0" destOrd="2" presId="urn:microsoft.com/office/officeart/2005/8/layout/vList2"/>
    <dgm:cxn modelId="{FE46E462-AB82-4C52-BC7D-265078E573CF}" type="presOf" srcId="{39C62C89-ADA2-426F-82BD-32B4AEF30F65}" destId="{7D75594F-A0A8-4614-AEF5-4B7AC4C84F29}" srcOrd="0" destOrd="0" presId="urn:microsoft.com/office/officeart/2005/8/layout/vList2"/>
    <dgm:cxn modelId="{F9E4EA67-D37E-40F3-8DE2-A94192458DBD}" type="presOf" srcId="{94840954-EAA4-43CD-A518-E92CDAF6FE51}" destId="{F41991DB-7645-4696-822B-54330D99E9A9}" srcOrd="0" destOrd="1" presId="urn:microsoft.com/office/officeart/2005/8/layout/vList2"/>
    <dgm:cxn modelId="{4C89C668-6183-48B1-9B5A-DEB66C49D5C0}" srcId="{E718E4CF-4070-4688-8145-1BDC1FF3CF79}" destId="{39C62C89-ADA2-426F-82BD-32B4AEF30F65}" srcOrd="0" destOrd="0" parTransId="{CECFB5DF-C342-468D-B84F-43D36D0C675D}" sibTransId="{5EBA1C32-2935-4CD9-82A2-837AD33EFE1D}"/>
    <dgm:cxn modelId="{7D3AA973-0D31-4CAB-9912-4F616437112C}" srcId="{39C62C89-ADA2-426F-82BD-32B4AEF30F65}" destId="{D396A7FC-BE57-4F56-8DDC-5C0BBDB10167}" srcOrd="2" destOrd="0" parTransId="{59D9DBDF-33EE-4BB3-A102-6674E225E9B4}" sibTransId="{DE441084-A470-476E-A5A7-98F354640656}"/>
    <dgm:cxn modelId="{4438DD73-6B5E-4C16-BEF3-86675E173175}" type="presOf" srcId="{E718E4CF-4070-4688-8145-1BDC1FF3CF79}" destId="{3DC3CE15-C6BE-496C-A72B-2379374C9A45}" srcOrd="0" destOrd="0" presId="urn:microsoft.com/office/officeart/2005/8/layout/vList2"/>
    <dgm:cxn modelId="{D665C193-2BA5-4257-ADC4-8FFF0E8FC49B}" srcId="{39C62C89-ADA2-426F-82BD-32B4AEF30F65}" destId="{AD38D14E-E686-47FE-B22E-16B2C16CBC8F}" srcOrd="0" destOrd="0" parTransId="{D0E60559-6562-42E4-9D1F-B308A1925D9A}" sibTransId="{F1E13EAB-D425-405A-9B9C-C5E5FFE86BCE}"/>
    <dgm:cxn modelId="{7F92BBFE-780B-4F82-A825-C209E8152FC4}" type="presOf" srcId="{AD38D14E-E686-47FE-B22E-16B2C16CBC8F}" destId="{F41991DB-7645-4696-822B-54330D99E9A9}" srcOrd="0" destOrd="0" presId="urn:microsoft.com/office/officeart/2005/8/layout/vList2"/>
    <dgm:cxn modelId="{F4018279-BA71-4DA5-A5E0-C50B0B17E21E}" type="presParOf" srcId="{3DC3CE15-C6BE-496C-A72B-2379374C9A45}" destId="{7D75594F-A0A8-4614-AEF5-4B7AC4C84F29}" srcOrd="0" destOrd="0" presId="urn:microsoft.com/office/officeart/2005/8/layout/vList2"/>
    <dgm:cxn modelId="{1FD86FDF-9A70-40C1-96B2-7609CB4FB64E}" type="presParOf" srcId="{3DC3CE15-C6BE-496C-A72B-2379374C9A45}" destId="{F41991DB-7645-4696-822B-54330D99E9A9}" srcOrd="1" destOrd="0" presId="urn:microsoft.com/office/officeart/2005/8/layout/vList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718E4CF-4070-4688-8145-1BDC1FF3CF79}" type="doc">
      <dgm:prSet loTypeId="urn:microsoft.com/office/officeart/2005/8/layout/vList2" loCatId="list" qsTypeId="urn:microsoft.com/office/officeart/2005/8/quickstyle/3d2" qsCatId="3D" csTypeId="urn:microsoft.com/office/officeart/2005/8/colors/accent0_3" csCatId="mainScheme" phldr="1"/>
      <dgm:spPr/>
      <dgm:t>
        <a:bodyPr/>
        <a:lstStyle/>
        <a:p>
          <a:endParaRPr lang="en-US"/>
        </a:p>
      </dgm:t>
    </dgm:pt>
    <dgm:pt modelId="{39C62C89-ADA2-426F-82BD-32B4AEF30F65}">
      <dgm:prSet phldrT="[Text]"/>
      <dgm:spPr/>
      <dgm:t>
        <a:bodyPr/>
        <a:lstStyle/>
        <a:p>
          <a:pPr algn="just"/>
          <a:r>
            <a:rPr lang="en-US" b="1" dirty="0"/>
            <a:t>Examples of typical SO’s:</a:t>
          </a:r>
          <a:endParaRPr lang="en-US" b="1" u="none" dirty="0"/>
        </a:p>
      </dgm:t>
    </dgm:pt>
    <dgm:pt modelId="{CECFB5DF-C342-468D-B84F-43D36D0C675D}" type="parTrans" cxnId="{4C89C668-6183-48B1-9B5A-DEB66C49D5C0}">
      <dgm:prSet/>
      <dgm:spPr/>
      <dgm:t>
        <a:bodyPr/>
        <a:lstStyle/>
        <a:p>
          <a:endParaRPr lang="en-US"/>
        </a:p>
      </dgm:t>
    </dgm:pt>
    <dgm:pt modelId="{5EBA1C32-2935-4CD9-82A2-837AD33EFE1D}" type="sibTrans" cxnId="{4C89C668-6183-48B1-9B5A-DEB66C49D5C0}">
      <dgm:prSet/>
      <dgm:spPr/>
      <dgm:t>
        <a:bodyPr/>
        <a:lstStyle/>
        <a:p>
          <a:endParaRPr lang="en-US"/>
        </a:p>
      </dgm:t>
    </dgm:pt>
    <dgm:pt modelId="{AD38D14E-E686-47FE-B22E-16B2C16CBC8F}">
      <dgm:prSet/>
      <dgm:spPr/>
      <dgm:t>
        <a:bodyPr/>
        <a:lstStyle/>
        <a:p>
          <a:pPr algn="just"/>
          <a:r>
            <a:rPr lang="en-US" dirty="0"/>
            <a:t>Payroll processing</a:t>
          </a:r>
        </a:p>
      </dgm:t>
    </dgm:pt>
    <dgm:pt modelId="{F1E13EAB-D425-405A-9B9C-C5E5FFE86BCE}" type="sibTrans" cxnId="{D665C193-2BA5-4257-ADC4-8FFF0E8FC49B}">
      <dgm:prSet/>
      <dgm:spPr/>
      <dgm:t>
        <a:bodyPr/>
        <a:lstStyle/>
        <a:p>
          <a:endParaRPr lang="en-US"/>
        </a:p>
      </dgm:t>
    </dgm:pt>
    <dgm:pt modelId="{D0E60559-6562-42E4-9D1F-B308A1925D9A}" type="parTrans" cxnId="{D665C193-2BA5-4257-ADC4-8FFF0E8FC49B}">
      <dgm:prSet/>
      <dgm:spPr/>
      <dgm:t>
        <a:bodyPr/>
        <a:lstStyle/>
        <a:p>
          <a:endParaRPr lang="en-US"/>
        </a:p>
      </dgm:t>
    </dgm:pt>
    <dgm:pt modelId="{D396A7FC-BE57-4F56-8DDC-5C0BBDB10167}">
      <dgm:prSet/>
      <dgm:spPr/>
      <dgm:t>
        <a:bodyPr/>
        <a:lstStyle/>
        <a:p>
          <a:pPr algn="just"/>
          <a:endParaRPr lang="en-US" dirty="0"/>
        </a:p>
      </dgm:t>
    </dgm:pt>
    <dgm:pt modelId="{59D9DBDF-33EE-4BB3-A102-6674E225E9B4}" type="parTrans" cxnId="{7D3AA973-0D31-4CAB-9912-4F616437112C}">
      <dgm:prSet/>
      <dgm:spPr/>
      <dgm:t>
        <a:bodyPr/>
        <a:lstStyle/>
        <a:p>
          <a:endParaRPr lang="en-US"/>
        </a:p>
      </dgm:t>
    </dgm:pt>
    <dgm:pt modelId="{DE441084-A470-476E-A5A7-98F354640656}" type="sibTrans" cxnId="{7D3AA973-0D31-4CAB-9912-4F616437112C}">
      <dgm:prSet/>
      <dgm:spPr/>
      <dgm:t>
        <a:bodyPr/>
        <a:lstStyle/>
        <a:p>
          <a:endParaRPr lang="en-US"/>
        </a:p>
      </dgm:t>
    </dgm:pt>
    <dgm:pt modelId="{1802EEA4-D7FE-4A80-B29B-EBB53DE4E765}">
      <dgm:prSet phldrT="[Text]"/>
      <dgm:spPr/>
      <dgm:t>
        <a:bodyPr/>
        <a:lstStyle/>
        <a:p>
          <a:pPr algn="just"/>
          <a:r>
            <a:rPr lang="en-US" b="1" dirty="0"/>
            <a:t>Examples that are </a:t>
          </a:r>
          <a:r>
            <a:rPr lang="en-US" b="1" u="sng" dirty="0"/>
            <a:t>not</a:t>
          </a:r>
          <a:r>
            <a:rPr lang="en-US" b="1" dirty="0"/>
            <a:t> SO’s:</a:t>
          </a:r>
          <a:endParaRPr lang="en-US" b="1" u="none" dirty="0"/>
        </a:p>
      </dgm:t>
    </dgm:pt>
    <dgm:pt modelId="{63D2559F-7817-4A09-85EC-F012DABEF9C2}" type="parTrans" cxnId="{5665E079-7E70-4F52-9D76-934F05BEE384}">
      <dgm:prSet/>
      <dgm:spPr/>
      <dgm:t>
        <a:bodyPr/>
        <a:lstStyle/>
        <a:p>
          <a:endParaRPr lang="en-US"/>
        </a:p>
      </dgm:t>
    </dgm:pt>
    <dgm:pt modelId="{079525FE-38E9-4D61-B443-9D4DE4FCA5B9}" type="sibTrans" cxnId="{5665E079-7E70-4F52-9D76-934F05BEE384}">
      <dgm:prSet/>
      <dgm:spPr/>
      <dgm:t>
        <a:bodyPr/>
        <a:lstStyle/>
        <a:p>
          <a:endParaRPr lang="en-US"/>
        </a:p>
      </dgm:t>
    </dgm:pt>
    <dgm:pt modelId="{367F720F-18B2-453A-84EB-D04B906B74A9}">
      <dgm:prSet/>
      <dgm:spPr/>
      <dgm:t>
        <a:bodyPr/>
        <a:lstStyle/>
        <a:p>
          <a:r>
            <a:rPr lang="en-US" dirty="0"/>
            <a:t>Bank checking account</a:t>
          </a:r>
        </a:p>
      </dgm:t>
    </dgm:pt>
    <dgm:pt modelId="{2F20C79E-E33E-44BF-8472-CBF91440BE17}" type="parTrans" cxnId="{B2303E9D-FB40-4B58-BD55-7CA187C8499B}">
      <dgm:prSet/>
      <dgm:spPr/>
      <dgm:t>
        <a:bodyPr/>
        <a:lstStyle/>
        <a:p>
          <a:endParaRPr lang="en-US"/>
        </a:p>
      </dgm:t>
    </dgm:pt>
    <dgm:pt modelId="{73450AB5-A37E-439C-BCA4-76340FB1D5A0}" type="sibTrans" cxnId="{B2303E9D-FB40-4B58-BD55-7CA187C8499B}">
      <dgm:prSet/>
      <dgm:spPr/>
      <dgm:t>
        <a:bodyPr/>
        <a:lstStyle/>
        <a:p>
          <a:endParaRPr lang="en-US"/>
        </a:p>
      </dgm:t>
    </dgm:pt>
    <dgm:pt modelId="{A18045FA-F113-4BD5-BB29-A1377E6F024A}">
      <dgm:prSet/>
      <dgm:spPr/>
      <dgm:t>
        <a:bodyPr/>
        <a:lstStyle/>
        <a:p>
          <a:r>
            <a:rPr lang="en-US" dirty="0"/>
            <a:t>Income tax processing</a:t>
          </a:r>
        </a:p>
      </dgm:t>
    </dgm:pt>
    <dgm:pt modelId="{0A6DCE93-00BB-42A4-9EC6-23944992B81D}" type="parTrans" cxnId="{708BDF57-15EC-44D3-860E-972BD3DBA3C2}">
      <dgm:prSet/>
      <dgm:spPr/>
      <dgm:t>
        <a:bodyPr/>
        <a:lstStyle/>
        <a:p>
          <a:endParaRPr lang="en-US"/>
        </a:p>
      </dgm:t>
    </dgm:pt>
    <dgm:pt modelId="{9CBCD7EB-1884-4057-B72E-6E8644CA0BBC}" type="sibTrans" cxnId="{708BDF57-15EC-44D3-860E-972BD3DBA3C2}">
      <dgm:prSet/>
      <dgm:spPr/>
      <dgm:t>
        <a:bodyPr/>
        <a:lstStyle/>
        <a:p>
          <a:endParaRPr lang="en-US"/>
        </a:p>
      </dgm:t>
    </dgm:pt>
    <dgm:pt modelId="{781785BA-426B-43CF-A40A-3549A3F383BD}">
      <dgm:prSet/>
      <dgm:spPr/>
      <dgm:t>
        <a:bodyPr/>
        <a:lstStyle/>
        <a:p>
          <a:r>
            <a:rPr lang="en-US" dirty="0"/>
            <a:t>Self-insurance claim processing</a:t>
          </a:r>
        </a:p>
      </dgm:t>
    </dgm:pt>
    <dgm:pt modelId="{B5F51D6A-8598-4C75-904E-D6378D0C3394}" type="parTrans" cxnId="{CF6C168B-1253-4105-82C0-C3C0DC7691FB}">
      <dgm:prSet/>
      <dgm:spPr/>
      <dgm:t>
        <a:bodyPr/>
        <a:lstStyle/>
        <a:p>
          <a:endParaRPr lang="en-US"/>
        </a:p>
      </dgm:t>
    </dgm:pt>
    <dgm:pt modelId="{CCA02CFD-519A-43D3-9DFA-3247F9A04B59}" type="sibTrans" cxnId="{CF6C168B-1253-4105-82C0-C3C0DC7691FB}">
      <dgm:prSet/>
      <dgm:spPr/>
      <dgm:t>
        <a:bodyPr/>
        <a:lstStyle/>
        <a:p>
          <a:endParaRPr lang="en-US"/>
        </a:p>
      </dgm:t>
    </dgm:pt>
    <dgm:pt modelId="{95B7D930-7A9B-40C3-87EC-D3CFFC53895B}">
      <dgm:prSet/>
      <dgm:spPr/>
      <dgm:t>
        <a:bodyPr/>
        <a:lstStyle/>
        <a:p>
          <a:r>
            <a:rPr lang="en-US" dirty="0"/>
            <a:t>Investment purchases (transaction not pre-approved)</a:t>
          </a:r>
        </a:p>
      </dgm:t>
    </dgm:pt>
    <dgm:pt modelId="{3A059AD5-716B-474B-8B71-81F479C32B9F}" type="parTrans" cxnId="{A3E48CF6-E774-484B-A48E-DCFD84E69843}">
      <dgm:prSet/>
      <dgm:spPr/>
      <dgm:t>
        <a:bodyPr/>
        <a:lstStyle/>
        <a:p>
          <a:endParaRPr lang="en-US"/>
        </a:p>
      </dgm:t>
    </dgm:pt>
    <dgm:pt modelId="{B96E686D-03F2-4435-BA8E-8B7A0000E0AC}" type="sibTrans" cxnId="{A3E48CF6-E774-484B-A48E-DCFD84E69843}">
      <dgm:prSet/>
      <dgm:spPr/>
      <dgm:t>
        <a:bodyPr/>
        <a:lstStyle/>
        <a:p>
          <a:endParaRPr lang="en-US"/>
        </a:p>
      </dgm:t>
    </dgm:pt>
    <dgm:pt modelId="{93C2D18E-47A0-41F7-A716-F7D3B8273F47}">
      <dgm:prSet/>
      <dgm:spPr/>
      <dgm:t>
        <a:bodyPr/>
        <a:lstStyle/>
        <a:p>
          <a:r>
            <a:rPr lang="en-US" dirty="0"/>
            <a:t>Investment purchases (entity approves each trans.)</a:t>
          </a:r>
        </a:p>
      </dgm:t>
    </dgm:pt>
    <dgm:pt modelId="{AB8EFD6E-1EFF-4D5D-A58C-6ABFE6453D2F}" type="parTrans" cxnId="{192CB250-30C2-42C2-A567-1FFDA4A114A3}">
      <dgm:prSet/>
      <dgm:spPr/>
      <dgm:t>
        <a:bodyPr/>
        <a:lstStyle/>
        <a:p>
          <a:endParaRPr lang="en-US"/>
        </a:p>
      </dgm:t>
    </dgm:pt>
    <dgm:pt modelId="{E152B457-A917-4028-AAA1-057094A56858}" type="sibTrans" cxnId="{192CB250-30C2-42C2-A567-1FFDA4A114A3}">
      <dgm:prSet/>
      <dgm:spPr/>
      <dgm:t>
        <a:bodyPr/>
        <a:lstStyle/>
        <a:p>
          <a:endParaRPr lang="en-US"/>
        </a:p>
      </dgm:t>
    </dgm:pt>
    <dgm:pt modelId="{0202F5C7-82A6-420B-8711-4B73C3A0B27B}">
      <dgm:prSet/>
      <dgm:spPr/>
      <dgm:t>
        <a:bodyPr/>
        <a:lstStyle/>
        <a:p>
          <a:r>
            <a:rPr lang="en-US" dirty="0"/>
            <a:t>Purchased insurance policy</a:t>
          </a:r>
        </a:p>
      </dgm:t>
    </dgm:pt>
    <dgm:pt modelId="{C0657857-2847-41A9-8FA8-74F4C78A89C7}" type="parTrans" cxnId="{978CD955-F9E6-40C9-9FDC-AC212911EFA0}">
      <dgm:prSet/>
      <dgm:spPr/>
      <dgm:t>
        <a:bodyPr/>
        <a:lstStyle/>
        <a:p>
          <a:endParaRPr lang="en-US"/>
        </a:p>
      </dgm:t>
    </dgm:pt>
    <dgm:pt modelId="{A24C0265-BC23-43A7-AFBE-4687E01E10C6}" type="sibTrans" cxnId="{978CD955-F9E6-40C9-9FDC-AC212911EFA0}">
      <dgm:prSet/>
      <dgm:spPr/>
      <dgm:t>
        <a:bodyPr/>
        <a:lstStyle/>
        <a:p>
          <a:endParaRPr lang="en-US"/>
        </a:p>
      </dgm:t>
    </dgm:pt>
    <dgm:pt modelId="{72BFEF8D-75DE-425D-9049-53C152783465}">
      <dgm:prSet/>
      <dgm:spPr/>
      <dgm:t>
        <a:bodyPr/>
        <a:lstStyle/>
        <a:p>
          <a:r>
            <a:rPr lang="en-US" dirty="0"/>
            <a:t>Purchase of utility services for your office building</a:t>
          </a:r>
        </a:p>
      </dgm:t>
    </dgm:pt>
    <dgm:pt modelId="{38B5E73B-82D1-470F-B4F5-545104EE2D55}" type="parTrans" cxnId="{9DA5F332-8F92-4F12-A574-CB9AE99BB9CA}">
      <dgm:prSet/>
      <dgm:spPr/>
      <dgm:t>
        <a:bodyPr/>
        <a:lstStyle/>
        <a:p>
          <a:endParaRPr lang="en-US"/>
        </a:p>
      </dgm:t>
    </dgm:pt>
    <dgm:pt modelId="{A14BC4F7-319C-409D-AD91-6C82D9165603}" type="sibTrans" cxnId="{9DA5F332-8F92-4F12-A574-CB9AE99BB9CA}">
      <dgm:prSet/>
      <dgm:spPr/>
      <dgm:t>
        <a:bodyPr/>
        <a:lstStyle/>
        <a:p>
          <a:endParaRPr lang="en-US"/>
        </a:p>
      </dgm:t>
    </dgm:pt>
    <dgm:pt modelId="{A9AA2275-D212-432E-83C0-BBC4C8CFD680}">
      <dgm:prSet/>
      <dgm:spPr/>
      <dgm:t>
        <a:bodyPr/>
        <a:lstStyle/>
        <a:p>
          <a:r>
            <a:rPr lang="en-US" dirty="0"/>
            <a:t>EMS billings</a:t>
          </a:r>
        </a:p>
      </dgm:t>
    </dgm:pt>
    <dgm:pt modelId="{FB93EDAF-BFE1-443C-8A0D-44928F9CDFB7}" type="parTrans" cxnId="{70CDC851-677C-4757-BEF7-4FD4D28D35A2}">
      <dgm:prSet/>
      <dgm:spPr/>
      <dgm:t>
        <a:bodyPr/>
        <a:lstStyle/>
        <a:p>
          <a:endParaRPr lang="en-US"/>
        </a:p>
      </dgm:t>
    </dgm:pt>
    <dgm:pt modelId="{388C8C79-186F-4DDC-8B4D-BB1F6E351D2D}" type="sibTrans" cxnId="{70CDC851-677C-4757-BEF7-4FD4D28D35A2}">
      <dgm:prSet/>
      <dgm:spPr/>
      <dgm:t>
        <a:bodyPr/>
        <a:lstStyle/>
        <a:p>
          <a:endParaRPr lang="en-US"/>
        </a:p>
      </dgm:t>
    </dgm:pt>
    <dgm:pt modelId="{3DC3CE15-C6BE-496C-A72B-2379374C9A45}" type="pres">
      <dgm:prSet presAssocID="{E718E4CF-4070-4688-8145-1BDC1FF3CF79}" presName="linear" presStyleCnt="0">
        <dgm:presLayoutVars>
          <dgm:animLvl val="lvl"/>
          <dgm:resizeHandles val="exact"/>
        </dgm:presLayoutVars>
      </dgm:prSet>
      <dgm:spPr/>
    </dgm:pt>
    <dgm:pt modelId="{7D75594F-A0A8-4614-AEF5-4B7AC4C84F29}" type="pres">
      <dgm:prSet presAssocID="{39C62C89-ADA2-426F-82BD-32B4AEF30F65}" presName="parentText" presStyleLbl="node1" presStyleIdx="0" presStyleCnt="2">
        <dgm:presLayoutVars>
          <dgm:chMax val="0"/>
          <dgm:bulletEnabled val="1"/>
        </dgm:presLayoutVars>
      </dgm:prSet>
      <dgm:spPr/>
    </dgm:pt>
    <dgm:pt modelId="{F41991DB-7645-4696-822B-54330D99E9A9}" type="pres">
      <dgm:prSet presAssocID="{39C62C89-ADA2-426F-82BD-32B4AEF30F65}" presName="childText" presStyleLbl="revTx" presStyleIdx="0" presStyleCnt="2" custScaleY="97082">
        <dgm:presLayoutVars>
          <dgm:bulletEnabled val="1"/>
        </dgm:presLayoutVars>
      </dgm:prSet>
      <dgm:spPr/>
    </dgm:pt>
    <dgm:pt modelId="{206BCC9B-F4DD-4F0F-8E90-2F0844A91191}" type="pres">
      <dgm:prSet presAssocID="{1802EEA4-D7FE-4A80-B29B-EBB53DE4E765}" presName="parentText" presStyleLbl="node1" presStyleIdx="1" presStyleCnt="2">
        <dgm:presLayoutVars>
          <dgm:chMax val="0"/>
          <dgm:bulletEnabled val="1"/>
        </dgm:presLayoutVars>
      </dgm:prSet>
      <dgm:spPr/>
    </dgm:pt>
    <dgm:pt modelId="{41850A72-EDCD-4271-9F77-7401C62FD2D4}" type="pres">
      <dgm:prSet presAssocID="{1802EEA4-D7FE-4A80-B29B-EBB53DE4E765}" presName="childText" presStyleLbl="revTx" presStyleIdx="1" presStyleCnt="2">
        <dgm:presLayoutVars>
          <dgm:bulletEnabled val="1"/>
        </dgm:presLayoutVars>
      </dgm:prSet>
      <dgm:spPr/>
    </dgm:pt>
  </dgm:ptLst>
  <dgm:cxnLst>
    <dgm:cxn modelId="{8775F416-B72F-4F61-B0BC-4200172CADF7}" type="presOf" srcId="{D396A7FC-BE57-4F56-8DDC-5C0BBDB10167}" destId="{F41991DB-7645-4696-822B-54330D99E9A9}" srcOrd="0" destOrd="5" presId="urn:microsoft.com/office/officeart/2005/8/layout/vList2"/>
    <dgm:cxn modelId="{9DA5F332-8F92-4F12-A574-CB9AE99BB9CA}" srcId="{1802EEA4-D7FE-4A80-B29B-EBB53DE4E765}" destId="{72BFEF8D-75DE-425D-9049-53C152783465}" srcOrd="3" destOrd="0" parTransId="{38B5E73B-82D1-470F-B4F5-545104EE2D55}" sibTransId="{A14BC4F7-319C-409D-AD91-6C82D9165603}"/>
    <dgm:cxn modelId="{FE46E462-AB82-4C52-BC7D-265078E573CF}" type="presOf" srcId="{39C62C89-ADA2-426F-82BD-32B4AEF30F65}" destId="{7D75594F-A0A8-4614-AEF5-4B7AC4C84F29}" srcOrd="0" destOrd="0" presId="urn:microsoft.com/office/officeart/2005/8/layout/vList2"/>
    <dgm:cxn modelId="{95998E67-8B8B-4DD3-AFB4-B75EAF7F28C5}" type="presOf" srcId="{1802EEA4-D7FE-4A80-B29B-EBB53DE4E765}" destId="{206BCC9B-F4DD-4F0F-8E90-2F0844A91191}" srcOrd="0" destOrd="0" presId="urn:microsoft.com/office/officeart/2005/8/layout/vList2"/>
    <dgm:cxn modelId="{4C89C668-6183-48B1-9B5A-DEB66C49D5C0}" srcId="{E718E4CF-4070-4688-8145-1BDC1FF3CF79}" destId="{39C62C89-ADA2-426F-82BD-32B4AEF30F65}" srcOrd="0" destOrd="0" parTransId="{CECFB5DF-C342-468D-B84F-43D36D0C675D}" sibTransId="{5EBA1C32-2935-4CD9-82A2-837AD33EFE1D}"/>
    <dgm:cxn modelId="{CFF1FA4E-0192-4CBE-9DDB-70092527D1F4}" type="presOf" srcId="{A18045FA-F113-4BD5-BB29-A1377E6F024A}" destId="{F41991DB-7645-4696-822B-54330D99E9A9}" srcOrd="0" destOrd="1" presId="urn:microsoft.com/office/officeart/2005/8/layout/vList2"/>
    <dgm:cxn modelId="{192CB250-30C2-42C2-A567-1FFDA4A114A3}" srcId="{1802EEA4-D7FE-4A80-B29B-EBB53DE4E765}" destId="{93C2D18E-47A0-41F7-A716-F7D3B8273F47}" srcOrd="1" destOrd="0" parTransId="{AB8EFD6E-1EFF-4D5D-A58C-6ABFE6453D2F}" sibTransId="{E152B457-A917-4028-AAA1-057094A56858}"/>
    <dgm:cxn modelId="{70CDC851-677C-4757-BEF7-4FD4D28D35A2}" srcId="{39C62C89-ADA2-426F-82BD-32B4AEF30F65}" destId="{A9AA2275-D212-432E-83C0-BBC4C8CFD680}" srcOrd="3" destOrd="0" parTransId="{FB93EDAF-BFE1-443C-8A0D-44928F9CDFB7}" sibTransId="{388C8C79-186F-4DDC-8B4D-BB1F6E351D2D}"/>
    <dgm:cxn modelId="{7D3AA973-0D31-4CAB-9912-4F616437112C}" srcId="{39C62C89-ADA2-426F-82BD-32B4AEF30F65}" destId="{D396A7FC-BE57-4F56-8DDC-5C0BBDB10167}" srcOrd="5" destOrd="0" parTransId="{59D9DBDF-33EE-4BB3-A102-6674E225E9B4}" sibTransId="{DE441084-A470-476E-A5A7-98F354640656}"/>
    <dgm:cxn modelId="{4438DD73-6B5E-4C16-BEF3-86675E173175}" type="presOf" srcId="{E718E4CF-4070-4688-8145-1BDC1FF3CF79}" destId="{3DC3CE15-C6BE-496C-A72B-2379374C9A45}" srcOrd="0" destOrd="0" presId="urn:microsoft.com/office/officeart/2005/8/layout/vList2"/>
    <dgm:cxn modelId="{978CD955-F9E6-40C9-9FDC-AC212911EFA0}" srcId="{1802EEA4-D7FE-4A80-B29B-EBB53DE4E765}" destId="{0202F5C7-82A6-420B-8711-4B73C3A0B27B}" srcOrd="2" destOrd="0" parTransId="{C0657857-2847-41A9-8FA8-74F4C78A89C7}" sibTransId="{A24C0265-BC23-43A7-AFBE-4687E01E10C6}"/>
    <dgm:cxn modelId="{708BDF57-15EC-44D3-860E-972BD3DBA3C2}" srcId="{39C62C89-ADA2-426F-82BD-32B4AEF30F65}" destId="{A18045FA-F113-4BD5-BB29-A1377E6F024A}" srcOrd="1" destOrd="0" parTransId="{0A6DCE93-00BB-42A4-9EC6-23944992B81D}" sibTransId="{9CBCD7EB-1884-4057-B72E-6E8644CA0BBC}"/>
    <dgm:cxn modelId="{D5024979-3569-4E5C-9BA8-EFF0CFB274B7}" type="presOf" srcId="{72BFEF8D-75DE-425D-9049-53C152783465}" destId="{41850A72-EDCD-4271-9F77-7401C62FD2D4}" srcOrd="0" destOrd="3" presId="urn:microsoft.com/office/officeart/2005/8/layout/vList2"/>
    <dgm:cxn modelId="{5665E079-7E70-4F52-9D76-934F05BEE384}" srcId="{E718E4CF-4070-4688-8145-1BDC1FF3CF79}" destId="{1802EEA4-D7FE-4A80-B29B-EBB53DE4E765}" srcOrd="1" destOrd="0" parTransId="{63D2559F-7817-4A09-85EC-F012DABEF9C2}" sibTransId="{079525FE-38E9-4D61-B443-9D4DE4FCA5B9}"/>
    <dgm:cxn modelId="{459F0587-AC68-44AE-91DF-7C3AF3822A3E}" type="presOf" srcId="{93C2D18E-47A0-41F7-A716-F7D3B8273F47}" destId="{41850A72-EDCD-4271-9F77-7401C62FD2D4}" srcOrd="0" destOrd="1" presId="urn:microsoft.com/office/officeart/2005/8/layout/vList2"/>
    <dgm:cxn modelId="{CF6C168B-1253-4105-82C0-C3C0DC7691FB}" srcId="{39C62C89-ADA2-426F-82BD-32B4AEF30F65}" destId="{781785BA-426B-43CF-A40A-3549A3F383BD}" srcOrd="2" destOrd="0" parTransId="{B5F51D6A-8598-4C75-904E-D6378D0C3394}" sibTransId="{CCA02CFD-519A-43D3-9DFA-3247F9A04B59}"/>
    <dgm:cxn modelId="{D665C193-2BA5-4257-ADC4-8FFF0E8FC49B}" srcId="{39C62C89-ADA2-426F-82BD-32B4AEF30F65}" destId="{AD38D14E-E686-47FE-B22E-16B2C16CBC8F}" srcOrd="0" destOrd="0" parTransId="{D0E60559-6562-42E4-9D1F-B308A1925D9A}" sibTransId="{F1E13EAB-D425-405A-9B9C-C5E5FFE86BCE}"/>
    <dgm:cxn modelId="{280BE595-B86B-4B86-AE97-ECC852966B6A}" type="presOf" srcId="{0202F5C7-82A6-420B-8711-4B73C3A0B27B}" destId="{41850A72-EDCD-4271-9F77-7401C62FD2D4}" srcOrd="0" destOrd="2" presId="urn:microsoft.com/office/officeart/2005/8/layout/vList2"/>
    <dgm:cxn modelId="{D631479C-9F59-487F-A5AA-3DF2EC71E184}" type="presOf" srcId="{A9AA2275-D212-432E-83C0-BBC4C8CFD680}" destId="{F41991DB-7645-4696-822B-54330D99E9A9}" srcOrd="0" destOrd="3" presId="urn:microsoft.com/office/officeart/2005/8/layout/vList2"/>
    <dgm:cxn modelId="{B2303E9D-FB40-4B58-BD55-7CA187C8499B}" srcId="{1802EEA4-D7FE-4A80-B29B-EBB53DE4E765}" destId="{367F720F-18B2-453A-84EB-D04B906B74A9}" srcOrd="0" destOrd="0" parTransId="{2F20C79E-E33E-44BF-8472-CBF91440BE17}" sibTransId="{73450AB5-A37E-439C-BCA4-76340FB1D5A0}"/>
    <dgm:cxn modelId="{9B06E4B7-FF8D-482C-A800-E49937623572}" type="presOf" srcId="{781785BA-426B-43CF-A40A-3549A3F383BD}" destId="{F41991DB-7645-4696-822B-54330D99E9A9}" srcOrd="0" destOrd="2" presId="urn:microsoft.com/office/officeart/2005/8/layout/vList2"/>
    <dgm:cxn modelId="{EABEBAE2-A5EA-425C-8A8F-F79269B4CC57}" type="presOf" srcId="{367F720F-18B2-453A-84EB-D04B906B74A9}" destId="{41850A72-EDCD-4271-9F77-7401C62FD2D4}" srcOrd="0" destOrd="0" presId="urn:microsoft.com/office/officeart/2005/8/layout/vList2"/>
    <dgm:cxn modelId="{265528E6-C1F9-47DA-A96B-3407DA449A9D}" type="presOf" srcId="{95B7D930-7A9B-40C3-87EC-D3CFFC53895B}" destId="{F41991DB-7645-4696-822B-54330D99E9A9}" srcOrd="0" destOrd="4" presId="urn:microsoft.com/office/officeart/2005/8/layout/vList2"/>
    <dgm:cxn modelId="{A3E48CF6-E774-484B-A48E-DCFD84E69843}" srcId="{39C62C89-ADA2-426F-82BD-32B4AEF30F65}" destId="{95B7D930-7A9B-40C3-87EC-D3CFFC53895B}" srcOrd="4" destOrd="0" parTransId="{3A059AD5-716B-474B-8B71-81F479C32B9F}" sibTransId="{B96E686D-03F2-4435-BA8E-8B7A0000E0AC}"/>
    <dgm:cxn modelId="{7F92BBFE-780B-4F82-A825-C209E8152FC4}" type="presOf" srcId="{AD38D14E-E686-47FE-B22E-16B2C16CBC8F}" destId="{F41991DB-7645-4696-822B-54330D99E9A9}" srcOrd="0" destOrd="0" presId="urn:microsoft.com/office/officeart/2005/8/layout/vList2"/>
    <dgm:cxn modelId="{F4018279-BA71-4DA5-A5E0-C50B0B17E21E}" type="presParOf" srcId="{3DC3CE15-C6BE-496C-A72B-2379374C9A45}" destId="{7D75594F-A0A8-4614-AEF5-4B7AC4C84F29}" srcOrd="0" destOrd="0" presId="urn:microsoft.com/office/officeart/2005/8/layout/vList2"/>
    <dgm:cxn modelId="{1FD86FDF-9A70-40C1-96B2-7609CB4FB64E}" type="presParOf" srcId="{3DC3CE15-C6BE-496C-A72B-2379374C9A45}" destId="{F41991DB-7645-4696-822B-54330D99E9A9}" srcOrd="1" destOrd="0" presId="urn:microsoft.com/office/officeart/2005/8/layout/vList2"/>
    <dgm:cxn modelId="{E2C6FD17-1FC6-4069-A61C-679BE0E24DF2}" type="presParOf" srcId="{3DC3CE15-C6BE-496C-A72B-2379374C9A45}" destId="{206BCC9B-F4DD-4F0F-8E90-2F0844A91191}" srcOrd="2" destOrd="0" presId="urn:microsoft.com/office/officeart/2005/8/layout/vList2"/>
    <dgm:cxn modelId="{1380B246-163E-4FDD-85FE-743AD439C903}" type="presParOf" srcId="{3DC3CE15-C6BE-496C-A72B-2379374C9A45}" destId="{41850A72-EDCD-4271-9F77-7401C62FD2D4}" srcOrd="3"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E753FA05-7C07-4F98-A56B-5929BEDE73FD}" type="doc">
      <dgm:prSet loTypeId="urn:microsoft.com/office/officeart/2008/layout/VerticalCurvedList" loCatId="list" qsTypeId="urn:microsoft.com/office/officeart/2005/8/quickstyle/3d3" qsCatId="3D" csTypeId="urn:microsoft.com/office/officeart/2005/8/colors/accent0_3" csCatId="mainScheme" phldr="1"/>
      <dgm:spPr/>
      <dgm:t>
        <a:bodyPr/>
        <a:lstStyle/>
        <a:p>
          <a:endParaRPr lang="en-US"/>
        </a:p>
      </dgm:t>
    </dgm:pt>
    <dgm:pt modelId="{5C5294F8-4ABC-4DE2-A485-89E818AAB071}">
      <dgm:prSet phldrT="[Text]"/>
      <dgm:spPr/>
      <dgm:t>
        <a:bodyPr/>
        <a:lstStyle/>
        <a:p>
          <a:pPr algn="just"/>
          <a:r>
            <a:rPr lang="en-US" b="1" dirty="0"/>
            <a:t>Safeguard and Protect public assets – money &amp; property</a:t>
          </a:r>
        </a:p>
      </dgm:t>
    </dgm:pt>
    <dgm:pt modelId="{14C6DCD9-46EF-4027-AD0B-72FD22DA2B8E}" type="parTrans" cxnId="{32DE5D96-9EB8-4B0B-A112-40639CEBE780}">
      <dgm:prSet/>
      <dgm:spPr/>
      <dgm:t>
        <a:bodyPr/>
        <a:lstStyle/>
        <a:p>
          <a:endParaRPr lang="en-US"/>
        </a:p>
      </dgm:t>
    </dgm:pt>
    <dgm:pt modelId="{F578810B-98D8-4C24-946B-55F8B6E08050}" type="sibTrans" cxnId="{32DE5D96-9EB8-4B0B-A112-40639CEBE780}">
      <dgm:prSet/>
      <dgm:spPr/>
      <dgm:t>
        <a:bodyPr/>
        <a:lstStyle/>
        <a:p>
          <a:endParaRPr lang="en-US"/>
        </a:p>
      </dgm:t>
    </dgm:pt>
    <dgm:pt modelId="{7F53A9A4-B1FE-4AC9-8E80-599DBA7B3334}">
      <dgm:prSet phldrT="[Text]"/>
      <dgm:spPr/>
      <dgm:t>
        <a:bodyPr/>
        <a:lstStyle/>
        <a:p>
          <a:pPr algn="just"/>
          <a:r>
            <a:rPr lang="en-US" b="1" dirty="0"/>
            <a:t>Make responsible financial decisions via budgeting </a:t>
          </a:r>
        </a:p>
      </dgm:t>
    </dgm:pt>
    <dgm:pt modelId="{7B40E92A-EA3A-48A1-A594-E7C09E7A0B58}" type="sibTrans" cxnId="{06C8AE04-B7C1-47FA-B3D5-C3435307EDBC}">
      <dgm:prSet/>
      <dgm:spPr/>
      <dgm:t>
        <a:bodyPr/>
        <a:lstStyle/>
        <a:p>
          <a:endParaRPr lang="en-US"/>
        </a:p>
      </dgm:t>
    </dgm:pt>
    <dgm:pt modelId="{262BAD32-E0A9-4039-AF0D-A97E4BFAA4AF}" type="parTrans" cxnId="{06C8AE04-B7C1-47FA-B3D5-C3435307EDBC}">
      <dgm:prSet/>
      <dgm:spPr/>
      <dgm:t>
        <a:bodyPr/>
        <a:lstStyle/>
        <a:p>
          <a:endParaRPr lang="en-US"/>
        </a:p>
      </dgm:t>
    </dgm:pt>
    <dgm:pt modelId="{FA02C6C2-CCEE-400F-9C75-67CAF0C1CF4B}">
      <dgm:prSet phldrT="[Text]"/>
      <dgm:spPr/>
      <dgm:t>
        <a:bodyPr/>
        <a:lstStyle/>
        <a:p>
          <a:pPr algn="just"/>
          <a:r>
            <a:rPr lang="en-US" b="1" dirty="0"/>
            <a:t>Properly manage government resources to achieve goals of government via internal controls</a:t>
          </a:r>
        </a:p>
      </dgm:t>
    </dgm:pt>
    <dgm:pt modelId="{BB24ABF9-32C4-426E-B876-E2AC5FF0940A}" type="parTrans" cxnId="{83DA0F55-60A6-4543-8342-B1A8EFCA77EF}">
      <dgm:prSet/>
      <dgm:spPr/>
      <dgm:t>
        <a:bodyPr/>
        <a:lstStyle/>
        <a:p>
          <a:endParaRPr lang="en-US"/>
        </a:p>
      </dgm:t>
    </dgm:pt>
    <dgm:pt modelId="{253773F5-F5B9-48AF-BB9B-BF5B77845049}" type="sibTrans" cxnId="{83DA0F55-60A6-4543-8342-B1A8EFCA77EF}">
      <dgm:prSet/>
      <dgm:spPr/>
      <dgm:t>
        <a:bodyPr/>
        <a:lstStyle/>
        <a:p>
          <a:endParaRPr lang="en-US"/>
        </a:p>
      </dgm:t>
    </dgm:pt>
    <dgm:pt modelId="{FD91C3C6-0450-49B4-B530-C81D03CA8636}" type="pres">
      <dgm:prSet presAssocID="{E753FA05-7C07-4F98-A56B-5929BEDE73FD}" presName="Name0" presStyleCnt="0">
        <dgm:presLayoutVars>
          <dgm:chMax val="7"/>
          <dgm:chPref val="7"/>
          <dgm:dir/>
        </dgm:presLayoutVars>
      </dgm:prSet>
      <dgm:spPr/>
    </dgm:pt>
    <dgm:pt modelId="{6DB82D4E-FFA7-4DC2-B6D2-DDC671EBB099}" type="pres">
      <dgm:prSet presAssocID="{E753FA05-7C07-4F98-A56B-5929BEDE73FD}" presName="Name1" presStyleCnt="0"/>
      <dgm:spPr/>
    </dgm:pt>
    <dgm:pt modelId="{85B1CD73-C3EA-4E53-82F2-C736CE8CAF3E}" type="pres">
      <dgm:prSet presAssocID="{E753FA05-7C07-4F98-A56B-5929BEDE73FD}" presName="cycle" presStyleCnt="0"/>
      <dgm:spPr/>
    </dgm:pt>
    <dgm:pt modelId="{B5BF813E-7376-45D4-A957-65C50E33CD67}" type="pres">
      <dgm:prSet presAssocID="{E753FA05-7C07-4F98-A56B-5929BEDE73FD}" presName="srcNode" presStyleLbl="node1" presStyleIdx="0" presStyleCnt="3"/>
      <dgm:spPr/>
    </dgm:pt>
    <dgm:pt modelId="{0DBDBC1F-DE77-4207-8524-3966ECEC67AB}" type="pres">
      <dgm:prSet presAssocID="{E753FA05-7C07-4F98-A56B-5929BEDE73FD}" presName="conn" presStyleLbl="parChTrans1D2" presStyleIdx="0" presStyleCnt="1"/>
      <dgm:spPr/>
    </dgm:pt>
    <dgm:pt modelId="{29CE8DB3-710D-42C7-BEF2-39E79B53E44A}" type="pres">
      <dgm:prSet presAssocID="{E753FA05-7C07-4F98-A56B-5929BEDE73FD}" presName="extraNode" presStyleLbl="node1" presStyleIdx="0" presStyleCnt="3"/>
      <dgm:spPr/>
    </dgm:pt>
    <dgm:pt modelId="{6F288214-7440-49CB-80F7-7340B0F5D86F}" type="pres">
      <dgm:prSet presAssocID="{E753FA05-7C07-4F98-A56B-5929BEDE73FD}" presName="dstNode" presStyleLbl="node1" presStyleIdx="0" presStyleCnt="3"/>
      <dgm:spPr/>
    </dgm:pt>
    <dgm:pt modelId="{F9F770C9-3BF2-43FC-98AD-42CFEB9863F7}" type="pres">
      <dgm:prSet presAssocID="{5C5294F8-4ABC-4DE2-A485-89E818AAB071}" presName="text_1" presStyleLbl="node1" presStyleIdx="0" presStyleCnt="3">
        <dgm:presLayoutVars>
          <dgm:bulletEnabled val="1"/>
        </dgm:presLayoutVars>
      </dgm:prSet>
      <dgm:spPr/>
    </dgm:pt>
    <dgm:pt modelId="{6AD4432B-D8D9-4262-A735-A9C689A26072}" type="pres">
      <dgm:prSet presAssocID="{5C5294F8-4ABC-4DE2-A485-89E818AAB071}" presName="accent_1" presStyleCnt="0"/>
      <dgm:spPr/>
    </dgm:pt>
    <dgm:pt modelId="{E3D02DDA-74E1-4923-8A5D-EB5001890436}" type="pres">
      <dgm:prSet presAssocID="{5C5294F8-4ABC-4DE2-A485-89E818AAB071}" presName="accentRepeatNode" presStyleLbl="solidFgAcc1" presStyleIdx="0" presStyleCnt="3"/>
      <dgm:spPr/>
    </dgm:pt>
    <dgm:pt modelId="{11E0E007-8070-44A9-A540-4522982418DC}" type="pres">
      <dgm:prSet presAssocID="{7F53A9A4-B1FE-4AC9-8E80-599DBA7B3334}" presName="text_2" presStyleLbl="node1" presStyleIdx="1" presStyleCnt="3">
        <dgm:presLayoutVars>
          <dgm:bulletEnabled val="1"/>
        </dgm:presLayoutVars>
      </dgm:prSet>
      <dgm:spPr/>
    </dgm:pt>
    <dgm:pt modelId="{46F112C2-2D19-4759-B6E1-60B35EA898E1}" type="pres">
      <dgm:prSet presAssocID="{7F53A9A4-B1FE-4AC9-8E80-599DBA7B3334}" presName="accent_2" presStyleCnt="0"/>
      <dgm:spPr/>
    </dgm:pt>
    <dgm:pt modelId="{ABA6572C-86E3-4A53-B519-A43BAA23B4A2}" type="pres">
      <dgm:prSet presAssocID="{7F53A9A4-B1FE-4AC9-8E80-599DBA7B3334}" presName="accentRepeatNode" presStyleLbl="solidFgAcc1" presStyleIdx="1" presStyleCnt="3"/>
      <dgm:spPr/>
    </dgm:pt>
    <dgm:pt modelId="{3D0787DC-09B2-4D0C-8F55-E8147AB5AC4B}" type="pres">
      <dgm:prSet presAssocID="{FA02C6C2-CCEE-400F-9C75-67CAF0C1CF4B}" presName="text_3" presStyleLbl="node1" presStyleIdx="2" presStyleCnt="3">
        <dgm:presLayoutVars>
          <dgm:bulletEnabled val="1"/>
        </dgm:presLayoutVars>
      </dgm:prSet>
      <dgm:spPr/>
    </dgm:pt>
    <dgm:pt modelId="{992EFA9F-1ED0-4F22-B688-EEB852CF90EE}" type="pres">
      <dgm:prSet presAssocID="{FA02C6C2-CCEE-400F-9C75-67CAF0C1CF4B}" presName="accent_3" presStyleCnt="0"/>
      <dgm:spPr/>
    </dgm:pt>
    <dgm:pt modelId="{0ECE2948-1387-423E-82D8-05B6313A7AD0}" type="pres">
      <dgm:prSet presAssocID="{FA02C6C2-CCEE-400F-9C75-67CAF0C1CF4B}" presName="accentRepeatNode" presStyleLbl="solidFgAcc1" presStyleIdx="2" presStyleCnt="3"/>
      <dgm:spPr/>
    </dgm:pt>
  </dgm:ptLst>
  <dgm:cxnLst>
    <dgm:cxn modelId="{06C8AE04-B7C1-47FA-B3D5-C3435307EDBC}" srcId="{E753FA05-7C07-4F98-A56B-5929BEDE73FD}" destId="{7F53A9A4-B1FE-4AC9-8E80-599DBA7B3334}" srcOrd="1" destOrd="0" parTransId="{262BAD32-E0A9-4039-AF0D-A97E4BFAA4AF}" sibTransId="{7B40E92A-EA3A-48A1-A594-E7C09E7A0B58}"/>
    <dgm:cxn modelId="{944E8208-9809-4568-854B-6805639E2C9C}" type="presOf" srcId="{F578810B-98D8-4C24-946B-55F8B6E08050}" destId="{0DBDBC1F-DE77-4207-8524-3966ECEC67AB}" srcOrd="0" destOrd="0" presId="urn:microsoft.com/office/officeart/2008/layout/VerticalCurvedList"/>
    <dgm:cxn modelId="{C55F441A-14C6-4B72-AC0F-FB879BC57987}" type="presOf" srcId="{FA02C6C2-CCEE-400F-9C75-67CAF0C1CF4B}" destId="{3D0787DC-09B2-4D0C-8F55-E8147AB5AC4B}" srcOrd="0" destOrd="0" presId="urn:microsoft.com/office/officeart/2008/layout/VerticalCurvedList"/>
    <dgm:cxn modelId="{9BBD6043-509F-4515-9D2E-95D2A7A2830D}" type="presOf" srcId="{E753FA05-7C07-4F98-A56B-5929BEDE73FD}" destId="{FD91C3C6-0450-49B4-B530-C81D03CA8636}" srcOrd="0" destOrd="0" presId="urn:microsoft.com/office/officeart/2008/layout/VerticalCurvedList"/>
    <dgm:cxn modelId="{F2A45A54-B335-40BD-8569-5099967DC15D}" type="presOf" srcId="{7F53A9A4-B1FE-4AC9-8E80-599DBA7B3334}" destId="{11E0E007-8070-44A9-A540-4522982418DC}" srcOrd="0" destOrd="0" presId="urn:microsoft.com/office/officeart/2008/layout/VerticalCurvedList"/>
    <dgm:cxn modelId="{83DA0F55-60A6-4543-8342-B1A8EFCA77EF}" srcId="{E753FA05-7C07-4F98-A56B-5929BEDE73FD}" destId="{FA02C6C2-CCEE-400F-9C75-67CAF0C1CF4B}" srcOrd="2" destOrd="0" parTransId="{BB24ABF9-32C4-426E-B876-E2AC5FF0940A}" sibTransId="{253773F5-F5B9-48AF-BB9B-BF5B77845049}"/>
    <dgm:cxn modelId="{32DE5D96-9EB8-4B0B-A112-40639CEBE780}" srcId="{E753FA05-7C07-4F98-A56B-5929BEDE73FD}" destId="{5C5294F8-4ABC-4DE2-A485-89E818AAB071}" srcOrd="0" destOrd="0" parTransId="{14C6DCD9-46EF-4027-AD0B-72FD22DA2B8E}" sibTransId="{F578810B-98D8-4C24-946B-55F8B6E08050}"/>
    <dgm:cxn modelId="{04B1479D-6B06-4C5B-A5C0-86C128170031}" type="presOf" srcId="{5C5294F8-4ABC-4DE2-A485-89E818AAB071}" destId="{F9F770C9-3BF2-43FC-98AD-42CFEB9863F7}" srcOrd="0" destOrd="0" presId="urn:microsoft.com/office/officeart/2008/layout/VerticalCurvedList"/>
    <dgm:cxn modelId="{A5CF4481-56B5-4EA0-A60F-11FE44F54879}" type="presParOf" srcId="{FD91C3C6-0450-49B4-B530-C81D03CA8636}" destId="{6DB82D4E-FFA7-4DC2-B6D2-DDC671EBB099}" srcOrd="0" destOrd="0" presId="urn:microsoft.com/office/officeart/2008/layout/VerticalCurvedList"/>
    <dgm:cxn modelId="{4A436FA7-E400-4D4B-BA0C-E2C9EEBD6AC3}" type="presParOf" srcId="{6DB82D4E-FFA7-4DC2-B6D2-DDC671EBB099}" destId="{85B1CD73-C3EA-4E53-82F2-C736CE8CAF3E}" srcOrd="0" destOrd="0" presId="urn:microsoft.com/office/officeart/2008/layout/VerticalCurvedList"/>
    <dgm:cxn modelId="{D650ECA1-E2EF-483C-AAF5-38E276299903}" type="presParOf" srcId="{85B1CD73-C3EA-4E53-82F2-C736CE8CAF3E}" destId="{B5BF813E-7376-45D4-A957-65C50E33CD67}" srcOrd="0" destOrd="0" presId="urn:microsoft.com/office/officeart/2008/layout/VerticalCurvedList"/>
    <dgm:cxn modelId="{075634CC-26CA-4325-8409-9FA496427394}" type="presParOf" srcId="{85B1CD73-C3EA-4E53-82F2-C736CE8CAF3E}" destId="{0DBDBC1F-DE77-4207-8524-3966ECEC67AB}" srcOrd="1" destOrd="0" presId="urn:microsoft.com/office/officeart/2008/layout/VerticalCurvedList"/>
    <dgm:cxn modelId="{7B0C8B60-D866-47EA-94C6-E9E841FD86BE}" type="presParOf" srcId="{85B1CD73-C3EA-4E53-82F2-C736CE8CAF3E}" destId="{29CE8DB3-710D-42C7-BEF2-39E79B53E44A}" srcOrd="2" destOrd="0" presId="urn:microsoft.com/office/officeart/2008/layout/VerticalCurvedList"/>
    <dgm:cxn modelId="{1F8216C3-3A9C-4521-83AA-1FC4C116C666}" type="presParOf" srcId="{85B1CD73-C3EA-4E53-82F2-C736CE8CAF3E}" destId="{6F288214-7440-49CB-80F7-7340B0F5D86F}" srcOrd="3" destOrd="0" presId="urn:microsoft.com/office/officeart/2008/layout/VerticalCurvedList"/>
    <dgm:cxn modelId="{88AFA4D0-7F66-4B3D-A2BC-E41A5000E7C6}" type="presParOf" srcId="{6DB82D4E-FFA7-4DC2-B6D2-DDC671EBB099}" destId="{F9F770C9-3BF2-43FC-98AD-42CFEB9863F7}" srcOrd="1" destOrd="0" presId="urn:microsoft.com/office/officeart/2008/layout/VerticalCurvedList"/>
    <dgm:cxn modelId="{0A0F204E-F1AF-42FB-A994-8C64330152D3}" type="presParOf" srcId="{6DB82D4E-FFA7-4DC2-B6D2-DDC671EBB099}" destId="{6AD4432B-D8D9-4262-A735-A9C689A26072}" srcOrd="2" destOrd="0" presId="urn:microsoft.com/office/officeart/2008/layout/VerticalCurvedList"/>
    <dgm:cxn modelId="{BFC9A03D-8B19-4F1B-BD79-8601CE2FAEEB}" type="presParOf" srcId="{6AD4432B-D8D9-4262-A735-A9C689A26072}" destId="{E3D02DDA-74E1-4923-8A5D-EB5001890436}" srcOrd="0" destOrd="0" presId="urn:microsoft.com/office/officeart/2008/layout/VerticalCurvedList"/>
    <dgm:cxn modelId="{2E1C10D6-82EB-482C-9B7E-68E7FBCD7B07}" type="presParOf" srcId="{6DB82D4E-FFA7-4DC2-B6D2-DDC671EBB099}" destId="{11E0E007-8070-44A9-A540-4522982418DC}" srcOrd="3" destOrd="0" presId="urn:microsoft.com/office/officeart/2008/layout/VerticalCurvedList"/>
    <dgm:cxn modelId="{C7627CAC-01A7-44F6-8FE7-4EBDFB4FAF25}" type="presParOf" srcId="{6DB82D4E-FFA7-4DC2-B6D2-DDC671EBB099}" destId="{46F112C2-2D19-4759-B6E1-60B35EA898E1}" srcOrd="4" destOrd="0" presId="urn:microsoft.com/office/officeart/2008/layout/VerticalCurvedList"/>
    <dgm:cxn modelId="{0F545BCA-5892-4EF2-AB97-0516DA785F07}" type="presParOf" srcId="{46F112C2-2D19-4759-B6E1-60B35EA898E1}" destId="{ABA6572C-86E3-4A53-B519-A43BAA23B4A2}" srcOrd="0" destOrd="0" presId="urn:microsoft.com/office/officeart/2008/layout/VerticalCurvedList"/>
    <dgm:cxn modelId="{2F17624E-0E79-4A23-9CBF-6801076125E9}" type="presParOf" srcId="{6DB82D4E-FFA7-4DC2-B6D2-DDC671EBB099}" destId="{3D0787DC-09B2-4D0C-8F55-E8147AB5AC4B}" srcOrd="5" destOrd="0" presId="urn:microsoft.com/office/officeart/2008/layout/VerticalCurvedList"/>
    <dgm:cxn modelId="{8B2AF60E-BF13-466E-8438-D88B8CFFCD9E}" type="presParOf" srcId="{6DB82D4E-FFA7-4DC2-B6D2-DDC671EBB099}" destId="{992EFA9F-1ED0-4F22-B688-EEB852CF90EE}" srcOrd="6" destOrd="0" presId="urn:microsoft.com/office/officeart/2008/layout/VerticalCurvedList"/>
    <dgm:cxn modelId="{188E1149-4228-4CDC-A866-2532A85557EA}" type="presParOf" srcId="{992EFA9F-1ED0-4F22-B688-EEB852CF90EE}" destId="{0ECE2948-1387-423E-82D8-05B6313A7AD0}"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718E4CF-4070-4688-8145-1BDC1FF3CF79}" type="doc">
      <dgm:prSet loTypeId="urn:microsoft.com/office/officeart/2005/8/layout/vList2" loCatId="list" qsTypeId="urn:microsoft.com/office/officeart/2005/8/quickstyle/3d2" qsCatId="3D" csTypeId="urn:microsoft.com/office/officeart/2005/8/colors/accent0_3" csCatId="mainScheme" phldr="1"/>
      <dgm:spPr/>
      <dgm:t>
        <a:bodyPr/>
        <a:lstStyle/>
        <a:p>
          <a:endParaRPr lang="en-US"/>
        </a:p>
      </dgm:t>
    </dgm:pt>
    <dgm:pt modelId="{39C62C89-ADA2-426F-82BD-32B4AEF30F65}">
      <dgm:prSet phldrT="[Text]"/>
      <dgm:spPr/>
      <dgm:t>
        <a:bodyPr/>
        <a:lstStyle/>
        <a:p>
          <a:pPr algn="l"/>
          <a:r>
            <a:rPr lang="en-US" b="1" dirty="0"/>
            <a:t>Internal controls can </a:t>
          </a:r>
          <a:r>
            <a:rPr lang="en-US" b="1" dirty="0">
              <a:solidFill>
                <a:srgbClr val="FFFF00"/>
              </a:solidFill>
            </a:rPr>
            <a:t>help</a:t>
          </a:r>
          <a:r>
            <a:rPr lang="en-US" b="1" dirty="0"/>
            <a:t> assure that balances and transactions are:</a:t>
          </a:r>
          <a:endParaRPr lang="en-US" b="1" u="none" dirty="0"/>
        </a:p>
      </dgm:t>
    </dgm:pt>
    <dgm:pt modelId="{CECFB5DF-C342-468D-B84F-43D36D0C675D}" type="parTrans" cxnId="{4C89C668-6183-48B1-9B5A-DEB66C49D5C0}">
      <dgm:prSet/>
      <dgm:spPr/>
      <dgm:t>
        <a:bodyPr/>
        <a:lstStyle/>
        <a:p>
          <a:endParaRPr lang="en-US"/>
        </a:p>
      </dgm:t>
    </dgm:pt>
    <dgm:pt modelId="{5EBA1C32-2935-4CD9-82A2-837AD33EFE1D}" type="sibTrans" cxnId="{4C89C668-6183-48B1-9B5A-DEB66C49D5C0}">
      <dgm:prSet/>
      <dgm:spPr/>
      <dgm:t>
        <a:bodyPr/>
        <a:lstStyle/>
        <a:p>
          <a:endParaRPr lang="en-US"/>
        </a:p>
      </dgm:t>
    </dgm:pt>
    <dgm:pt modelId="{AD38D14E-E686-47FE-B22E-16B2C16CBC8F}">
      <dgm:prSet/>
      <dgm:spPr/>
      <dgm:t>
        <a:bodyPr/>
        <a:lstStyle/>
        <a:p>
          <a:pPr algn="just"/>
          <a:r>
            <a:rPr lang="en-US" dirty="0"/>
            <a:t>Complete</a:t>
          </a:r>
        </a:p>
      </dgm:t>
    </dgm:pt>
    <dgm:pt modelId="{F1E13EAB-D425-405A-9B9C-C5E5FFE86BCE}" type="sibTrans" cxnId="{D665C193-2BA5-4257-ADC4-8FFF0E8FC49B}">
      <dgm:prSet/>
      <dgm:spPr/>
      <dgm:t>
        <a:bodyPr/>
        <a:lstStyle/>
        <a:p>
          <a:endParaRPr lang="en-US"/>
        </a:p>
      </dgm:t>
    </dgm:pt>
    <dgm:pt modelId="{D0E60559-6562-42E4-9D1F-B308A1925D9A}" type="parTrans" cxnId="{D665C193-2BA5-4257-ADC4-8FFF0E8FC49B}">
      <dgm:prSet/>
      <dgm:spPr/>
      <dgm:t>
        <a:bodyPr/>
        <a:lstStyle/>
        <a:p>
          <a:endParaRPr lang="en-US"/>
        </a:p>
      </dgm:t>
    </dgm:pt>
    <dgm:pt modelId="{9C74CBC2-7297-406F-A771-E755E54DAF30}">
      <dgm:prSet/>
      <dgm:spPr/>
      <dgm:t>
        <a:bodyPr/>
        <a:lstStyle/>
        <a:p>
          <a:pPr algn="just"/>
          <a:r>
            <a:rPr lang="en-US" dirty="0"/>
            <a:t>Existed</a:t>
          </a:r>
        </a:p>
      </dgm:t>
    </dgm:pt>
    <dgm:pt modelId="{BA6A770A-FB4B-4DF9-9D8B-2BE99977D84A}" type="parTrans" cxnId="{1D568F22-147E-4074-B2E5-AFB1D54A3E20}">
      <dgm:prSet/>
      <dgm:spPr/>
      <dgm:t>
        <a:bodyPr/>
        <a:lstStyle/>
        <a:p>
          <a:endParaRPr lang="en-US"/>
        </a:p>
      </dgm:t>
    </dgm:pt>
    <dgm:pt modelId="{B30B1E50-1769-43B2-BFDC-AFACD0121287}" type="sibTrans" cxnId="{1D568F22-147E-4074-B2E5-AFB1D54A3E20}">
      <dgm:prSet/>
      <dgm:spPr/>
      <dgm:t>
        <a:bodyPr/>
        <a:lstStyle/>
        <a:p>
          <a:endParaRPr lang="en-US"/>
        </a:p>
      </dgm:t>
    </dgm:pt>
    <dgm:pt modelId="{EF10AA7C-45A5-482A-B1F2-C20AD7B72CCD}">
      <dgm:prSet/>
      <dgm:spPr/>
      <dgm:t>
        <a:bodyPr/>
        <a:lstStyle/>
        <a:p>
          <a:pPr algn="just"/>
          <a:r>
            <a:rPr lang="en-US" dirty="0"/>
            <a:t>Occurred</a:t>
          </a:r>
        </a:p>
      </dgm:t>
    </dgm:pt>
    <dgm:pt modelId="{D509D6DA-3547-4E6B-8562-5A455170BF11}" type="parTrans" cxnId="{38949064-0EAF-41F4-B115-481210A76520}">
      <dgm:prSet/>
      <dgm:spPr/>
      <dgm:t>
        <a:bodyPr/>
        <a:lstStyle/>
        <a:p>
          <a:endParaRPr lang="en-US"/>
        </a:p>
      </dgm:t>
    </dgm:pt>
    <dgm:pt modelId="{109DA156-ACE3-4AAB-ADEC-BE2579A76E07}" type="sibTrans" cxnId="{38949064-0EAF-41F4-B115-481210A76520}">
      <dgm:prSet/>
      <dgm:spPr/>
      <dgm:t>
        <a:bodyPr/>
        <a:lstStyle/>
        <a:p>
          <a:endParaRPr lang="en-US"/>
        </a:p>
      </dgm:t>
    </dgm:pt>
    <dgm:pt modelId="{B3CEE24F-6812-43F8-9DF0-F396A4A642B5}">
      <dgm:prSet/>
      <dgm:spPr/>
      <dgm:t>
        <a:bodyPr/>
        <a:lstStyle/>
        <a:p>
          <a:pPr algn="just"/>
          <a:r>
            <a:rPr lang="en-US" dirty="0"/>
            <a:t>Properly classified </a:t>
          </a:r>
        </a:p>
      </dgm:t>
    </dgm:pt>
    <dgm:pt modelId="{8A01779C-A688-4C32-8613-D9FF3BB2F787}" type="parTrans" cxnId="{FE146058-3A46-4DDC-90F9-54481348DB18}">
      <dgm:prSet/>
      <dgm:spPr/>
      <dgm:t>
        <a:bodyPr/>
        <a:lstStyle/>
        <a:p>
          <a:endParaRPr lang="en-US"/>
        </a:p>
      </dgm:t>
    </dgm:pt>
    <dgm:pt modelId="{8ADF565F-CD97-41D0-95E3-F43398E670EA}" type="sibTrans" cxnId="{FE146058-3A46-4DDC-90F9-54481348DB18}">
      <dgm:prSet/>
      <dgm:spPr/>
      <dgm:t>
        <a:bodyPr/>
        <a:lstStyle/>
        <a:p>
          <a:endParaRPr lang="en-US"/>
        </a:p>
      </dgm:t>
    </dgm:pt>
    <dgm:pt modelId="{AE7D980E-1801-4C6D-BC49-06EDD1FC4E83}">
      <dgm:prSet/>
      <dgm:spPr/>
      <dgm:t>
        <a:bodyPr/>
        <a:lstStyle/>
        <a:p>
          <a:pPr algn="just"/>
          <a:r>
            <a:rPr lang="en-US" dirty="0"/>
            <a:t>Accurately recorded</a:t>
          </a:r>
        </a:p>
      </dgm:t>
    </dgm:pt>
    <dgm:pt modelId="{929F5308-DFB3-45D9-9353-597C0C9B46CC}" type="parTrans" cxnId="{A3A9994A-441E-442B-97F7-4B44690F0419}">
      <dgm:prSet/>
      <dgm:spPr/>
      <dgm:t>
        <a:bodyPr/>
        <a:lstStyle/>
        <a:p>
          <a:endParaRPr lang="en-US"/>
        </a:p>
      </dgm:t>
    </dgm:pt>
    <dgm:pt modelId="{80649B03-148D-4CE8-BE1C-D122A6840AEC}" type="sibTrans" cxnId="{A3A9994A-441E-442B-97F7-4B44690F0419}">
      <dgm:prSet/>
      <dgm:spPr/>
      <dgm:t>
        <a:bodyPr/>
        <a:lstStyle/>
        <a:p>
          <a:endParaRPr lang="en-US"/>
        </a:p>
      </dgm:t>
    </dgm:pt>
    <dgm:pt modelId="{65B0D3FC-EEF2-4807-BFD6-49F224C532A9}">
      <dgm:prSet/>
      <dgm:spPr/>
      <dgm:t>
        <a:bodyPr/>
        <a:lstStyle/>
        <a:p>
          <a:pPr algn="just"/>
          <a:r>
            <a:rPr lang="en-US" dirty="0"/>
            <a:t>Properly cutoff</a:t>
          </a:r>
        </a:p>
      </dgm:t>
    </dgm:pt>
    <dgm:pt modelId="{165DA0EC-910E-4E07-9EE6-F5855ECBDD58}" type="parTrans" cxnId="{28B37E41-088F-4386-B7A8-123E036FAE9A}">
      <dgm:prSet/>
      <dgm:spPr/>
      <dgm:t>
        <a:bodyPr/>
        <a:lstStyle/>
        <a:p>
          <a:endParaRPr lang="en-US"/>
        </a:p>
      </dgm:t>
    </dgm:pt>
    <dgm:pt modelId="{4EA15EE5-EC49-4765-A859-D89F07B6B67C}" type="sibTrans" cxnId="{28B37E41-088F-4386-B7A8-123E036FAE9A}">
      <dgm:prSet/>
      <dgm:spPr/>
      <dgm:t>
        <a:bodyPr/>
        <a:lstStyle/>
        <a:p>
          <a:endParaRPr lang="en-US"/>
        </a:p>
      </dgm:t>
    </dgm:pt>
    <dgm:pt modelId="{3DC3CE15-C6BE-496C-A72B-2379374C9A45}" type="pres">
      <dgm:prSet presAssocID="{E718E4CF-4070-4688-8145-1BDC1FF3CF79}" presName="linear" presStyleCnt="0">
        <dgm:presLayoutVars>
          <dgm:animLvl val="lvl"/>
          <dgm:resizeHandles val="exact"/>
        </dgm:presLayoutVars>
      </dgm:prSet>
      <dgm:spPr/>
    </dgm:pt>
    <dgm:pt modelId="{7D75594F-A0A8-4614-AEF5-4B7AC4C84F29}" type="pres">
      <dgm:prSet presAssocID="{39C62C89-ADA2-426F-82BD-32B4AEF30F65}" presName="parentText" presStyleLbl="node1" presStyleIdx="0" presStyleCnt="1">
        <dgm:presLayoutVars>
          <dgm:chMax val="0"/>
          <dgm:bulletEnabled val="1"/>
        </dgm:presLayoutVars>
      </dgm:prSet>
      <dgm:spPr/>
    </dgm:pt>
    <dgm:pt modelId="{F41991DB-7645-4696-822B-54330D99E9A9}" type="pres">
      <dgm:prSet presAssocID="{39C62C89-ADA2-426F-82BD-32B4AEF30F65}" presName="childText" presStyleLbl="revTx" presStyleIdx="0" presStyleCnt="1">
        <dgm:presLayoutVars>
          <dgm:bulletEnabled val="1"/>
        </dgm:presLayoutVars>
      </dgm:prSet>
      <dgm:spPr/>
    </dgm:pt>
  </dgm:ptLst>
  <dgm:cxnLst>
    <dgm:cxn modelId="{4ED83004-01D5-4352-A749-189A71D8317A}" type="presOf" srcId="{EF10AA7C-45A5-482A-B1F2-C20AD7B72CCD}" destId="{F41991DB-7645-4696-822B-54330D99E9A9}" srcOrd="0" destOrd="4" presId="urn:microsoft.com/office/officeart/2005/8/layout/vList2"/>
    <dgm:cxn modelId="{1D568F22-147E-4074-B2E5-AFB1D54A3E20}" srcId="{39C62C89-ADA2-426F-82BD-32B4AEF30F65}" destId="{9C74CBC2-7297-406F-A771-E755E54DAF30}" srcOrd="3" destOrd="0" parTransId="{BA6A770A-FB4B-4DF9-9D8B-2BE99977D84A}" sibTransId="{B30B1E50-1769-43B2-BFDC-AFACD0121287}"/>
    <dgm:cxn modelId="{8B97462F-9C63-46E6-A2D0-0214B7448818}" type="presOf" srcId="{65B0D3FC-EEF2-4807-BFD6-49F224C532A9}" destId="{F41991DB-7645-4696-822B-54330D99E9A9}" srcOrd="0" destOrd="2" presId="urn:microsoft.com/office/officeart/2005/8/layout/vList2"/>
    <dgm:cxn modelId="{C5500D5D-99C4-49EC-B25B-C176C1233452}" type="presOf" srcId="{B3CEE24F-6812-43F8-9DF0-F396A4A642B5}" destId="{F41991DB-7645-4696-822B-54330D99E9A9}" srcOrd="0" destOrd="5" presId="urn:microsoft.com/office/officeart/2005/8/layout/vList2"/>
    <dgm:cxn modelId="{28B37E41-088F-4386-B7A8-123E036FAE9A}" srcId="{39C62C89-ADA2-426F-82BD-32B4AEF30F65}" destId="{65B0D3FC-EEF2-4807-BFD6-49F224C532A9}" srcOrd="2" destOrd="0" parTransId="{165DA0EC-910E-4E07-9EE6-F5855ECBDD58}" sibTransId="{4EA15EE5-EC49-4765-A859-D89F07B6B67C}"/>
    <dgm:cxn modelId="{FE46E462-AB82-4C52-BC7D-265078E573CF}" type="presOf" srcId="{39C62C89-ADA2-426F-82BD-32B4AEF30F65}" destId="{7D75594F-A0A8-4614-AEF5-4B7AC4C84F29}" srcOrd="0" destOrd="0" presId="urn:microsoft.com/office/officeart/2005/8/layout/vList2"/>
    <dgm:cxn modelId="{38949064-0EAF-41F4-B115-481210A76520}" srcId="{39C62C89-ADA2-426F-82BD-32B4AEF30F65}" destId="{EF10AA7C-45A5-482A-B1F2-C20AD7B72CCD}" srcOrd="4" destOrd="0" parTransId="{D509D6DA-3547-4E6B-8562-5A455170BF11}" sibTransId="{109DA156-ACE3-4AAB-ADEC-BE2579A76E07}"/>
    <dgm:cxn modelId="{4C89C668-6183-48B1-9B5A-DEB66C49D5C0}" srcId="{E718E4CF-4070-4688-8145-1BDC1FF3CF79}" destId="{39C62C89-ADA2-426F-82BD-32B4AEF30F65}" srcOrd="0" destOrd="0" parTransId="{CECFB5DF-C342-468D-B84F-43D36D0C675D}" sibTransId="{5EBA1C32-2935-4CD9-82A2-837AD33EFE1D}"/>
    <dgm:cxn modelId="{A3A9994A-441E-442B-97F7-4B44690F0419}" srcId="{39C62C89-ADA2-426F-82BD-32B4AEF30F65}" destId="{AE7D980E-1801-4C6D-BC49-06EDD1FC4E83}" srcOrd="0" destOrd="0" parTransId="{929F5308-DFB3-45D9-9353-597C0C9B46CC}" sibTransId="{80649B03-148D-4CE8-BE1C-D122A6840AEC}"/>
    <dgm:cxn modelId="{4438DD73-6B5E-4C16-BEF3-86675E173175}" type="presOf" srcId="{E718E4CF-4070-4688-8145-1BDC1FF3CF79}" destId="{3DC3CE15-C6BE-496C-A72B-2379374C9A45}" srcOrd="0" destOrd="0" presId="urn:microsoft.com/office/officeart/2005/8/layout/vList2"/>
    <dgm:cxn modelId="{FE146058-3A46-4DDC-90F9-54481348DB18}" srcId="{39C62C89-ADA2-426F-82BD-32B4AEF30F65}" destId="{B3CEE24F-6812-43F8-9DF0-F396A4A642B5}" srcOrd="5" destOrd="0" parTransId="{8A01779C-A688-4C32-8613-D9FF3BB2F787}" sibTransId="{8ADF565F-CD97-41D0-95E3-F43398E670EA}"/>
    <dgm:cxn modelId="{D665C193-2BA5-4257-ADC4-8FFF0E8FC49B}" srcId="{39C62C89-ADA2-426F-82BD-32B4AEF30F65}" destId="{AD38D14E-E686-47FE-B22E-16B2C16CBC8F}" srcOrd="1" destOrd="0" parTransId="{D0E60559-6562-42E4-9D1F-B308A1925D9A}" sibTransId="{F1E13EAB-D425-405A-9B9C-C5E5FFE86BCE}"/>
    <dgm:cxn modelId="{42A9A9D6-6788-43D6-B09C-B54599BF4173}" type="presOf" srcId="{9C74CBC2-7297-406F-A771-E755E54DAF30}" destId="{F41991DB-7645-4696-822B-54330D99E9A9}" srcOrd="0" destOrd="3" presId="urn:microsoft.com/office/officeart/2005/8/layout/vList2"/>
    <dgm:cxn modelId="{A453F5DB-CF52-4264-9A24-C0C4D3ECC346}" type="presOf" srcId="{AE7D980E-1801-4C6D-BC49-06EDD1FC4E83}" destId="{F41991DB-7645-4696-822B-54330D99E9A9}" srcOrd="0" destOrd="0" presId="urn:microsoft.com/office/officeart/2005/8/layout/vList2"/>
    <dgm:cxn modelId="{7F92BBFE-780B-4F82-A825-C209E8152FC4}" type="presOf" srcId="{AD38D14E-E686-47FE-B22E-16B2C16CBC8F}" destId="{F41991DB-7645-4696-822B-54330D99E9A9}" srcOrd="0" destOrd="1" presId="urn:microsoft.com/office/officeart/2005/8/layout/vList2"/>
    <dgm:cxn modelId="{F4018279-BA71-4DA5-A5E0-C50B0B17E21E}" type="presParOf" srcId="{3DC3CE15-C6BE-496C-A72B-2379374C9A45}" destId="{7D75594F-A0A8-4614-AEF5-4B7AC4C84F29}" srcOrd="0" destOrd="0" presId="urn:microsoft.com/office/officeart/2005/8/layout/vList2"/>
    <dgm:cxn modelId="{1FD86FDF-9A70-40C1-96B2-7609CB4FB64E}" type="presParOf" srcId="{3DC3CE15-C6BE-496C-A72B-2379374C9A45}" destId="{F41991DB-7645-4696-822B-54330D99E9A9}" srcOrd="1"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718E4CF-4070-4688-8145-1BDC1FF3CF79}" type="doc">
      <dgm:prSet loTypeId="urn:microsoft.com/office/officeart/2005/8/layout/vList2" loCatId="list" qsTypeId="urn:microsoft.com/office/officeart/2005/8/quickstyle/3d2" qsCatId="3D" csTypeId="urn:microsoft.com/office/officeart/2005/8/colors/accent0_3" csCatId="mainScheme" phldr="1"/>
      <dgm:spPr/>
      <dgm:t>
        <a:bodyPr/>
        <a:lstStyle/>
        <a:p>
          <a:endParaRPr lang="en-US"/>
        </a:p>
      </dgm:t>
    </dgm:pt>
    <dgm:pt modelId="{39C62C89-ADA2-426F-82BD-32B4AEF30F65}">
      <dgm:prSet phldrT="[Text]"/>
      <dgm:spPr/>
      <dgm:t>
        <a:bodyPr/>
        <a:lstStyle/>
        <a:p>
          <a:pPr algn="just"/>
          <a:r>
            <a:rPr lang="en-US" b="1" dirty="0"/>
            <a:t>Develop internal controls to: </a:t>
          </a:r>
          <a:endParaRPr lang="en-US" b="1" u="none" dirty="0"/>
        </a:p>
      </dgm:t>
    </dgm:pt>
    <dgm:pt modelId="{CECFB5DF-C342-468D-B84F-43D36D0C675D}" type="parTrans" cxnId="{4C89C668-6183-48B1-9B5A-DEB66C49D5C0}">
      <dgm:prSet/>
      <dgm:spPr/>
      <dgm:t>
        <a:bodyPr/>
        <a:lstStyle/>
        <a:p>
          <a:endParaRPr lang="en-US"/>
        </a:p>
      </dgm:t>
    </dgm:pt>
    <dgm:pt modelId="{5EBA1C32-2935-4CD9-82A2-837AD33EFE1D}" type="sibTrans" cxnId="{4C89C668-6183-48B1-9B5A-DEB66C49D5C0}">
      <dgm:prSet/>
      <dgm:spPr/>
      <dgm:t>
        <a:bodyPr/>
        <a:lstStyle/>
        <a:p>
          <a:endParaRPr lang="en-US"/>
        </a:p>
      </dgm:t>
    </dgm:pt>
    <dgm:pt modelId="{AE7D980E-1801-4C6D-BC49-06EDD1FC4E83}">
      <dgm:prSet/>
      <dgm:spPr/>
      <dgm:t>
        <a:bodyPr/>
        <a:lstStyle/>
        <a:p>
          <a:pPr algn="just"/>
          <a:r>
            <a:rPr lang="en-US" dirty="0"/>
            <a:t>Protect assets from loss</a:t>
          </a:r>
        </a:p>
      </dgm:t>
    </dgm:pt>
    <dgm:pt modelId="{929F5308-DFB3-45D9-9353-597C0C9B46CC}" type="parTrans" cxnId="{A3A9994A-441E-442B-97F7-4B44690F0419}">
      <dgm:prSet/>
      <dgm:spPr/>
      <dgm:t>
        <a:bodyPr/>
        <a:lstStyle/>
        <a:p>
          <a:endParaRPr lang="en-US"/>
        </a:p>
      </dgm:t>
    </dgm:pt>
    <dgm:pt modelId="{80649B03-148D-4CE8-BE1C-D122A6840AEC}" type="sibTrans" cxnId="{A3A9994A-441E-442B-97F7-4B44690F0419}">
      <dgm:prSet/>
      <dgm:spPr/>
      <dgm:t>
        <a:bodyPr/>
        <a:lstStyle/>
        <a:p>
          <a:endParaRPr lang="en-US"/>
        </a:p>
      </dgm:t>
    </dgm:pt>
    <dgm:pt modelId="{3A4099F6-062B-4691-AE2C-DE35DBC426AD}">
      <dgm:prSet/>
      <dgm:spPr/>
      <dgm:t>
        <a:bodyPr/>
        <a:lstStyle/>
        <a:p>
          <a:pPr algn="just"/>
          <a:r>
            <a:rPr lang="en-US" dirty="0"/>
            <a:t>Ensure transactions are authorized</a:t>
          </a:r>
        </a:p>
      </dgm:t>
    </dgm:pt>
    <dgm:pt modelId="{02BC954C-9A19-4D59-BDE2-30D08BCC50A9}" type="parTrans" cxnId="{7CF590BE-402B-46F6-8805-C8D6B7734E5A}">
      <dgm:prSet/>
      <dgm:spPr/>
      <dgm:t>
        <a:bodyPr/>
        <a:lstStyle/>
        <a:p>
          <a:endParaRPr lang="en-US"/>
        </a:p>
      </dgm:t>
    </dgm:pt>
    <dgm:pt modelId="{423AC939-C53F-4C1F-A911-C6E5E2F1D138}" type="sibTrans" cxnId="{7CF590BE-402B-46F6-8805-C8D6B7734E5A}">
      <dgm:prSet/>
      <dgm:spPr/>
      <dgm:t>
        <a:bodyPr/>
        <a:lstStyle/>
        <a:p>
          <a:endParaRPr lang="en-US"/>
        </a:p>
      </dgm:t>
    </dgm:pt>
    <dgm:pt modelId="{B59CFBB9-7B83-4D1A-A05A-6865EA1E6155}">
      <dgm:prSet/>
      <dgm:spPr/>
      <dgm:t>
        <a:bodyPr/>
        <a:lstStyle/>
        <a:p>
          <a:pPr algn="l"/>
          <a:r>
            <a:rPr lang="en-US" dirty="0"/>
            <a:t>Ensure all funds are collected for services provided by the local government</a:t>
          </a:r>
        </a:p>
      </dgm:t>
    </dgm:pt>
    <dgm:pt modelId="{2A5BDB2E-65DD-4567-A76E-B7BC294899E1}" type="parTrans" cxnId="{19710A72-62BF-428D-A8DA-B465B22773CE}">
      <dgm:prSet/>
      <dgm:spPr/>
      <dgm:t>
        <a:bodyPr/>
        <a:lstStyle/>
        <a:p>
          <a:endParaRPr lang="en-US"/>
        </a:p>
      </dgm:t>
    </dgm:pt>
    <dgm:pt modelId="{6B65F68A-FBEC-414E-B321-6F1E8B02A5AD}" type="sibTrans" cxnId="{19710A72-62BF-428D-A8DA-B465B22773CE}">
      <dgm:prSet/>
      <dgm:spPr/>
      <dgm:t>
        <a:bodyPr/>
        <a:lstStyle/>
        <a:p>
          <a:endParaRPr lang="en-US"/>
        </a:p>
      </dgm:t>
    </dgm:pt>
    <dgm:pt modelId="{04261E15-447E-4927-8D20-1001DC9B018E}">
      <dgm:prSet/>
      <dgm:spPr/>
      <dgm:t>
        <a:bodyPr/>
        <a:lstStyle/>
        <a:p>
          <a:pPr algn="l"/>
          <a:r>
            <a:rPr lang="en-US" dirty="0"/>
            <a:t>Ensure restricted funds are used only for allowable purposes</a:t>
          </a:r>
        </a:p>
      </dgm:t>
    </dgm:pt>
    <dgm:pt modelId="{328DD13F-EAB2-4B04-9088-4C93A540D346}" type="parTrans" cxnId="{2A7C8D9D-0280-4BEF-BE19-AB3B0EB650D1}">
      <dgm:prSet/>
      <dgm:spPr/>
      <dgm:t>
        <a:bodyPr/>
        <a:lstStyle/>
        <a:p>
          <a:endParaRPr lang="en-US"/>
        </a:p>
      </dgm:t>
    </dgm:pt>
    <dgm:pt modelId="{7A260CAF-EFC2-4A4B-A0A4-90A6D40731C9}" type="sibTrans" cxnId="{2A7C8D9D-0280-4BEF-BE19-AB3B0EB650D1}">
      <dgm:prSet/>
      <dgm:spPr/>
      <dgm:t>
        <a:bodyPr/>
        <a:lstStyle/>
        <a:p>
          <a:endParaRPr lang="en-US"/>
        </a:p>
      </dgm:t>
    </dgm:pt>
    <dgm:pt modelId="{3DC3CE15-C6BE-496C-A72B-2379374C9A45}" type="pres">
      <dgm:prSet presAssocID="{E718E4CF-4070-4688-8145-1BDC1FF3CF79}" presName="linear" presStyleCnt="0">
        <dgm:presLayoutVars>
          <dgm:animLvl val="lvl"/>
          <dgm:resizeHandles val="exact"/>
        </dgm:presLayoutVars>
      </dgm:prSet>
      <dgm:spPr/>
    </dgm:pt>
    <dgm:pt modelId="{7D75594F-A0A8-4614-AEF5-4B7AC4C84F29}" type="pres">
      <dgm:prSet presAssocID="{39C62C89-ADA2-426F-82BD-32B4AEF30F65}" presName="parentText" presStyleLbl="node1" presStyleIdx="0" presStyleCnt="1">
        <dgm:presLayoutVars>
          <dgm:chMax val="0"/>
          <dgm:bulletEnabled val="1"/>
        </dgm:presLayoutVars>
      </dgm:prSet>
      <dgm:spPr/>
    </dgm:pt>
    <dgm:pt modelId="{F41991DB-7645-4696-822B-54330D99E9A9}" type="pres">
      <dgm:prSet presAssocID="{39C62C89-ADA2-426F-82BD-32B4AEF30F65}" presName="childText" presStyleLbl="revTx" presStyleIdx="0" presStyleCnt="1">
        <dgm:presLayoutVars>
          <dgm:bulletEnabled val="1"/>
        </dgm:presLayoutVars>
      </dgm:prSet>
      <dgm:spPr/>
    </dgm:pt>
  </dgm:ptLst>
  <dgm:cxnLst>
    <dgm:cxn modelId="{C39C6006-DB22-49F0-A1F1-6B6CDE9FFD2E}" type="presOf" srcId="{3A4099F6-062B-4691-AE2C-DE35DBC426AD}" destId="{F41991DB-7645-4696-822B-54330D99E9A9}" srcOrd="0" destOrd="1" presId="urn:microsoft.com/office/officeart/2005/8/layout/vList2"/>
    <dgm:cxn modelId="{31121D14-59FB-4913-93DE-390C9D8A9589}" type="presOf" srcId="{04261E15-447E-4927-8D20-1001DC9B018E}" destId="{F41991DB-7645-4696-822B-54330D99E9A9}" srcOrd="0" destOrd="3" presId="urn:microsoft.com/office/officeart/2005/8/layout/vList2"/>
    <dgm:cxn modelId="{FE46E462-AB82-4C52-BC7D-265078E573CF}" type="presOf" srcId="{39C62C89-ADA2-426F-82BD-32B4AEF30F65}" destId="{7D75594F-A0A8-4614-AEF5-4B7AC4C84F29}" srcOrd="0" destOrd="0" presId="urn:microsoft.com/office/officeart/2005/8/layout/vList2"/>
    <dgm:cxn modelId="{4C89C668-6183-48B1-9B5A-DEB66C49D5C0}" srcId="{E718E4CF-4070-4688-8145-1BDC1FF3CF79}" destId="{39C62C89-ADA2-426F-82BD-32B4AEF30F65}" srcOrd="0" destOrd="0" parTransId="{CECFB5DF-C342-468D-B84F-43D36D0C675D}" sibTransId="{5EBA1C32-2935-4CD9-82A2-837AD33EFE1D}"/>
    <dgm:cxn modelId="{A3A9994A-441E-442B-97F7-4B44690F0419}" srcId="{39C62C89-ADA2-426F-82BD-32B4AEF30F65}" destId="{AE7D980E-1801-4C6D-BC49-06EDD1FC4E83}" srcOrd="0" destOrd="0" parTransId="{929F5308-DFB3-45D9-9353-597C0C9B46CC}" sibTransId="{80649B03-148D-4CE8-BE1C-D122A6840AEC}"/>
    <dgm:cxn modelId="{19710A72-62BF-428D-A8DA-B465B22773CE}" srcId="{39C62C89-ADA2-426F-82BD-32B4AEF30F65}" destId="{B59CFBB9-7B83-4D1A-A05A-6865EA1E6155}" srcOrd="2" destOrd="0" parTransId="{2A5BDB2E-65DD-4567-A76E-B7BC294899E1}" sibTransId="{6B65F68A-FBEC-414E-B321-6F1E8B02A5AD}"/>
    <dgm:cxn modelId="{4438DD73-6B5E-4C16-BEF3-86675E173175}" type="presOf" srcId="{E718E4CF-4070-4688-8145-1BDC1FF3CF79}" destId="{3DC3CE15-C6BE-496C-A72B-2379374C9A45}" srcOrd="0" destOrd="0" presId="urn:microsoft.com/office/officeart/2005/8/layout/vList2"/>
    <dgm:cxn modelId="{2A7C8D9D-0280-4BEF-BE19-AB3B0EB650D1}" srcId="{39C62C89-ADA2-426F-82BD-32B4AEF30F65}" destId="{04261E15-447E-4927-8D20-1001DC9B018E}" srcOrd="3" destOrd="0" parTransId="{328DD13F-EAB2-4B04-9088-4C93A540D346}" sibTransId="{7A260CAF-EFC2-4A4B-A0A4-90A6D40731C9}"/>
    <dgm:cxn modelId="{7CF590BE-402B-46F6-8805-C8D6B7734E5A}" srcId="{39C62C89-ADA2-426F-82BD-32B4AEF30F65}" destId="{3A4099F6-062B-4691-AE2C-DE35DBC426AD}" srcOrd="1" destOrd="0" parTransId="{02BC954C-9A19-4D59-BDE2-30D08BCC50A9}" sibTransId="{423AC939-C53F-4C1F-A911-C6E5E2F1D138}"/>
    <dgm:cxn modelId="{353518CB-688E-46E2-8ED9-C63B557E0C0E}" type="presOf" srcId="{B59CFBB9-7B83-4D1A-A05A-6865EA1E6155}" destId="{F41991DB-7645-4696-822B-54330D99E9A9}" srcOrd="0" destOrd="2" presId="urn:microsoft.com/office/officeart/2005/8/layout/vList2"/>
    <dgm:cxn modelId="{A453F5DB-CF52-4264-9A24-C0C4D3ECC346}" type="presOf" srcId="{AE7D980E-1801-4C6D-BC49-06EDD1FC4E83}" destId="{F41991DB-7645-4696-822B-54330D99E9A9}" srcOrd="0" destOrd="0" presId="urn:microsoft.com/office/officeart/2005/8/layout/vList2"/>
    <dgm:cxn modelId="{F4018279-BA71-4DA5-A5E0-C50B0B17E21E}" type="presParOf" srcId="{3DC3CE15-C6BE-496C-A72B-2379374C9A45}" destId="{7D75594F-A0A8-4614-AEF5-4B7AC4C84F29}" srcOrd="0" destOrd="0" presId="urn:microsoft.com/office/officeart/2005/8/layout/vList2"/>
    <dgm:cxn modelId="{1FD86FDF-9A70-40C1-96B2-7609CB4FB64E}" type="presParOf" srcId="{3DC3CE15-C6BE-496C-A72B-2379374C9A45}" destId="{F41991DB-7645-4696-822B-54330D99E9A9}" srcOrd="1"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191DAC0-FA92-42DC-8B91-55D7113340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5C4F90A-EDDE-4B69-A3FC-5CC50F04AA0C}">
      <dgm:prSet phldrT="[Text]" custT="1"/>
      <dgm:spPr/>
      <dgm:t>
        <a:bodyPr/>
        <a:lstStyle/>
        <a:p>
          <a:r>
            <a:rPr lang="en-US" sz="2400" b="1" dirty="0"/>
            <a:t>Monitor Internal Controls for the need for change </a:t>
          </a:r>
        </a:p>
      </dgm:t>
    </dgm:pt>
    <dgm:pt modelId="{4E2A7B32-6B77-43AC-93E9-82C941B8D98C}" type="parTrans" cxnId="{3ABBA210-1681-4036-A898-0C7B9B32146B}">
      <dgm:prSet/>
      <dgm:spPr/>
      <dgm:t>
        <a:bodyPr/>
        <a:lstStyle/>
        <a:p>
          <a:endParaRPr lang="en-US"/>
        </a:p>
      </dgm:t>
    </dgm:pt>
    <dgm:pt modelId="{A78E7917-CC28-4722-80EA-7886348E6CF7}" type="sibTrans" cxnId="{3ABBA210-1681-4036-A898-0C7B9B32146B}">
      <dgm:prSet/>
      <dgm:spPr/>
      <dgm:t>
        <a:bodyPr/>
        <a:lstStyle/>
        <a:p>
          <a:endParaRPr lang="en-US"/>
        </a:p>
      </dgm:t>
    </dgm:pt>
    <dgm:pt modelId="{0FB3049E-3AD2-4486-81DC-09A7911163D8}">
      <dgm:prSet custT="1"/>
      <dgm:spPr/>
      <dgm:t>
        <a:bodyPr/>
        <a:lstStyle/>
        <a:p>
          <a:r>
            <a:rPr lang="en-US" sz="2400" b="1" dirty="0"/>
            <a:t>Changes to policies and procedures</a:t>
          </a:r>
        </a:p>
      </dgm:t>
    </dgm:pt>
    <dgm:pt modelId="{B8893ABD-47BD-4100-8A12-F7B6DBAAF94E}" type="parTrans" cxnId="{F54EF462-5312-495D-B666-5B9841E3AF87}">
      <dgm:prSet/>
      <dgm:spPr/>
      <dgm:t>
        <a:bodyPr/>
        <a:lstStyle/>
        <a:p>
          <a:endParaRPr lang="en-US"/>
        </a:p>
      </dgm:t>
    </dgm:pt>
    <dgm:pt modelId="{2E57B6FE-0475-4499-AF45-751014FAB0B4}" type="sibTrans" cxnId="{F54EF462-5312-495D-B666-5B9841E3AF87}">
      <dgm:prSet/>
      <dgm:spPr/>
      <dgm:t>
        <a:bodyPr/>
        <a:lstStyle/>
        <a:p>
          <a:endParaRPr lang="en-US"/>
        </a:p>
      </dgm:t>
    </dgm:pt>
    <dgm:pt modelId="{073893AC-E4AA-4CBD-8650-E67C472B6660}">
      <dgm:prSet custT="1"/>
      <dgm:spPr/>
      <dgm:t>
        <a:bodyPr/>
        <a:lstStyle/>
        <a:p>
          <a:r>
            <a:rPr lang="en-US" sz="2400" b="1" dirty="0"/>
            <a:t>Not enough to implement internal controls </a:t>
          </a:r>
        </a:p>
      </dgm:t>
    </dgm:pt>
    <dgm:pt modelId="{2DBD574D-8180-427C-B987-07A2C73EE6B1}" type="parTrans" cxnId="{F388C857-89DD-4687-92E8-C4A12BED3564}">
      <dgm:prSet/>
      <dgm:spPr/>
      <dgm:t>
        <a:bodyPr/>
        <a:lstStyle/>
        <a:p>
          <a:endParaRPr lang="en-US"/>
        </a:p>
      </dgm:t>
    </dgm:pt>
    <dgm:pt modelId="{DE2CFAD6-96BF-4E04-91B2-7F912992D412}" type="sibTrans" cxnId="{F388C857-89DD-4687-92E8-C4A12BED3564}">
      <dgm:prSet/>
      <dgm:spPr/>
      <dgm:t>
        <a:bodyPr/>
        <a:lstStyle/>
        <a:p>
          <a:endParaRPr lang="en-US"/>
        </a:p>
      </dgm:t>
    </dgm:pt>
    <dgm:pt modelId="{B712F147-C9E5-4763-8DB8-04FA98EB5E4E}">
      <dgm:prSet custT="1"/>
      <dgm:spPr/>
      <dgm:t>
        <a:bodyPr/>
        <a:lstStyle/>
        <a:p>
          <a:r>
            <a:rPr lang="en-US" sz="2400" b="1" dirty="0"/>
            <a:t>If the controls aren’t working – change the internal controls</a:t>
          </a:r>
        </a:p>
      </dgm:t>
    </dgm:pt>
    <dgm:pt modelId="{9061F288-20E2-4BB9-B4E3-829B7760446E}" type="parTrans" cxnId="{BEF6D44C-AEBB-452B-BBD8-E0A4BAC70954}">
      <dgm:prSet/>
      <dgm:spPr/>
      <dgm:t>
        <a:bodyPr/>
        <a:lstStyle/>
        <a:p>
          <a:endParaRPr lang="en-US"/>
        </a:p>
      </dgm:t>
    </dgm:pt>
    <dgm:pt modelId="{C9F903A2-F8E7-4A9B-A70D-771C693E3C2B}" type="sibTrans" cxnId="{BEF6D44C-AEBB-452B-BBD8-E0A4BAC70954}">
      <dgm:prSet/>
      <dgm:spPr/>
      <dgm:t>
        <a:bodyPr/>
        <a:lstStyle/>
        <a:p>
          <a:endParaRPr lang="en-US"/>
        </a:p>
      </dgm:t>
    </dgm:pt>
    <dgm:pt modelId="{680C266B-C4F0-4B36-9B17-D608BD8C4783}">
      <dgm:prSet custT="1"/>
      <dgm:spPr/>
      <dgm:t>
        <a:bodyPr/>
        <a:lstStyle/>
        <a:p>
          <a:r>
            <a:rPr lang="en-US" sz="2400" b="1" dirty="0"/>
            <a:t>Controls must be followed </a:t>
          </a:r>
        </a:p>
      </dgm:t>
    </dgm:pt>
    <dgm:pt modelId="{FAF068F9-00D4-4CC2-80E0-55854B4E10E9}" type="parTrans" cxnId="{E7ECB980-3091-445A-AA59-9D45548F363A}">
      <dgm:prSet/>
      <dgm:spPr/>
      <dgm:t>
        <a:bodyPr/>
        <a:lstStyle/>
        <a:p>
          <a:endParaRPr lang="en-US"/>
        </a:p>
      </dgm:t>
    </dgm:pt>
    <dgm:pt modelId="{73F56EA1-18EF-4103-98A5-E75A5AFDC6C3}" type="sibTrans" cxnId="{E7ECB980-3091-445A-AA59-9D45548F363A}">
      <dgm:prSet/>
      <dgm:spPr/>
      <dgm:t>
        <a:bodyPr/>
        <a:lstStyle/>
        <a:p>
          <a:endParaRPr lang="en-US"/>
        </a:p>
      </dgm:t>
    </dgm:pt>
    <dgm:pt modelId="{40B0B0E3-79D8-412D-B4E5-F58199622070}">
      <dgm:prSet custT="1"/>
      <dgm:spPr/>
      <dgm:t>
        <a:bodyPr/>
        <a:lstStyle/>
        <a:p>
          <a:r>
            <a:rPr lang="en-US" sz="2400" b="1" dirty="0"/>
            <a:t>EVERY time not just SOME of the time</a:t>
          </a:r>
        </a:p>
      </dgm:t>
    </dgm:pt>
    <dgm:pt modelId="{D6EECFE1-F3DA-4D50-954B-52804BB3B449}" type="parTrans" cxnId="{2FA00B57-AED8-4D8A-8CAC-EAF538BBA652}">
      <dgm:prSet/>
      <dgm:spPr/>
      <dgm:t>
        <a:bodyPr/>
        <a:lstStyle/>
        <a:p>
          <a:endParaRPr lang="en-US"/>
        </a:p>
      </dgm:t>
    </dgm:pt>
    <dgm:pt modelId="{82B71B64-619A-4E20-B5A0-69B1B1F4E1F5}" type="sibTrans" cxnId="{2FA00B57-AED8-4D8A-8CAC-EAF538BBA652}">
      <dgm:prSet/>
      <dgm:spPr/>
      <dgm:t>
        <a:bodyPr/>
        <a:lstStyle/>
        <a:p>
          <a:endParaRPr lang="en-US"/>
        </a:p>
      </dgm:t>
    </dgm:pt>
    <dgm:pt modelId="{3520FB15-C328-4F60-97BA-F3103EC02DFA}">
      <dgm:prSet custT="1"/>
      <dgm:spPr/>
      <dgm:t>
        <a:bodyPr/>
        <a:lstStyle/>
        <a:p>
          <a:r>
            <a:rPr lang="en-US" sz="2400" b="1" dirty="0"/>
            <a:t>Not following the control process one time is too many-</a:t>
          </a:r>
        </a:p>
      </dgm:t>
    </dgm:pt>
    <dgm:pt modelId="{50419813-CA46-46EB-A1DC-29B44D24284C}" type="parTrans" cxnId="{C0DB3A28-DFEA-4F37-B9C6-8BAE5D9C6A8D}">
      <dgm:prSet/>
      <dgm:spPr/>
      <dgm:t>
        <a:bodyPr/>
        <a:lstStyle/>
        <a:p>
          <a:endParaRPr lang="en-US"/>
        </a:p>
      </dgm:t>
    </dgm:pt>
    <dgm:pt modelId="{0798A53D-E792-44C3-8B80-A751AE49F2A3}" type="sibTrans" cxnId="{C0DB3A28-DFEA-4F37-B9C6-8BAE5D9C6A8D}">
      <dgm:prSet/>
      <dgm:spPr/>
      <dgm:t>
        <a:bodyPr/>
        <a:lstStyle/>
        <a:p>
          <a:endParaRPr lang="en-US"/>
        </a:p>
      </dgm:t>
    </dgm:pt>
    <dgm:pt modelId="{6BAEAFC5-0894-45FB-9448-783BD359F8CB}">
      <dgm:prSet custT="1"/>
      <dgm:spPr/>
      <dgm:t>
        <a:bodyPr/>
        <a:lstStyle/>
        <a:p>
          <a:r>
            <a:rPr lang="en-US" sz="2400" b="1" dirty="0"/>
            <a:t>That might be when fraud/misuse, errors, or misstatements occur</a:t>
          </a:r>
        </a:p>
      </dgm:t>
    </dgm:pt>
    <dgm:pt modelId="{C6767820-15B6-4500-AE3B-667AF3A863FF}" type="parTrans" cxnId="{F5B98CBF-A4D4-48F6-9ED6-77F578A390D4}">
      <dgm:prSet/>
      <dgm:spPr/>
      <dgm:t>
        <a:bodyPr/>
        <a:lstStyle/>
        <a:p>
          <a:endParaRPr lang="en-US"/>
        </a:p>
      </dgm:t>
    </dgm:pt>
    <dgm:pt modelId="{880BB64F-D8E4-4387-ACF0-CAA51AEFC996}" type="sibTrans" cxnId="{F5B98CBF-A4D4-48F6-9ED6-77F578A390D4}">
      <dgm:prSet/>
      <dgm:spPr/>
      <dgm:t>
        <a:bodyPr/>
        <a:lstStyle/>
        <a:p>
          <a:endParaRPr lang="en-US"/>
        </a:p>
      </dgm:t>
    </dgm:pt>
    <dgm:pt modelId="{87D37043-E4CB-4C7A-A6B4-60D0463FA24B}">
      <dgm:prSet custT="1"/>
      <dgm:spPr/>
      <dgm:t>
        <a:bodyPr/>
        <a:lstStyle/>
        <a:p>
          <a:r>
            <a:rPr lang="en-US" sz="2400" b="1" dirty="0"/>
            <a:t>Changes to laws, regulations, grant requirements, etc.</a:t>
          </a:r>
        </a:p>
      </dgm:t>
    </dgm:pt>
    <dgm:pt modelId="{24799C57-761A-41F1-85F9-B86F1FFDF7DA}" type="parTrans" cxnId="{BADC4EFF-4066-4520-8B41-C7D15C17C8FA}">
      <dgm:prSet/>
      <dgm:spPr/>
      <dgm:t>
        <a:bodyPr/>
        <a:lstStyle/>
        <a:p>
          <a:endParaRPr lang="en-US"/>
        </a:p>
      </dgm:t>
    </dgm:pt>
    <dgm:pt modelId="{EC3A4D7C-C2D7-425C-8BED-65C69F1054AF}" type="sibTrans" cxnId="{BADC4EFF-4066-4520-8B41-C7D15C17C8FA}">
      <dgm:prSet/>
      <dgm:spPr/>
      <dgm:t>
        <a:bodyPr/>
        <a:lstStyle/>
        <a:p>
          <a:endParaRPr lang="en-US"/>
        </a:p>
      </dgm:t>
    </dgm:pt>
    <dgm:pt modelId="{3293864D-52CE-47F6-9312-40098D66985B}">
      <dgm:prSet custT="1"/>
      <dgm:spPr/>
      <dgm:t>
        <a:bodyPr/>
        <a:lstStyle/>
        <a:p>
          <a:r>
            <a:rPr lang="en-US" sz="2400" b="1" dirty="0"/>
            <a:t>Communicate changes to employees</a:t>
          </a:r>
        </a:p>
      </dgm:t>
    </dgm:pt>
    <dgm:pt modelId="{2E2E5246-04CF-449A-B264-658119813C7F}" type="parTrans" cxnId="{60C31B0B-21CA-4833-BA83-361281FDB5F8}">
      <dgm:prSet/>
      <dgm:spPr/>
      <dgm:t>
        <a:bodyPr/>
        <a:lstStyle/>
        <a:p>
          <a:endParaRPr lang="en-US"/>
        </a:p>
      </dgm:t>
    </dgm:pt>
    <dgm:pt modelId="{47D3EBC2-1891-4FE3-83F4-D1D8743B5437}" type="sibTrans" cxnId="{60C31B0B-21CA-4833-BA83-361281FDB5F8}">
      <dgm:prSet/>
      <dgm:spPr/>
      <dgm:t>
        <a:bodyPr/>
        <a:lstStyle/>
        <a:p>
          <a:endParaRPr lang="en-US"/>
        </a:p>
      </dgm:t>
    </dgm:pt>
    <dgm:pt modelId="{7E7F497E-2961-4D8D-AF16-11FC4761CC5A}" type="pres">
      <dgm:prSet presAssocID="{B191DAC0-FA92-42DC-8B91-55D71133400C}" presName="linear" presStyleCnt="0">
        <dgm:presLayoutVars>
          <dgm:animLvl val="lvl"/>
          <dgm:resizeHandles val="exact"/>
        </dgm:presLayoutVars>
      </dgm:prSet>
      <dgm:spPr/>
    </dgm:pt>
    <dgm:pt modelId="{B93A407D-883C-4CB8-9B6E-DB8584CA9870}" type="pres">
      <dgm:prSet presAssocID="{C5C4F90A-EDDE-4B69-A3FC-5CC50F04AA0C}" presName="parentText" presStyleLbl="node1" presStyleIdx="0" presStyleCnt="3" custScaleX="115883">
        <dgm:presLayoutVars>
          <dgm:chMax val="0"/>
          <dgm:bulletEnabled val="1"/>
        </dgm:presLayoutVars>
      </dgm:prSet>
      <dgm:spPr/>
    </dgm:pt>
    <dgm:pt modelId="{5FD08BC7-2899-4B29-8135-79643845C844}" type="pres">
      <dgm:prSet presAssocID="{C5C4F90A-EDDE-4B69-A3FC-5CC50F04AA0C}" presName="childText" presStyleLbl="revTx" presStyleIdx="0" presStyleCnt="3">
        <dgm:presLayoutVars>
          <dgm:bulletEnabled val="1"/>
        </dgm:presLayoutVars>
      </dgm:prSet>
      <dgm:spPr/>
    </dgm:pt>
    <dgm:pt modelId="{D0F3AC10-2A16-4939-87AF-468980BD8497}" type="pres">
      <dgm:prSet presAssocID="{073893AC-E4AA-4CBD-8650-E67C472B6660}" presName="parentText" presStyleLbl="node1" presStyleIdx="1" presStyleCnt="3">
        <dgm:presLayoutVars>
          <dgm:chMax val="0"/>
          <dgm:bulletEnabled val="1"/>
        </dgm:presLayoutVars>
      </dgm:prSet>
      <dgm:spPr/>
    </dgm:pt>
    <dgm:pt modelId="{95B4A4FA-0B62-4E2A-B8F9-FD2120B20A34}" type="pres">
      <dgm:prSet presAssocID="{073893AC-E4AA-4CBD-8650-E67C472B6660}" presName="childText" presStyleLbl="revTx" presStyleIdx="1" presStyleCnt="3">
        <dgm:presLayoutVars>
          <dgm:bulletEnabled val="1"/>
        </dgm:presLayoutVars>
      </dgm:prSet>
      <dgm:spPr/>
    </dgm:pt>
    <dgm:pt modelId="{C6BCC6F4-8E33-42A8-835B-061E2CE945A9}" type="pres">
      <dgm:prSet presAssocID="{680C266B-C4F0-4B36-9B17-D608BD8C4783}" presName="parentText" presStyleLbl="node1" presStyleIdx="2" presStyleCnt="3">
        <dgm:presLayoutVars>
          <dgm:chMax val="0"/>
          <dgm:bulletEnabled val="1"/>
        </dgm:presLayoutVars>
      </dgm:prSet>
      <dgm:spPr/>
    </dgm:pt>
    <dgm:pt modelId="{210EA8EA-C1E2-4886-BFCA-E26A74EA303D}" type="pres">
      <dgm:prSet presAssocID="{680C266B-C4F0-4B36-9B17-D608BD8C4783}" presName="childText" presStyleLbl="revTx" presStyleIdx="2" presStyleCnt="3">
        <dgm:presLayoutVars>
          <dgm:bulletEnabled val="1"/>
        </dgm:presLayoutVars>
      </dgm:prSet>
      <dgm:spPr/>
    </dgm:pt>
  </dgm:ptLst>
  <dgm:cxnLst>
    <dgm:cxn modelId="{60C31B0B-21CA-4833-BA83-361281FDB5F8}" srcId="{C5C4F90A-EDDE-4B69-A3FC-5CC50F04AA0C}" destId="{3293864D-52CE-47F6-9312-40098D66985B}" srcOrd="2" destOrd="0" parTransId="{2E2E5246-04CF-449A-B264-658119813C7F}" sibTransId="{47D3EBC2-1891-4FE3-83F4-D1D8743B5437}"/>
    <dgm:cxn modelId="{3ABBA210-1681-4036-A898-0C7B9B32146B}" srcId="{B191DAC0-FA92-42DC-8B91-55D71133400C}" destId="{C5C4F90A-EDDE-4B69-A3FC-5CC50F04AA0C}" srcOrd="0" destOrd="0" parTransId="{4E2A7B32-6B77-43AC-93E9-82C941B8D98C}" sibTransId="{A78E7917-CC28-4722-80EA-7886348E6CF7}"/>
    <dgm:cxn modelId="{F271E225-1660-4461-8E09-7FE8C4037A7F}" type="presOf" srcId="{C5C4F90A-EDDE-4B69-A3FC-5CC50F04AA0C}" destId="{B93A407D-883C-4CB8-9B6E-DB8584CA9870}" srcOrd="0" destOrd="0" presId="urn:microsoft.com/office/officeart/2005/8/layout/vList2"/>
    <dgm:cxn modelId="{C0DB3A28-DFEA-4F37-B9C6-8BAE5D9C6A8D}" srcId="{680C266B-C4F0-4B36-9B17-D608BD8C4783}" destId="{3520FB15-C328-4F60-97BA-F3103EC02DFA}" srcOrd="1" destOrd="0" parTransId="{50419813-CA46-46EB-A1DC-29B44D24284C}" sibTransId="{0798A53D-E792-44C3-8B80-A751AE49F2A3}"/>
    <dgm:cxn modelId="{E743812F-D6E4-4B50-8D49-2650914C072F}" type="presOf" srcId="{073893AC-E4AA-4CBD-8650-E67C472B6660}" destId="{D0F3AC10-2A16-4939-87AF-468980BD8497}" srcOrd="0" destOrd="0" presId="urn:microsoft.com/office/officeart/2005/8/layout/vList2"/>
    <dgm:cxn modelId="{5630FC36-DCE2-45C7-8ABF-97E302D9C321}" type="presOf" srcId="{3520FB15-C328-4F60-97BA-F3103EC02DFA}" destId="{210EA8EA-C1E2-4886-BFCA-E26A74EA303D}" srcOrd="0" destOrd="1" presId="urn:microsoft.com/office/officeart/2005/8/layout/vList2"/>
    <dgm:cxn modelId="{4FBDFA40-920C-487E-9B97-6ABF3E360EB6}" type="presOf" srcId="{3293864D-52CE-47F6-9312-40098D66985B}" destId="{5FD08BC7-2899-4B29-8135-79643845C844}" srcOrd="0" destOrd="2" presId="urn:microsoft.com/office/officeart/2005/8/layout/vList2"/>
    <dgm:cxn modelId="{F54EF462-5312-495D-B666-5B9841E3AF87}" srcId="{C5C4F90A-EDDE-4B69-A3FC-5CC50F04AA0C}" destId="{0FB3049E-3AD2-4486-81DC-09A7911163D8}" srcOrd="0" destOrd="0" parTransId="{B8893ABD-47BD-4100-8A12-F7B6DBAAF94E}" sibTransId="{2E57B6FE-0475-4499-AF45-751014FAB0B4}"/>
    <dgm:cxn modelId="{0A850043-5919-4DE3-B10B-403FD98BF033}" type="presOf" srcId="{680C266B-C4F0-4B36-9B17-D608BD8C4783}" destId="{C6BCC6F4-8E33-42A8-835B-061E2CE945A9}" srcOrd="0" destOrd="0" presId="urn:microsoft.com/office/officeart/2005/8/layout/vList2"/>
    <dgm:cxn modelId="{BEF6D44C-AEBB-452B-BBD8-E0A4BAC70954}" srcId="{073893AC-E4AA-4CBD-8650-E67C472B6660}" destId="{B712F147-C9E5-4763-8DB8-04FA98EB5E4E}" srcOrd="0" destOrd="0" parTransId="{9061F288-20E2-4BB9-B4E3-829B7760446E}" sibTransId="{C9F903A2-F8E7-4A9B-A70D-771C693E3C2B}"/>
    <dgm:cxn modelId="{2FA00B57-AED8-4D8A-8CAC-EAF538BBA652}" srcId="{680C266B-C4F0-4B36-9B17-D608BD8C4783}" destId="{40B0B0E3-79D8-412D-B4E5-F58199622070}" srcOrd="0" destOrd="0" parTransId="{D6EECFE1-F3DA-4D50-954B-52804BB3B449}" sibTransId="{82B71B64-619A-4E20-B5A0-69B1B1F4E1F5}"/>
    <dgm:cxn modelId="{F388C857-89DD-4687-92E8-C4A12BED3564}" srcId="{B191DAC0-FA92-42DC-8B91-55D71133400C}" destId="{073893AC-E4AA-4CBD-8650-E67C472B6660}" srcOrd="1" destOrd="0" parTransId="{2DBD574D-8180-427C-B987-07A2C73EE6B1}" sibTransId="{DE2CFAD6-96BF-4E04-91B2-7F912992D412}"/>
    <dgm:cxn modelId="{42FE397D-3D52-4450-9D9B-D1AEF9F3C7E1}" type="presOf" srcId="{87D37043-E4CB-4C7A-A6B4-60D0463FA24B}" destId="{5FD08BC7-2899-4B29-8135-79643845C844}" srcOrd="0" destOrd="1" presId="urn:microsoft.com/office/officeart/2005/8/layout/vList2"/>
    <dgm:cxn modelId="{E7ECB980-3091-445A-AA59-9D45548F363A}" srcId="{B191DAC0-FA92-42DC-8B91-55D71133400C}" destId="{680C266B-C4F0-4B36-9B17-D608BD8C4783}" srcOrd="2" destOrd="0" parTransId="{FAF068F9-00D4-4CC2-80E0-55854B4E10E9}" sibTransId="{73F56EA1-18EF-4103-98A5-E75A5AFDC6C3}"/>
    <dgm:cxn modelId="{D8C19584-9788-4DE7-8A9D-60E0D6930B99}" type="presOf" srcId="{40B0B0E3-79D8-412D-B4E5-F58199622070}" destId="{210EA8EA-C1E2-4886-BFCA-E26A74EA303D}" srcOrd="0" destOrd="0" presId="urn:microsoft.com/office/officeart/2005/8/layout/vList2"/>
    <dgm:cxn modelId="{7BF0279C-28E0-4CAE-BFFB-FDCE5852E00B}" type="presOf" srcId="{6BAEAFC5-0894-45FB-9448-783BD359F8CB}" destId="{210EA8EA-C1E2-4886-BFCA-E26A74EA303D}" srcOrd="0" destOrd="2" presId="urn:microsoft.com/office/officeart/2005/8/layout/vList2"/>
    <dgm:cxn modelId="{F5B98CBF-A4D4-48F6-9ED6-77F578A390D4}" srcId="{3520FB15-C328-4F60-97BA-F3103EC02DFA}" destId="{6BAEAFC5-0894-45FB-9448-783BD359F8CB}" srcOrd="0" destOrd="0" parTransId="{C6767820-15B6-4500-AE3B-667AF3A863FF}" sibTransId="{880BB64F-D8E4-4387-ACF0-CAA51AEFC996}"/>
    <dgm:cxn modelId="{654CD9D2-8C30-4B12-897E-E8947AB6A1BD}" type="presOf" srcId="{B191DAC0-FA92-42DC-8B91-55D71133400C}" destId="{7E7F497E-2961-4D8D-AF16-11FC4761CC5A}" srcOrd="0" destOrd="0" presId="urn:microsoft.com/office/officeart/2005/8/layout/vList2"/>
    <dgm:cxn modelId="{E09360DF-752C-44E9-AC7F-80DDE1F1FCB0}" type="presOf" srcId="{B712F147-C9E5-4763-8DB8-04FA98EB5E4E}" destId="{95B4A4FA-0B62-4E2A-B8F9-FD2120B20A34}" srcOrd="0" destOrd="0" presId="urn:microsoft.com/office/officeart/2005/8/layout/vList2"/>
    <dgm:cxn modelId="{BA94A9E4-A574-4914-BCF6-2FC7A78573BF}" type="presOf" srcId="{0FB3049E-3AD2-4486-81DC-09A7911163D8}" destId="{5FD08BC7-2899-4B29-8135-79643845C844}" srcOrd="0" destOrd="0" presId="urn:microsoft.com/office/officeart/2005/8/layout/vList2"/>
    <dgm:cxn modelId="{BADC4EFF-4066-4520-8B41-C7D15C17C8FA}" srcId="{C5C4F90A-EDDE-4B69-A3FC-5CC50F04AA0C}" destId="{87D37043-E4CB-4C7A-A6B4-60D0463FA24B}" srcOrd="1" destOrd="0" parTransId="{24799C57-761A-41F1-85F9-B86F1FFDF7DA}" sibTransId="{EC3A4D7C-C2D7-425C-8BED-65C69F1054AF}"/>
    <dgm:cxn modelId="{545CD816-858C-4D5D-95D4-9A3CB3667251}" type="presParOf" srcId="{7E7F497E-2961-4D8D-AF16-11FC4761CC5A}" destId="{B93A407D-883C-4CB8-9B6E-DB8584CA9870}" srcOrd="0" destOrd="0" presId="urn:microsoft.com/office/officeart/2005/8/layout/vList2"/>
    <dgm:cxn modelId="{DC477F94-7958-4818-BFF1-EDDA1CD05F66}" type="presParOf" srcId="{7E7F497E-2961-4D8D-AF16-11FC4761CC5A}" destId="{5FD08BC7-2899-4B29-8135-79643845C844}" srcOrd="1" destOrd="0" presId="urn:microsoft.com/office/officeart/2005/8/layout/vList2"/>
    <dgm:cxn modelId="{FA192E66-E2CD-491E-9397-188AF282578B}" type="presParOf" srcId="{7E7F497E-2961-4D8D-AF16-11FC4761CC5A}" destId="{D0F3AC10-2A16-4939-87AF-468980BD8497}" srcOrd="2" destOrd="0" presId="urn:microsoft.com/office/officeart/2005/8/layout/vList2"/>
    <dgm:cxn modelId="{CB3609BB-B323-4B00-A619-769F027B7311}" type="presParOf" srcId="{7E7F497E-2961-4D8D-AF16-11FC4761CC5A}" destId="{95B4A4FA-0B62-4E2A-B8F9-FD2120B20A34}" srcOrd="3" destOrd="0" presId="urn:microsoft.com/office/officeart/2005/8/layout/vList2"/>
    <dgm:cxn modelId="{4077CED2-257E-4E3E-87BE-3A223C892D6B}" type="presParOf" srcId="{7E7F497E-2961-4D8D-AF16-11FC4761CC5A}" destId="{C6BCC6F4-8E33-42A8-835B-061E2CE945A9}" srcOrd="4" destOrd="0" presId="urn:microsoft.com/office/officeart/2005/8/layout/vList2"/>
    <dgm:cxn modelId="{98E875C2-1DD9-49E9-A079-78FA6DD9E14F}" type="presParOf" srcId="{7E7F497E-2961-4D8D-AF16-11FC4761CC5A}" destId="{210EA8EA-C1E2-4886-BFCA-E26A74EA303D}"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1C348841-276B-467B-8821-DC377693D34F}" type="doc">
      <dgm:prSet loTypeId="urn:microsoft.com/office/officeart/2005/8/layout/default" loCatId="list" qsTypeId="urn:microsoft.com/office/officeart/2005/8/quickstyle/3d1" qsCatId="3D" csTypeId="urn:microsoft.com/office/officeart/2005/8/colors/accent0_3" csCatId="mainScheme" phldr="1"/>
      <dgm:spPr/>
      <dgm:t>
        <a:bodyPr/>
        <a:lstStyle/>
        <a:p>
          <a:endParaRPr lang="en-US"/>
        </a:p>
      </dgm:t>
    </dgm:pt>
    <dgm:pt modelId="{9AC375A3-F6C6-40B8-B71E-3E4BA29884FD}">
      <dgm:prSet phldrT="[Text]"/>
      <dgm:spPr/>
      <dgm:t>
        <a:bodyPr/>
        <a:lstStyle/>
        <a:p>
          <a:pPr algn="ctr"/>
          <a:r>
            <a:rPr lang="en-US" b="1" dirty="0"/>
            <a:t>The person(s) with executive responsibility for the conduct of the entity's operations. </a:t>
          </a:r>
        </a:p>
      </dgm:t>
    </dgm:pt>
    <dgm:pt modelId="{68B6D7B5-7F33-4429-9084-90B186C6BDA9}" type="parTrans" cxnId="{F528D72A-DF2E-4CC2-9FAE-F61E01F6C952}">
      <dgm:prSet/>
      <dgm:spPr/>
      <dgm:t>
        <a:bodyPr/>
        <a:lstStyle/>
        <a:p>
          <a:endParaRPr lang="en-US"/>
        </a:p>
      </dgm:t>
    </dgm:pt>
    <dgm:pt modelId="{1F7D4F59-6B31-4BAE-AC9C-617AF87E90FC}" type="sibTrans" cxnId="{F528D72A-DF2E-4CC2-9FAE-F61E01F6C952}">
      <dgm:prSet/>
      <dgm:spPr/>
      <dgm:t>
        <a:bodyPr/>
        <a:lstStyle/>
        <a:p>
          <a:endParaRPr lang="en-US"/>
        </a:p>
      </dgm:t>
    </dgm:pt>
    <dgm:pt modelId="{A344F929-2FC7-4782-875A-85C86FF86BD4}">
      <dgm:prSet phldrT="[Text]"/>
      <dgm:spPr/>
      <dgm:t>
        <a:bodyPr/>
        <a:lstStyle/>
        <a:p>
          <a:r>
            <a:rPr lang="en-US" b="1" dirty="0"/>
            <a:t>For some entities, management includes some or all of those charged with governance; for example, executive members of a governance board or an owner-manager.</a:t>
          </a:r>
        </a:p>
      </dgm:t>
    </dgm:pt>
    <dgm:pt modelId="{F63F2BFA-6292-409F-B583-91D2C9DE1FF1}" type="parTrans" cxnId="{384924C4-1B43-42F4-8D68-C39648927573}">
      <dgm:prSet/>
      <dgm:spPr/>
      <dgm:t>
        <a:bodyPr/>
        <a:lstStyle/>
        <a:p>
          <a:endParaRPr lang="en-US"/>
        </a:p>
      </dgm:t>
    </dgm:pt>
    <dgm:pt modelId="{DE7BC87E-0DEC-4B43-8527-992E8C7FB29E}" type="sibTrans" cxnId="{384924C4-1B43-42F4-8D68-C39648927573}">
      <dgm:prSet/>
      <dgm:spPr/>
      <dgm:t>
        <a:bodyPr/>
        <a:lstStyle/>
        <a:p>
          <a:endParaRPr lang="en-US"/>
        </a:p>
      </dgm:t>
    </dgm:pt>
    <dgm:pt modelId="{B1CE72AD-E0C9-481F-A4D1-19B7A7E0E760}" type="pres">
      <dgm:prSet presAssocID="{1C348841-276B-467B-8821-DC377693D34F}" presName="diagram" presStyleCnt="0">
        <dgm:presLayoutVars>
          <dgm:dir/>
          <dgm:resizeHandles val="exact"/>
        </dgm:presLayoutVars>
      </dgm:prSet>
      <dgm:spPr/>
    </dgm:pt>
    <dgm:pt modelId="{9BAE44E8-88F9-4286-A6FE-7673ECABF602}" type="pres">
      <dgm:prSet presAssocID="{9AC375A3-F6C6-40B8-B71E-3E4BA29884FD}" presName="node" presStyleLbl="node1" presStyleIdx="0" presStyleCnt="2">
        <dgm:presLayoutVars>
          <dgm:bulletEnabled val="1"/>
        </dgm:presLayoutVars>
      </dgm:prSet>
      <dgm:spPr/>
    </dgm:pt>
    <dgm:pt modelId="{E98BA796-B68F-46E4-A81D-6C9DB0B585E8}" type="pres">
      <dgm:prSet presAssocID="{1F7D4F59-6B31-4BAE-AC9C-617AF87E90FC}" presName="sibTrans" presStyleCnt="0"/>
      <dgm:spPr/>
    </dgm:pt>
    <dgm:pt modelId="{D75D633C-4823-417B-8EC0-8DE314F16C17}" type="pres">
      <dgm:prSet presAssocID="{A344F929-2FC7-4782-875A-85C86FF86BD4}" presName="node" presStyleLbl="node1" presStyleIdx="1" presStyleCnt="2">
        <dgm:presLayoutVars>
          <dgm:bulletEnabled val="1"/>
        </dgm:presLayoutVars>
      </dgm:prSet>
      <dgm:spPr/>
    </dgm:pt>
  </dgm:ptLst>
  <dgm:cxnLst>
    <dgm:cxn modelId="{00618328-CE65-474C-B0C4-E460A9C46F1F}" type="presOf" srcId="{A344F929-2FC7-4782-875A-85C86FF86BD4}" destId="{D75D633C-4823-417B-8EC0-8DE314F16C17}" srcOrd="0" destOrd="0" presId="urn:microsoft.com/office/officeart/2005/8/layout/default"/>
    <dgm:cxn modelId="{F528D72A-DF2E-4CC2-9FAE-F61E01F6C952}" srcId="{1C348841-276B-467B-8821-DC377693D34F}" destId="{9AC375A3-F6C6-40B8-B71E-3E4BA29884FD}" srcOrd="0" destOrd="0" parTransId="{68B6D7B5-7F33-4429-9084-90B186C6BDA9}" sibTransId="{1F7D4F59-6B31-4BAE-AC9C-617AF87E90FC}"/>
    <dgm:cxn modelId="{BE68FA3A-3EB5-4B68-8229-8DCE2CEC6FA0}" type="presOf" srcId="{9AC375A3-F6C6-40B8-B71E-3E4BA29884FD}" destId="{9BAE44E8-88F9-4286-A6FE-7673ECABF602}" srcOrd="0" destOrd="0" presId="urn:microsoft.com/office/officeart/2005/8/layout/default"/>
    <dgm:cxn modelId="{384924C4-1B43-42F4-8D68-C39648927573}" srcId="{1C348841-276B-467B-8821-DC377693D34F}" destId="{A344F929-2FC7-4782-875A-85C86FF86BD4}" srcOrd="1" destOrd="0" parTransId="{F63F2BFA-6292-409F-B583-91D2C9DE1FF1}" sibTransId="{DE7BC87E-0DEC-4B43-8527-992E8C7FB29E}"/>
    <dgm:cxn modelId="{30F7D4E7-97C0-4BC1-B3C5-6AFFC500BC91}" type="presOf" srcId="{1C348841-276B-467B-8821-DC377693D34F}" destId="{B1CE72AD-E0C9-481F-A4D1-19B7A7E0E760}" srcOrd="0" destOrd="0" presId="urn:microsoft.com/office/officeart/2005/8/layout/default"/>
    <dgm:cxn modelId="{FC2442F3-11AF-46BF-828A-6CCE50747643}" type="presParOf" srcId="{B1CE72AD-E0C9-481F-A4D1-19B7A7E0E760}" destId="{9BAE44E8-88F9-4286-A6FE-7673ECABF602}" srcOrd="0" destOrd="0" presId="urn:microsoft.com/office/officeart/2005/8/layout/default"/>
    <dgm:cxn modelId="{A70DA823-B0A8-4C2F-B882-DA9F4F1B1CD8}" type="presParOf" srcId="{B1CE72AD-E0C9-481F-A4D1-19B7A7E0E760}" destId="{E98BA796-B68F-46E4-A81D-6C9DB0B585E8}" srcOrd="1" destOrd="0" presId="urn:microsoft.com/office/officeart/2005/8/layout/default"/>
    <dgm:cxn modelId="{DC313E3D-2355-40DF-9666-038B7D13B815}" type="presParOf" srcId="{B1CE72AD-E0C9-481F-A4D1-19B7A7E0E760}" destId="{D75D633C-4823-417B-8EC0-8DE314F16C17}"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1C348841-276B-467B-8821-DC377693D34F}" type="doc">
      <dgm:prSet loTypeId="urn:microsoft.com/office/officeart/2005/8/layout/default" loCatId="list" qsTypeId="urn:microsoft.com/office/officeart/2005/8/quickstyle/3d1" qsCatId="3D" csTypeId="urn:microsoft.com/office/officeart/2005/8/colors/accent0_3" csCatId="mainScheme" phldr="1"/>
      <dgm:spPr/>
      <dgm:t>
        <a:bodyPr/>
        <a:lstStyle/>
        <a:p>
          <a:endParaRPr lang="en-US"/>
        </a:p>
      </dgm:t>
    </dgm:pt>
    <dgm:pt modelId="{9AC375A3-F6C6-40B8-B71E-3E4BA29884FD}">
      <dgm:prSet phldrT="[Text]"/>
      <dgm:spPr/>
      <dgm:t>
        <a:bodyPr/>
        <a:lstStyle/>
        <a:p>
          <a:r>
            <a:rPr lang="en-US" b="1" dirty="0"/>
            <a:t>System of internal controls should be developed by </a:t>
          </a:r>
          <a:r>
            <a:rPr lang="en-US" b="1" u="sng" dirty="0"/>
            <a:t>management</a:t>
          </a:r>
          <a:r>
            <a:rPr lang="en-US" b="1" dirty="0"/>
            <a:t> </a:t>
          </a:r>
        </a:p>
      </dgm:t>
    </dgm:pt>
    <dgm:pt modelId="{68B6D7B5-7F33-4429-9084-90B186C6BDA9}" type="parTrans" cxnId="{F528D72A-DF2E-4CC2-9FAE-F61E01F6C952}">
      <dgm:prSet/>
      <dgm:spPr/>
      <dgm:t>
        <a:bodyPr/>
        <a:lstStyle/>
        <a:p>
          <a:endParaRPr lang="en-US"/>
        </a:p>
      </dgm:t>
    </dgm:pt>
    <dgm:pt modelId="{1F7D4F59-6B31-4BAE-AC9C-617AF87E90FC}" type="sibTrans" cxnId="{F528D72A-DF2E-4CC2-9FAE-F61E01F6C952}">
      <dgm:prSet/>
      <dgm:spPr/>
      <dgm:t>
        <a:bodyPr/>
        <a:lstStyle/>
        <a:p>
          <a:endParaRPr lang="en-US"/>
        </a:p>
      </dgm:t>
    </dgm:pt>
    <dgm:pt modelId="{BD188CB9-AE8C-4599-A775-CD4CE245D8E6}">
      <dgm:prSet phldrT="[Text]"/>
      <dgm:spPr/>
      <dgm:t>
        <a:bodyPr/>
        <a:lstStyle/>
        <a:p>
          <a:r>
            <a:rPr lang="en-US" b="1" dirty="0"/>
            <a:t>It is </a:t>
          </a:r>
          <a:r>
            <a:rPr lang="en-US" b="1" u="sng" dirty="0"/>
            <a:t>management’s </a:t>
          </a:r>
          <a:r>
            <a:rPr lang="en-US" b="1" dirty="0"/>
            <a:t>primary responsibility to develop proper controls</a:t>
          </a:r>
        </a:p>
      </dgm:t>
    </dgm:pt>
    <dgm:pt modelId="{85517F80-C609-423E-AD31-289668474C37}" type="parTrans" cxnId="{FB5A0571-0AE7-4C3E-8316-49591FACE40F}">
      <dgm:prSet/>
      <dgm:spPr/>
      <dgm:t>
        <a:bodyPr/>
        <a:lstStyle/>
        <a:p>
          <a:endParaRPr lang="en-US"/>
        </a:p>
      </dgm:t>
    </dgm:pt>
    <dgm:pt modelId="{349A51AE-7B76-4622-A273-3D55C5364509}" type="sibTrans" cxnId="{FB5A0571-0AE7-4C3E-8316-49591FACE40F}">
      <dgm:prSet/>
      <dgm:spPr/>
      <dgm:t>
        <a:bodyPr/>
        <a:lstStyle/>
        <a:p>
          <a:endParaRPr lang="en-US"/>
        </a:p>
      </dgm:t>
    </dgm:pt>
    <dgm:pt modelId="{A39929BF-F74E-40BB-9A51-99D4FF96F157}">
      <dgm:prSet phldrT="[Text]"/>
      <dgm:spPr/>
      <dgm:t>
        <a:bodyPr/>
        <a:lstStyle/>
        <a:p>
          <a:r>
            <a:rPr lang="en-US" b="1" u="sng" dirty="0"/>
            <a:t>Management</a:t>
          </a:r>
          <a:r>
            <a:rPr lang="en-US" b="1" dirty="0"/>
            <a:t> must be committed to development and maintenance of controls</a:t>
          </a:r>
        </a:p>
      </dgm:t>
    </dgm:pt>
    <dgm:pt modelId="{62EFA279-C4A9-4EEF-BFB2-14B95FC57896}" type="parTrans" cxnId="{2F397AF4-21A8-4655-99CA-FDBD713A7C85}">
      <dgm:prSet/>
      <dgm:spPr/>
      <dgm:t>
        <a:bodyPr/>
        <a:lstStyle/>
        <a:p>
          <a:endParaRPr lang="en-US"/>
        </a:p>
      </dgm:t>
    </dgm:pt>
    <dgm:pt modelId="{5042CD0B-F86F-4A03-88A0-A9F1164ADBBC}" type="sibTrans" cxnId="{2F397AF4-21A8-4655-99CA-FDBD713A7C85}">
      <dgm:prSet/>
      <dgm:spPr/>
      <dgm:t>
        <a:bodyPr/>
        <a:lstStyle/>
        <a:p>
          <a:endParaRPr lang="en-US"/>
        </a:p>
      </dgm:t>
    </dgm:pt>
    <dgm:pt modelId="{76078E78-C06B-4F42-A6D2-77E23E1FFF54}">
      <dgm:prSet phldrT="[Text]"/>
      <dgm:spPr/>
      <dgm:t>
        <a:bodyPr/>
        <a:lstStyle/>
        <a:p>
          <a:r>
            <a:rPr lang="en-US" b="1" u="sng" dirty="0"/>
            <a:t>Management</a:t>
          </a:r>
          <a:r>
            <a:rPr lang="en-US" b="1" dirty="0"/>
            <a:t> needs to clearly define expectations</a:t>
          </a:r>
        </a:p>
      </dgm:t>
    </dgm:pt>
    <dgm:pt modelId="{972C2170-2DA6-4648-8549-C04F37114492}" type="parTrans" cxnId="{4ACF7C64-398B-451A-B58B-6DBEEC8A5E49}">
      <dgm:prSet/>
      <dgm:spPr/>
      <dgm:t>
        <a:bodyPr/>
        <a:lstStyle/>
        <a:p>
          <a:endParaRPr lang="en-US"/>
        </a:p>
      </dgm:t>
    </dgm:pt>
    <dgm:pt modelId="{BE2C72D9-E43F-4CAE-9637-377CC0785DCC}" type="sibTrans" cxnId="{4ACF7C64-398B-451A-B58B-6DBEEC8A5E49}">
      <dgm:prSet/>
      <dgm:spPr/>
      <dgm:t>
        <a:bodyPr/>
        <a:lstStyle/>
        <a:p>
          <a:endParaRPr lang="en-US"/>
        </a:p>
      </dgm:t>
    </dgm:pt>
    <dgm:pt modelId="{E1EE4B27-873B-496B-B152-2E1B9B0A097A}">
      <dgm:prSet/>
      <dgm:spPr/>
      <dgm:t>
        <a:bodyPr/>
        <a:lstStyle/>
        <a:p>
          <a:r>
            <a:rPr lang="en-US" b="1" u="sng" dirty="0"/>
            <a:t>Management</a:t>
          </a:r>
          <a:r>
            <a:rPr lang="en-US" b="1" dirty="0"/>
            <a:t> must understand that segregation of duties has associated costs</a:t>
          </a:r>
        </a:p>
      </dgm:t>
    </dgm:pt>
    <dgm:pt modelId="{97977424-6796-48C9-AB2B-D8AF65E371B4}" type="parTrans" cxnId="{B7732BB9-4801-47AF-849C-834A5ACEE6EC}">
      <dgm:prSet/>
      <dgm:spPr/>
      <dgm:t>
        <a:bodyPr/>
        <a:lstStyle/>
        <a:p>
          <a:endParaRPr lang="en-US"/>
        </a:p>
      </dgm:t>
    </dgm:pt>
    <dgm:pt modelId="{C935BDCC-DD4A-4509-AC09-83345C274B2D}" type="sibTrans" cxnId="{B7732BB9-4801-47AF-849C-834A5ACEE6EC}">
      <dgm:prSet/>
      <dgm:spPr/>
      <dgm:t>
        <a:bodyPr/>
        <a:lstStyle/>
        <a:p>
          <a:endParaRPr lang="en-US"/>
        </a:p>
      </dgm:t>
    </dgm:pt>
    <dgm:pt modelId="{9CF258D4-04EF-4053-962B-E93972FBA64E}">
      <dgm:prSet/>
      <dgm:spPr/>
      <dgm:t>
        <a:bodyPr/>
        <a:lstStyle/>
        <a:p>
          <a:r>
            <a:rPr lang="en-US" b="1" u="sng" dirty="0"/>
            <a:t>Management</a:t>
          </a:r>
          <a:r>
            <a:rPr lang="en-US" b="1" dirty="0"/>
            <a:t> must monitor controls</a:t>
          </a:r>
        </a:p>
      </dgm:t>
    </dgm:pt>
    <dgm:pt modelId="{58375FBA-435A-4292-8696-AB6C0B87AE48}" type="parTrans" cxnId="{6A78DE19-4345-47F4-AC5C-93DA2A754A6D}">
      <dgm:prSet/>
      <dgm:spPr/>
      <dgm:t>
        <a:bodyPr/>
        <a:lstStyle/>
        <a:p>
          <a:endParaRPr lang="en-US"/>
        </a:p>
      </dgm:t>
    </dgm:pt>
    <dgm:pt modelId="{18E3EF3B-3F48-40E6-B038-AF843CB76B97}" type="sibTrans" cxnId="{6A78DE19-4345-47F4-AC5C-93DA2A754A6D}">
      <dgm:prSet/>
      <dgm:spPr/>
      <dgm:t>
        <a:bodyPr/>
        <a:lstStyle/>
        <a:p>
          <a:endParaRPr lang="en-US"/>
        </a:p>
      </dgm:t>
    </dgm:pt>
    <dgm:pt modelId="{43CF528F-3DE0-444D-98C8-CC062A399428}">
      <dgm:prSet/>
      <dgm:spPr/>
      <dgm:t>
        <a:bodyPr/>
        <a:lstStyle/>
        <a:p>
          <a:r>
            <a:rPr lang="en-US" b="1" u="sng" dirty="0"/>
            <a:t>Management</a:t>
          </a:r>
          <a:r>
            <a:rPr lang="en-US" b="1" dirty="0"/>
            <a:t> must have understanding of information and be able to ask questions</a:t>
          </a:r>
        </a:p>
      </dgm:t>
    </dgm:pt>
    <dgm:pt modelId="{850BB40E-2C5D-48B9-83BE-72B1BE409D2D}" type="parTrans" cxnId="{ED19A00A-E88F-453A-A5B6-1D9968C7FD44}">
      <dgm:prSet/>
      <dgm:spPr/>
      <dgm:t>
        <a:bodyPr/>
        <a:lstStyle/>
        <a:p>
          <a:endParaRPr lang="en-US"/>
        </a:p>
      </dgm:t>
    </dgm:pt>
    <dgm:pt modelId="{F4364817-D1D3-481C-B0C5-9B6754715189}" type="sibTrans" cxnId="{ED19A00A-E88F-453A-A5B6-1D9968C7FD44}">
      <dgm:prSet/>
      <dgm:spPr/>
      <dgm:t>
        <a:bodyPr/>
        <a:lstStyle/>
        <a:p>
          <a:endParaRPr lang="en-US"/>
        </a:p>
      </dgm:t>
    </dgm:pt>
    <dgm:pt modelId="{0AAB9459-B65C-4C34-A00B-A2F426A51E80}">
      <dgm:prSet/>
      <dgm:spPr/>
      <dgm:t>
        <a:bodyPr/>
        <a:lstStyle/>
        <a:p>
          <a:r>
            <a:rPr lang="en-US" b="1" u="sng" dirty="0"/>
            <a:t>Management</a:t>
          </a:r>
          <a:r>
            <a:rPr lang="en-US" b="1" dirty="0"/>
            <a:t> is front line to find a theft </a:t>
          </a:r>
        </a:p>
      </dgm:t>
    </dgm:pt>
    <dgm:pt modelId="{DE62BCB9-6A11-476B-B05F-39D073CB9C23}" type="parTrans" cxnId="{227F0AE3-27A4-4FB0-AB89-DC05C7495128}">
      <dgm:prSet/>
      <dgm:spPr/>
      <dgm:t>
        <a:bodyPr/>
        <a:lstStyle/>
        <a:p>
          <a:endParaRPr lang="en-US"/>
        </a:p>
      </dgm:t>
    </dgm:pt>
    <dgm:pt modelId="{8370A3A6-4826-4AC8-AD29-DDE53ABF846B}" type="sibTrans" cxnId="{227F0AE3-27A4-4FB0-AB89-DC05C7495128}">
      <dgm:prSet/>
      <dgm:spPr/>
      <dgm:t>
        <a:bodyPr/>
        <a:lstStyle/>
        <a:p>
          <a:endParaRPr lang="en-US"/>
        </a:p>
      </dgm:t>
    </dgm:pt>
    <dgm:pt modelId="{B1CE72AD-E0C9-481F-A4D1-19B7A7E0E760}" type="pres">
      <dgm:prSet presAssocID="{1C348841-276B-467B-8821-DC377693D34F}" presName="diagram" presStyleCnt="0">
        <dgm:presLayoutVars>
          <dgm:dir/>
          <dgm:resizeHandles val="exact"/>
        </dgm:presLayoutVars>
      </dgm:prSet>
      <dgm:spPr/>
    </dgm:pt>
    <dgm:pt modelId="{9BAE44E8-88F9-4286-A6FE-7673ECABF602}" type="pres">
      <dgm:prSet presAssocID="{9AC375A3-F6C6-40B8-B71E-3E4BA29884FD}" presName="node" presStyleLbl="node1" presStyleIdx="0" presStyleCnt="8">
        <dgm:presLayoutVars>
          <dgm:bulletEnabled val="1"/>
        </dgm:presLayoutVars>
      </dgm:prSet>
      <dgm:spPr/>
    </dgm:pt>
    <dgm:pt modelId="{E98BA796-B68F-46E4-A81D-6C9DB0B585E8}" type="pres">
      <dgm:prSet presAssocID="{1F7D4F59-6B31-4BAE-AC9C-617AF87E90FC}" presName="sibTrans" presStyleCnt="0"/>
      <dgm:spPr/>
    </dgm:pt>
    <dgm:pt modelId="{F7B0A255-953E-4D53-8027-CB6496870ACD}" type="pres">
      <dgm:prSet presAssocID="{BD188CB9-AE8C-4599-A775-CD4CE245D8E6}" presName="node" presStyleLbl="node1" presStyleIdx="1" presStyleCnt="8">
        <dgm:presLayoutVars>
          <dgm:bulletEnabled val="1"/>
        </dgm:presLayoutVars>
      </dgm:prSet>
      <dgm:spPr/>
    </dgm:pt>
    <dgm:pt modelId="{A06CFC0F-78C7-4D3E-A7DB-A15711C474E6}" type="pres">
      <dgm:prSet presAssocID="{349A51AE-7B76-4622-A273-3D55C5364509}" presName="sibTrans" presStyleCnt="0"/>
      <dgm:spPr/>
    </dgm:pt>
    <dgm:pt modelId="{D2D4099C-E636-43E9-8135-E1493F1A57B8}" type="pres">
      <dgm:prSet presAssocID="{A39929BF-F74E-40BB-9A51-99D4FF96F157}" presName="node" presStyleLbl="node1" presStyleIdx="2" presStyleCnt="8">
        <dgm:presLayoutVars>
          <dgm:bulletEnabled val="1"/>
        </dgm:presLayoutVars>
      </dgm:prSet>
      <dgm:spPr/>
    </dgm:pt>
    <dgm:pt modelId="{F4B39CA0-52BA-4D7E-8279-D95ECC5C69C7}" type="pres">
      <dgm:prSet presAssocID="{5042CD0B-F86F-4A03-88A0-A9F1164ADBBC}" presName="sibTrans" presStyleCnt="0"/>
      <dgm:spPr/>
    </dgm:pt>
    <dgm:pt modelId="{803DF1FA-FEDA-40BB-8AD4-5C9EC8032894}" type="pres">
      <dgm:prSet presAssocID="{76078E78-C06B-4F42-A6D2-77E23E1FFF54}" presName="node" presStyleLbl="node1" presStyleIdx="3" presStyleCnt="8">
        <dgm:presLayoutVars>
          <dgm:bulletEnabled val="1"/>
        </dgm:presLayoutVars>
      </dgm:prSet>
      <dgm:spPr/>
    </dgm:pt>
    <dgm:pt modelId="{CDFEB586-FA42-4DA6-88E9-D55CB6188E92}" type="pres">
      <dgm:prSet presAssocID="{BE2C72D9-E43F-4CAE-9637-377CC0785DCC}" presName="sibTrans" presStyleCnt="0"/>
      <dgm:spPr/>
    </dgm:pt>
    <dgm:pt modelId="{2CA41449-73CF-4698-A025-D939B92DFDD7}" type="pres">
      <dgm:prSet presAssocID="{E1EE4B27-873B-496B-B152-2E1B9B0A097A}" presName="node" presStyleLbl="node1" presStyleIdx="4" presStyleCnt="8">
        <dgm:presLayoutVars>
          <dgm:bulletEnabled val="1"/>
        </dgm:presLayoutVars>
      </dgm:prSet>
      <dgm:spPr/>
    </dgm:pt>
    <dgm:pt modelId="{55899DC5-40EC-4526-A1D9-451C3A9B83EA}" type="pres">
      <dgm:prSet presAssocID="{C935BDCC-DD4A-4509-AC09-83345C274B2D}" presName="sibTrans" presStyleCnt="0"/>
      <dgm:spPr/>
    </dgm:pt>
    <dgm:pt modelId="{D01E616B-0CE3-449B-A016-949A9CA82022}" type="pres">
      <dgm:prSet presAssocID="{9CF258D4-04EF-4053-962B-E93972FBA64E}" presName="node" presStyleLbl="node1" presStyleIdx="5" presStyleCnt="8">
        <dgm:presLayoutVars>
          <dgm:bulletEnabled val="1"/>
        </dgm:presLayoutVars>
      </dgm:prSet>
      <dgm:spPr/>
    </dgm:pt>
    <dgm:pt modelId="{427A12F5-907E-48FD-9AAD-4C219643141C}" type="pres">
      <dgm:prSet presAssocID="{18E3EF3B-3F48-40E6-B038-AF843CB76B97}" presName="sibTrans" presStyleCnt="0"/>
      <dgm:spPr/>
    </dgm:pt>
    <dgm:pt modelId="{0335C04D-7A16-4B21-B06D-0EBDFE46D1F1}" type="pres">
      <dgm:prSet presAssocID="{43CF528F-3DE0-444D-98C8-CC062A399428}" presName="node" presStyleLbl="node1" presStyleIdx="6" presStyleCnt="8">
        <dgm:presLayoutVars>
          <dgm:bulletEnabled val="1"/>
        </dgm:presLayoutVars>
      </dgm:prSet>
      <dgm:spPr/>
    </dgm:pt>
    <dgm:pt modelId="{4FD20E1A-FB39-49FB-B44C-C7E4D2931C8F}" type="pres">
      <dgm:prSet presAssocID="{F4364817-D1D3-481C-B0C5-9B6754715189}" presName="sibTrans" presStyleCnt="0"/>
      <dgm:spPr/>
    </dgm:pt>
    <dgm:pt modelId="{BB37E2E1-E31B-492A-BF4B-BBABF1A3DF38}" type="pres">
      <dgm:prSet presAssocID="{0AAB9459-B65C-4C34-A00B-A2F426A51E80}" presName="node" presStyleLbl="node1" presStyleIdx="7" presStyleCnt="8">
        <dgm:presLayoutVars>
          <dgm:bulletEnabled val="1"/>
        </dgm:presLayoutVars>
      </dgm:prSet>
      <dgm:spPr/>
    </dgm:pt>
  </dgm:ptLst>
  <dgm:cxnLst>
    <dgm:cxn modelId="{28B3B508-E199-490C-8917-4F00EFB7F078}" type="presOf" srcId="{9CF258D4-04EF-4053-962B-E93972FBA64E}" destId="{D01E616B-0CE3-449B-A016-949A9CA82022}" srcOrd="0" destOrd="0" presId="urn:microsoft.com/office/officeart/2005/8/layout/default"/>
    <dgm:cxn modelId="{ED19A00A-E88F-453A-A5B6-1D9968C7FD44}" srcId="{1C348841-276B-467B-8821-DC377693D34F}" destId="{43CF528F-3DE0-444D-98C8-CC062A399428}" srcOrd="6" destOrd="0" parTransId="{850BB40E-2C5D-48B9-83BE-72B1BE409D2D}" sibTransId="{F4364817-D1D3-481C-B0C5-9B6754715189}"/>
    <dgm:cxn modelId="{E7F5BC0D-2DF3-43E3-B893-7B2CE1F31F7E}" type="presOf" srcId="{0AAB9459-B65C-4C34-A00B-A2F426A51E80}" destId="{BB37E2E1-E31B-492A-BF4B-BBABF1A3DF38}" srcOrd="0" destOrd="0" presId="urn:microsoft.com/office/officeart/2005/8/layout/default"/>
    <dgm:cxn modelId="{6A78DE19-4345-47F4-AC5C-93DA2A754A6D}" srcId="{1C348841-276B-467B-8821-DC377693D34F}" destId="{9CF258D4-04EF-4053-962B-E93972FBA64E}" srcOrd="5" destOrd="0" parTransId="{58375FBA-435A-4292-8696-AB6C0B87AE48}" sibTransId="{18E3EF3B-3F48-40E6-B038-AF843CB76B97}"/>
    <dgm:cxn modelId="{F528D72A-DF2E-4CC2-9FAE-F61E01F6C952}" srcId="{1C348841-276B-467B-8821-DC377693D34F}" destId="{9AC375A3-F6C6-40B8-B71E-3E4BA29884FD}" srcOrd="0" destOrd="0" parTransId="{68B6D7B5-7F33-4429-9084-90B186C6BDA9}" sibTransId="{1F7D4F59-6B31-4BAE-AC9C-617AF87E90FC}"/>
    <dgm:cxn modelId="{BE68FA3A-3EB5-4B68-8229-8DCE2CEC6FA0}" type="presOf" srcId="{9AC375A3-F6C6-40B8-B71E-3E4BA29884FD}" destId="{9BAE44E8-88F9-4286-A6FE-7673ECABF602}" srcOrd="0" destOrd="0" presId="urn:microsoft.com/office/officeart/2005/8/layout/default"/>
    <dgm:cxn modelId="{2E38015B-60B1-45C5-A675-32DFBE7D7769}" type="presOf" srcId="{BD188CB9-AE8C-4599-A775-CD4CE245D8E6}" destId="{F7B0A255-953E-4D53-8027-CB6496870ACD}" srcOrd="0" destOrd="0" presId="urn:microsoft.com/office/officeart/2005/8/layout/default"/>
    <dgm:cxn modelId="{4ACF7C64-398B-451A-B58B-6DBEEC8A5E49}" srcId="{1C348841-276B-467B-8821-DC377693D34F}" destId="{76078E78-C06B-4F42-A6D2-77E23E1FFF54}" srcOrd="3" destOrd="0" parTransId="{972C2170-2DA6-4648-8549-C04F37114492}" sibTransId="{BE2C72D9-E43F-4CAE-9637-377CC0785DCC}"/>
    <dgm:cxn modelId="{8FE51647-E369-4C0D-BCC6-CE387ACB5920}" type="presOf" srcId="{A39929BF-F74E-40BB-9A51-99D4FF96F157}" destId="{D2D4099C-E636-43E9-8135-E1493F1A57B8}" srcOrd="0" destOrd="0" presId="urn:microsoft.com/office/officeart/2005/8/layout/default"/>
    <dgm:cxn modelId="{550AD748-F8E7-4E49-9B1D-E00BC516A463}" type="presOf" srcId="{E1EE4B27-873B-496B-B152-2E1B9B0A097A}" destId="{2CA41449-73CF-4698-A025-D939B92DFDD7}" srcOrd="0" destOrd="0" presId="urn:microsoft.com/office/officeart/2005/8/layout/default"/>
    <dgm:cxn modelId="{FB5A0571-0AE7-4C3E-8316-49591FACE40F}" srcId="{1C348841-276B-467B-8821-DC377693D34F}" destId="{BD188CB9-AE8C-4599-A775-CD4CE245D8E6}" srcOrd="1" destOrd="0" parTransId="{85517F80-C609-423E-AD31-289668474C37}" sibTransId="{349A51AE-7B76-4622-A273-3D55C5364509}"/>
    <dgm:cxn modelId="{24FD4081-819D-48F2-B585-CDD53EC9F8DD}" type="presOf" srcId="{43CF528F-3DE0-444D-98C8-CC062A399428}" destId="{0335C04D-7A16-4B21-B06D-0EBDFE46D1F1}" srcOrd="0" destOrd="0" presId="urn:microsoft.com/office/officeart/2005/8/layout/default"/>
    <dgm:cxn modelId="{B7732BB9-4801-47AF-849C-834A5ACEE6EC}" srcId="{1C348841-276B-467B-8821-DC377693D34F}" destId="{E1EE4B27-873B-496B-B152-2E1B9B0A097A}" srcOrd="4" destOrd="0" parTransId="{97977424-6796-48C9-AB2B-D8AF65E371B4}" sibTransId="{C935BDCC-DD4A-4509-AC09-83345C274B2D}"/>
    <dgm:cxn modelId="{92E29BD9-90A8-490C-92DB-E027DF52DBF3}" type="presOf" srcId="{76078E78-C06B-4F42-A6D2-77E23E1FFF54}" destId="{803DF1FA-FEDA-40BB-8AD4-5C9EC8032894}" srcOrd="0" destOrd="0" presId="urn:microsoft.com/office/officeart/2005/8/layout/default"/>
    <dgm:cxn modelId="{227F0AE3-27A4-4FB0-AB89-DC05C7495128}" srcId="{1C348841-276B-467B-8821-DC377693D34F}" destId="{0AAB9459-B65C-4C34-A00B-A2F426A51E80}" srcOrd="7" destOrd="0" parTransId="{DE62BCB9-6A11-476B-B05F-39D073CB9C23}" sibTransId="{8370A3A6-4826-4AC8-AD29-DDE53ABF846B}"/>
    <dgm:cxn modelId="{30F7D4E7-97C0-4BC1-B3C5-6AFFC500BC91}" type="presOf" srcId="{1C348841-276B-467B-8821-DC377693D34F}" destId="{B1CE72AD-E0C9-481F-A4D1-19B7A7E0E760}" srcOrd="0" destOrd="0" presId="urn:microsoft.com/office/officeart/2005/8/layout/default"/>
    <dgm:cxn modelId="{2F397AF4-21A8-4655-99CA-FDBD713A7C85}" srcId="{1C348841-276B-467B-8821-DC377693D34F}" destId="{A39929BF-F74E-40BB-9A51-99D4FF96F157}" srcOrd="2" destOrd="0" parTransId="{62EFA279-C4A9-4EEF-BFB2-14B95FC57896}" sibTransId="{5042CD0B-F86F-4A03-88A0-A9F1164ADBBC}"/>
    <dgm:cxn modelId="{FC2442F3-11AF-46BF-828A-6CCE50747643}" type="presParOf" srcId="{B1CE72AD-E0C9-481F-A4D1-19B7A7E0E760}" destId="{9BAE44E8-88F9-4286-A6FE-7673ECABF602}" srcOrd="0" destOrd="0" presId="urn:microsoft.com/office/officeart/2005/8/layout/default"/>
    <dgm:cxn modelId="{8C7D0DBD-2770-4E9D-ABFC-74F00AE5F489}" type="presParOf" srcId="{B1CE72AD-E0C9-481F-A4D1-19B7A7E0E760}" destId="{E98BA796-B68F-46E4-A81D-6C9DB0B585E8}" srcOrd="1" destOrd="0" presId="urn:microsoft.com/office/officeart/2005/8/layout/default"/>
    <dgm:cxn modelId="{392FCCAE-DA7F-45EC-BA29-A7C78768190D}" type="presParOf" srcId="{B1CE72AD-E0C9-481F-A4D1-19B7A7E0E760}" destId="{F7B0A255-953E-4D53-8027-CB6496870ACD}" srcOrd="2" destOrd="0" presId="urn:microsoft.com/office/officeart/2005/8/layout/default"/>
    <dgm:cxn modelId="{B9ED9ACD-64D8-4005-8058-89CD070C8EE9}" type="presParOf" srcId="{B1CE72AD-E0C9-481F-A4D1-19B7A7E0E760}" destId="{A06CFC0F-78C7-4D3E-A7DB-A15711C474E6}" srcOrd="3" destOrd="0" presId="urn:microsoft.com/office/officeart/2005/8/layout/default"/>
    <dgm:cxn modelId="{7E0DFB25-00E1-45E4-8A23-2DF59431F39E}" type="presParOf" srcId="{B1CE72AD-E0C9-481F-A4D1-19B7A7E0E760}" destId="{D2D4099C-E636-43E9-8135-E1493F1A57B8}" srcOrd="4" destOrd="0" presId="urn:microsoft.com/office/officeart/2005/8/layout/default"/>
    <dgm:cxn modelId="{492C5753-D467-41E9-8B30-FA1E7478A1DD}" type="presParOf" srcId="{B1CE72AD-E0C9-481F-A4D1-19B7A7E0E760}" destId="{F4B39CA0-52BA-4D7E-8279-D95ECC5C69C7}" srcOrd="5" destOrd="0" presId="urn:microsoft.com/office/officeart/2005/8/layout/default"/>
    <dgm:cxn modelId="{E91692B8-5041-46C4-A8B5-D3BE62BC22B3}" type="presParOf" srcId="{B1CE72AD-E0C9-481F-A4D1-19B7A7E0E760}" destId="{803DF1FA-FEDA-40BB-8AD4-5C9EC8032894}" srcOrd="6" destOrd="0" presId="urn:microsoft.com/office/officeart/2005/8/layout/default"/>
    <dgm:cxn modelId="{D5EBA1FE-1DB6-4498-B6E6-ADC1555D9ADF}" type="presParOf" srcId="{B1CE72AD-E0C9-481F-A4D1-19B7A7E0E760}" destId="{CDFEB586-FA42-4DA6-88E9-D55CB6188E92}" srcOrd="7" destOrd="0" presId="urn:microsoft.com/office/officeart/2005/8/layout/default"/>
    <dgm:cxn modelId="{640E45CD-C7A2-4949-831D-D8AB5E87187D}" type="presParOf" srcId="{B1CE72AD-E0C9-481F-A4D1-19B7A7E0E760}" destId="{2CA41449-73CF-4698-A025-D939B92DFDD7}" srcOrd="8" destOrd="0" presId="urn:microsoft.com/office/officeart/2005/8/layout/default"/>
    <dgm:cxn modelId="{B31F9AFF-CCEC-4A47-B8AC-13780CDE312C}" type="presParOf" srcId="{B1CE72AD-E0C9-481F-A4D1-19B7A7E0E760}" destId="{55899DC5-40EC-4526-A1D9-451C3A9B83EA}" srcOrd="9" destOrd="0" presId="urn:microsoft.com/office/officeart/2005/8/layout/default"/>
    <dgm:cxn modelId="{2073F964-B6BE-4144-8FD6-C6DB9D74DC0D}" type="presParOf" srcId="{B1CE72AD-E0C9-481F-A4D1-19B7A7E0E760}" destId="{D01E616B-0CE3-449B-A016-949A9CA82022}" srcOrd="10" destOrd="0" presId="urn:microsoft.com/office/officeart/2005/8/layout/default"/>
    <dgm:cxn modelId="{D94CBC2B-25FF-40E1-978A-526BBED184D8}" type="presParOf" srcId="{B1CE72AD-E0C9-481F-A4D1-19B7A7E0E760}" destId="{427A12F5-907E-48FD-9AAD-4C219643141C}" srcOrd="11" destOrd="0" presId="urn:microsoft.com/office/officeart/2005/8/layout/default"/>
    <dgm:cxn modelId="{01AD3330-1277-4940-A1A6-7E05570B774B}" type="presParOf" srcId="{B1CE72AD-E0C9-481F-A4D1-19B7A7E0E760}" destId="{0335C04D-7A16-4B21-B06D-0EBDFE46D1F1}" srcOrd="12" destOrd="0" presId="urn:microsoft.com/office/officeart/2005/8/layout/default"/>
    <dgm:cxn modelId="{FABB02A1-897D-4606-B871-3A1E40BB43B7}" type="presParOf" srcId="{B1CE72AD-E0C9-481F-A4D1-19B7A7E0E760}" destId="{4FD20E1A-FB39-49FB-B44C-C7E4D2931C8F}" srcOrd="13" destOrd="0" presId="urn:microsoft.com/office/officeart/2005/8/layout/default"/>
    <dgm:cxn modelId="{05C12C81-DBFA-41DD-8476-AC6F0CACD1E3}" type="presParOf" srcId="{B1CE72AD-E0C9-481F-A4D1-19B7A7E0E760}" destId="{BB37E2E1-E31B-492A-BF4B-BBABF1A3DF38}"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1C348841-276B-467B-8821-DC377693D34F}" type="doc">
      <dgm:prSet loTypeId="urn:microsoft.com/office/officeart/2005/8/layout/default" loCatId="list" qsTypeId="urn:microsoft.com/office/officeart/2005/8/quickstyle/3d1" qsCatId="3D" csTypeId="urn:microsoft.com/office/officeart/2005/8/colors/accent0_3" csCatId="mainScheme" phldr="1"/>
      <dgm:spPr/>
      <dgm:t>
        <a:bodyPr/>
        <a:lstStyle/>
        <a:p>
          <a:endParaRPr lang="en-US"/>
        </a:p>
      </dgm:t>
    </dgm:pt>
    <dgm:pt modelId="{9AC375A3-F6C6-40B8-B71E-3E4BA29884FD}">
      <dgm:prSet phldrT="[Text]"/>
      <dgm:spPr/>
      <dgm:t>
        <a:bodyPr/>
        <a:lstStyle/>
        <a:p>
          <a:r>
            <a:rPr lang="en-US" b="1" dirty="0"/>
            <a:t>Credit Cards</a:t>
          </a:r>
        </a:p>
      </dgm:t>
    </dgm:pt>
    <dgm:pt modelId="{68B6D7B5-7F33-4429-9084-90B186C6BDA9}" type="parTrans" cxnId="{F528D72A-DF2E-4CC2-9FAE-F61E01F6C952}">
      <dgm:prSet/>
      <dgm:spPr/>
      <dgm:t>
        <a:bodyPr/>
        <a:lstStyle/>
        <a:p>
          <a:endParaRPr lang="en-US"/>
        </a:p>
      </dgm:t>
    </dgm:pt>
    <dgm:pt modelId="{1F7D4F59-6B31-4BAE-AC9C-617AF87E90FC}" type="sibTrans" cxnId="{F528D72A-DF2E-4CC2-9FAE-F61E01F6C952}">
      <dgm:prSet/>
      <dgm:spPr/>
      <dgm:t>
        <a:bodyPr/>
        <a:lstStyle/>
        <a:p>
          <a:endParaRPr lang="en-US"/>
        </a:p>
      </dgm:t>
    </dgm:pt>
    <dgm:pt modelId="{BD188CB9-AE8C-4599-A775-CD4CE245D8E6}">
      <dgm:prSet phldrT="[Text]"/>
      <dgm:spPr/>
      <dgm:t>
        <a:bodyPr/>
        <a:lstStyle/>
        <a:p>
          <a:r>
            <a:rPr lang="en-US" b="1" dirty="0"/>
            <a:t>Cell Phones</a:t>
          </a:r>
        </a:p>
      </dgm:t>
    </dgm:pt>
    <dgm:pt modelId="{85517F80-C609-423E-AD31-289668474C37}" type="parTrans" cxnId="{FB5A0571-0AE7-4C3E-8316-49591FACE40F}">
      <dgm:prSet/>
      <dgm:spPr/>
      <dgm:t>
        <a:bodyPr/>
        <a:lstStyle/>
        <a:p>
          <a:endParaRPr lang="en-US"/>
        </a:p>
      </dgm:t>
    </dgm:pt>
    <dgm:pt modelId="{349A51AE-7B76-4622-A273-3D55C5364509}" type="sibTrans" cxnId="{FB5A0571-0AE7-4C3E-8316-49591FACE40F}">
      <dgm:prSet/>
      <dgm:spPr/>
      <dgm:t>
        <a:bodyPr/>
        <a:lstStyle/>
        <a:p>
          <a:endParaRPr lang="en-US"/>
        </a:p>
      </dgm:t>
    </dgm:pt>
    <dgm:pt modelId="{CDECD5CD-ECC5-47F0-9A2A-EC262D308F64}">
      <dgm:prSet phldrT="[Text]"/>
      <dgm:spPr/>
      <dgm:t>
        <a:bodyPr/>
        <a:lstStyle/>
        <a:p>
          <a:r>
            <a:rPr lang="en-US" b="1" dirty="0"/>
            <a:t>Public Records</a:t>
          </a:r>
        </a:p>
      </dgm:t>
    </dgm:pt>
    <dgm:pt modelId="{16DB1884-3561-4DB7-9C89-7ACBA3C03C48}" type="parTrans" cxnId="{C9DEE214-8C57-4DAD-897B-495AD6AABFE5}">
      <dgm:prSet/>
      <dgm:spPr/>
      <dgm:t>
        <a:bodyPr/>
        <a:lstStyle/>
        <a:p>
          <a:endParaRPr lang="en-US"/>
        </a:p>
      </dgm:t>
    </dgm:pt>
    <dgm:pt modelId="{73D66A7A-0580-4407-9938-F2FABB5B4589}" type="sibTrans" cxnId="{C9DEE214-8C57-4DAD-897B-495AD6AABFE5}">
      <dgm:prSet/>
      <dgm:spPr/>
      <dgm:t>
        <a:bodyPr/>
        <a:lstStyle/>
        <a:p>
          <a:endParaRPr lang="en-US"/>
        </a:p>
      </dgm:t>
    </dgm:pt>
    <dgm:pt modelId="{A39929BF-F74E-40BB-9A51-99D4FF96F157}">
      <dgm:prSet phldrT="[Text]"/>
      <dgm:spPr/>
      <dgm:t>
        <a:bodyPr/>
        <a:lstStyle/>
        <a:p>
          <a:r>
            <a:rPr lang="en-US" b="1" dirty="0"/>
            <a:t>Cash Mgmt.</a:t>
          </a:r>
        </a:p>
      </dgm:t>
    </dgm:pt>
    <dgm:pt modelId="{62EFA279-C4A9-4EEF-BFB2-14B95FC57896}" type="parTrans" cxnId="{2F397AF4-21A8-4655-99CA-FDBD713A7C85}">
      <dgm:prSet/>
      <dgm:spPr/>
      <dgm:t>
        <a:bodyPr/>
        <a:lstStyle/>
        <a:p>
          <a:endParaRPr lang="en-US"/>
        </a:p>
      </dgm:t>
    </dgm:pt>
    <dgm:pt modelId="{5042CD0B-F86F-4A03-88A0-A9F1164ADBBC}" type="sibTrans" cxnId="{2F397AF4-21A8-4655-99CA-FDBD713A7C85}">
      <dgm:prSet/>
      <dgm:spPr/>
      <dgm:t>
        <a:bodyPr/>
        <a:lstStyle/>
        <a:p>
          <a:endParaRPr lang="en-US"/>
        </a:p>
      </dgm:t>
    </dgm:pt>
    <dgm:pt modelId="{76078E78-C06B-4F42-A6D2-77E23E1FFF54}">
      <dgm:prSet phldrT="[Text]"/>
      <dgm:spPr/>
      <dgm:t>
        <a:bodyPr/>
        <a:lstStyle/>
        <a:p>
          <a:r>
            <a:rPr lang="en-US" b="1" dirty="0"/>
            <a:t>Equipment</a:t>
          </a:r>
        </a:p>
      </dgm:t>
    </dgm:pt>
    <dgm:pt modelId="{972C2170-2DA6-4648-8549-C04F37114492}" type="parTrans" cxnId="{4ACF7C64-398B-451A-B58B-6DBEEC8A5E49}">
      <dgm:prSet/>
      <dgm:spPr/>
      <dgm:t>
        <a:bodyPr/>
        <a:lstStyle/>
        <a:p>
          <a:endParaRPr lang="en-US"/>
        </a:p>
      </dgm:t>
    </dgm:pt>
    <dgm:pt modelId="{BE2C72D9-E43F-4CAE-9637-377CC0785DCC}" type="sibTrans" cxnId="{4ACF7C64-398B-451A-B58B-6DBEEC8A5E49}">
      <dgm:prSet/>
      <dgm:spPr/>
      <dgm:t>
        <a:bodyPr/>
        <a:lstStyle/>
        <a:p>
          <a:endParaRPr lang="en-US"/>
        </a:p>
      </dgm:t>
    </dgm:pt>
    <dgm:pt modelId="{E1EE4B27-873B-496B-B152-2E1B9B0A097A}">
      <dgm:prSet/>
      <dgm:spPr/>
      <dgm:t>
        <a:bodyPr/>
        <a:lstStyle/>
        <a:p>
          <a:r>
            <a:rPr lang="en-US" b="1" dirty="0"/>
            <a:t>Personnel</a:t>
          </a:r>
        </a:p>
      </dgm:t>
    </dgm:pt>
    <dgm:pt modelId="{97977424-6796-48C9-AB2B-D8AF65E371B4}" type="parTrans" cxnId="{B7732BB9-4801-47AF-849C-834A5ACEE6EC}">
      <dgm:prSet/>
      <dgm:spPr/>
      <dgm:t>
        <a:bodyPr/>
        <a:lstStyle/>
        <a:p>
          <a:endParaRPr lang="en-US"/>
        </a:p>
      </dgm:t>
    </dgm:pt>
    <dgm:pt modelId="{C935BDCC-DD4A-4509-AC09-83345C274B2D}" type="sibTrans" cxnId="{B7732BB9-4801-47AF-849C-834A5ACEE6EC}">
      <dgm:prSet/>
      <dgm:spPr/>
      <dgm:t>
        <a:bodyPr/>
        <a:lstStyle/>
        <a:p>
          <a:endParaRPr lang="en-US"/>
        </a:p>
      </dgm:t>
    </dgm:pt>
    <dgm:pt modelId="{9CF258D4-04EF-4053-962B-E93972FBA64E}">
      <dgm:prSet/>
      <dgm:spPr/>
      <dgm:t>
        <a:bodyPr/>
        <a:lstStyle/>
        <a:p>
          <a:r>
            <a:rPr lang="en-US" b="1" dirty="0"/>
            <a:t>Travel Expenses</a:t>
          </a:r>
        </a:p>
      </dgm:t>
    </dgm:pt>
    <dgm:pt modelId="{58375FBA-435A-4292-8696-AB6C0B87AE48}" type="parTrans" cxnId="{6A78DE19-4345-47F4-AC5C-93DA2A754A6D}">
      <dgm:prSet/>
      <dgm:spPr/>
      <dgm:t>
        <a:bodyPr/>
        <a:lstStyle/>
        <a:p>
          <a:endParaRPr lang="en-US"/>
        </a:p>
      </dgm:t>
    </dgm:pt>
    <dgm:pt modelId="{18E3EF3B-3F48-40E6-B038-AF843CB76B97}" type="sibTrans" cxnId="{6A78DE19-4345-47F4-AC5C-93DA2A754A6D}">
      <dgm:prSet/>
      <dgm:spPr/>
      <dgm:t>
        <a:bodyPr/>
        <a:lstStyle/>
        <a:p>
          <a:endParaRPr lang="en-US"/>
        </a:p>
      </dgm:t>
    </dgm:pt>
    <dgm:pt modelId="{43CF528F-3DE0-444D-98C8-CC062A399428}">
      <dgm:prSet/>
      <dgm:spPr/>
      <dgm:t>
        <a:bodyPr/>
        <a:lstStyle/>
        <a:p>
          <a:r>
            <a:rPr lang="en-US" b="1" dirty="0"/>
            <a:t>Budgets</a:t>
          </a:r>
        </a:p>
      </dgm:t>
    </dgm:pt>
    <dgm:pt modelId="{850BB40E-2C5D-48B9-83BE-72B1BE409D2D}" type="parTrans" cxnId="{ED19A00A-E88F-453A-A5B6-1D9968C7FD44}">
      <dgm:prSet/>
      <dgm:spPr/>
      <dgm:t>
        <a:bodyPr/>
        <a:lstStyle/>
        <a:p>
          <a:endParaRPr lang="en-US"/>
        </a:p>
      </dgm:t>
    </dgm:pt>
    <dgm:pt modelId="{F4364817-D1D3-481C-B0C5-9B6754715189}" type="sibTrans" cxnId="{ED19A00A-E88F-453A-A5B6-1D9968C7FD44}">
      <dgm:prSet/>
      <dgm:spPr/>
      <dgm:t>
        <a:bodyPr/>
        <a:lstStyle/>
        <a:p>
          <a:endParaRPr lang="en-US"/>
        </a:p>
      </dgm:t>
    </dgm:pt>
    <dgm:pt modelId="{0AAB9459-B65C-4C34-A00B-A2F426A51E80}">
      <dgm:prSet/>
      <dgm:spPr/>
      <dgm:t>
        <a:bodyPr/>
        <a:lstStyle/>
        <a:p>
          <a:r>
            <a:rPr lang="en-US" b="1" dirty="0"/>
            <a:t>Cybersecurity</a:t>
          </a:r>
        </a:p>
      </dgm:t>
    </dgm:pt>
    <dgm:pt modelId="{DE62BCB9-6A11-476B-B05F-39D073CB9C23}" type="parTrans" cxnId="{227F0AE3-27A4-4FB0-AB89-DC05C7495128}">
      <dgm:prSet/>
      <dgm:spPr/>
      <dgm:t>
        <a:bodyPr/>
        <a:lstStyle/>
        <a:p>
          <a:endParaRPr lang="en-US"/>
        </a:p>
      </dgm:t>
    </dgm:pt>
    <dgm:pt modelId="{8370A3A6-4826-4AC8-AD29-DDE53ABF846B}" type="sibTrans" cxnId="{227F0AE3-27A4-4FB0-AB89-DC05C7495128}">
      <dgm:prSet/>
      <dgm:spPr/>
      <dgm:t>
        <a:bodyPr/>
        <a:lstStyle/>
        <a:p>
          <a:endParaRPr lang="en-US"/>
        </a:p>
      </dgm:t>
    </dgm:pt>
    <dgm:pt modelId="{B1CE72AD-E0C9-481F-A4D1-19B7A7E0E760}" type="pres">
      <dgm:prSet presAssocID="{1C348841-276B-467B-8821-DC377693D34F}" presName="diagram" presStyleCnt="0">
        <dgm:presLayoutVars>
          <dgm:dir/>
          <dgm:resizeHandles val="exact"/>
        </dgm:presLayoutVars>
      </dgm:prSet>
      <dgm:spPr/>
    </dgm:pt>
    <dgm:pt modelId="{9BAE44E8-88F9-4286-A6FE-7673ECABF602}" type="pres">
      <dgm:prSet presAssocID="{9AC375A3-F6C6-40B8-B71E-3E4BA29884FD}" presName="node" presStyleLbl="node1" presStyleIdx="0" presStyleCnt="9">
        <dgm:presLayoutVars>
          <dgm:bulletEnabled val="1"/>
        </dgm:presLayoutVars>
      </dgm:prSet>
      <dgm:spPr/>
    </dgm:pt>
    <dgm:pt modelId="{E98BA796-B68F-46E4-A81D-6C9DB0B585E8}" type="pres">
      <dgm:prSet presAssocID="{1F7D4F59-6B31-4BAE-AC9C-617AF87E90FC}" presName="sibTrans" presStyleCnt="0"/>
      <dgm:spPr/>
    </dgm:pt>
    <dgm:pt modelId="{F7B0A255-953E-4D53-8027-CB6496870ACD}" type="pres">
      <dgm:prSet presAssocID="{BD188CB9-AE8C-4599-A775-CD4CE245D8E6}" presName="node" presStyleLbl="node1" presStyleIdx="1" presStyleCnt="9">
        <dgm:presLayoutVars>
          <dgm:bulletEnabled val="1"/>
        </dgm:presLayoutVars>
      </dgm:prSet>
      <dgm:spPr/>
    </dgm:pt>
    <dgm:pt modelId="{A06CFC0F-78C7-4D3E-A7DB-A15711C474E6}" type="pres">
      <dgm:prSet presAssocID="{349A51AE-7B76-4622-A273-3D55C5364509}" presName="sibTrans" presStyleCnt="0"/>
      <dgm:spPr/>
    </dgm:pt>
    <dgm:pt modelId="{7FF21C33-4DD8-43F4-B6BB-A81A9334C9F0}" type="pres">
      <dgm:prSet presAssocID="{CDECD5CD-ECC5-47F0-9A2A-EC262D308F64}" presName="node" presStyleLbl="node1" presStyleIdx="2" presStyleCnt="9">
        <dgm:presLayoutVars>
          <dgm:bulletEnabled val="1"/>
        </dgm:presLayoutVars>
      </dgm:prSet>
      <dgm:spPr/>
    </dgm:pt>
    <dgm:pt modelId="{0DECA0CF-D7AF-4A89-A101-3DDF581A792F}" type="pres">
      <dgm:prSet presAssocID="{73D66A7A-0580-4407-9938-F2FABB5B4589}" presName="sibTrans" presStyleCnt="0"/>
      <dgm:spPr/>
    </dgm:pt>
    <dgm:pt modelId="{D2D4099C-E636-43E9-8135-E1493F1A57B8}" type="pres">
      <dgm:prSet presAssocID="{A39929BF-F74E-40BB-9A51-99D4FF96F157}" presName="node" presStyleLbl="node1" presStyleIdx="3" presStyleCnt="9">
        <dgm:presLayoutVars>
          <dgm:bulletEnabled val="1"/>
        </dgm:presLayoutVars>
      </dgm:prSet>
      <dgm:spPr/>
    </dgm:pt>
    <dgm:pt modelId="{F4B39CA0-52BA-4D7E-8279-D95ECC5C69C7}" type="pres">
      <dgm:prSet presAssocID="{5042CD0B-F86F-4A03-88A0-A9F1164ADBBC}" presName="sibTrans" presStyleCnt="0"/>
      <dgm:spPr/>
    </dgm:pt>
    <dgm:pt modelId="{803DF1FA-FEDA-40BB-8AD4-5C9EC8032894}" type="pres">
      <dgm:prSet presAssocID="{76078E78-C06B-4F42-A6D2-77E23E1FFF54}" presName="node" presStyleLbl="node1" presStyleIdx="4" presStyleCnt="9">
        <dgm:presLayoutVars>
          <dgm:bulletEnabled val="1"/>
        </dgm:presLayoutVars>
      </dgm:prSet>
      <dgm:spPr/>
    </dgm:pt>
    <dgm:pt modelId="{CDFEB586-FA42-4DA6-88E9-D55CB6188E92}" type="pres">
      <dgm:prSet presAssocID="{BE2C72D9-E43F-4CAE-9637-377CC0785DCC}" presName="sibTrans" presStyleCnt="0"/>
      <dgm:spPr/>
    </dgm:pt>
    <dgm:pt modelId="{2CA41449-73CF-4698-A025-D939B92DFDD7}" type="pres">
      <dgm:prSet presAssocID="{E1EE4B27-873B-496B-B152-2E1B9B0A097A}" presName="node" presStyleLbl="node1" presStyleIdx="5" presStyleCnt="9">
        <dgm:presLayoutVars>
          <dgm:bulletEnabled val="1"/>
        </dgm:presLayoutVars>
      </dgm:prSet>
      <dgm:spPr/>
    </dgm:pt>
    <dgm:pt modelId="{55899DC5-40EC-4526-A1D9-451C3A9B83EA}" type="pres">
      <dgm:prSet presAssocID="{C935BDCC-DD4A-4509-AC09-83345C274B2D}" presName="sibTrans" presStyleCnt="0"/>
      <dgm:spPr/>
    </dgm:pt>
    <dgm:pt modelId="{D01E616B-0CE3-449B-A016-949A9CA82022}" type="pres">
      <dgm:prSet presAssocID="{9CF258D4-04EF-4053-962B-E93972FBA64E}" presName="node" presStyleLbl="node1" presStyleIdx="6" presStyleCnt="9">
        <dgm:presLayoutVars>
          <dgm:bulletEnabled val="1"/>
        </dgm:presLayoutVars>
      </dgm:prSet>
      <dgm:spPr/>
    </dgm:pt>
    <dgm:pt modelId="{427A12F5-907E-48FD-9AAD-4C219643141C}" type="pres">
      <dgm:prSet presAssocID="{18E3EF3B-3F48-40E6-B038-AF843CB76B97}" presName="sibTrans" presStyleCnt="0"/>
      <dgm:spPr/>
    </dgm:pt>
    <dgm:pt modelId="{0335C04D-7A16-4B21-B06D-0EBDFE46D1F1}" type="pres">
      <dgm:prSet presAssocID="{43CF528F-3DE0-444D-98C8-CC062A399428}" presName="node" presStyleLbl="node1" presStyleIdx="7" presStyleCnt="9">
        <dgm:presLayoutVars>
          <dgm:bulletEnabled val="1"/>
        </dgm:presLayoutVars>
      </dgm:prSet>
      <dgm:spPr/>
    </dgm:pt>
    <dgm:pt modelId="{4FD20E1A-FB39-49FB-B44C-C7E4D2931C8F}" type="pres">
      <dgm:prSet presAssocID="{F4364817-D1D3-481C-B0C5-9B6754715189}" presName="sibTrans" presStyleCnt="0"/>
      <dgm:spPr/>
    </dgm:pt>
    <dgm:pt modelId="{BB37E2E1-E31B-492A-BF4B-BBABF1A3DF38}" type="pres">
      <dgm:prSet presAssocID="{0AAB9459-B65C-4C34-A00B-A2F426A51E80}" presName="node" presStyleLbl="node1" presStyleIdx="8" presStyleCnt="9">
        <dgm:presLayoutVars>
          <dgm:bulletEnabled val="1"/>
        </dgm:presLayoutVars>
      </dgm:prSet>
      <dgm:spPr/>
    </dgm:pt>
  </dgm:ptLst>
  <dgm:cxnLst>
    <dgm:cxn modelId="{28B3B508-E199-490C-8917-4F00EFB7F078}" type="presOf" srcId="{9CF258D4-04EF-4053-962B-E93972FBA64E}" destId="{D01E616B-0CE3-449B-A016-949A9CA82022}" srcOrd="0" destOrd="0" presId="urn:microsoft.com/office/officeart/2005/8/layout/default"/>
    <dgm:cxn modelId="{ED19A00A-E88F-453A-A5B6-1D9968C7FD44}" srcId="{1C348841-276B-467B-8821-DC377693D34F}" destId="{43CF528F-3DE0-444D-98C8-CC062A399428}" srcOrd="7" destOrd="0" parTransId="{850BB40E-2C5D-48B9-83BE-72B1BE409D2D}" sibTransId="{F4364817-D1D3-481C-B0C5-9B6754715189}"/>
    <dgm:cxn modelId="{E7F5BC0D-2DF3-43E3-B893-7B2CE1F31F7E}" type="presOf" srcId="{0AAB9459-B65C-4C34-A00B-A2F426A51E80}" destId="{BB37E2E1-E31B-492A-BF4B-BBABF1A3DF38}" srcOrd="0" destOrd="0" presId="urn:microsoft.com/office/officeart/2005/8/layout/default"/>
    <dgm:cxn modelId="{C9DEE214-8C57-4DAD-897B-495AD6AABFE5}" srcId="{1C348841-276B-467B-8821-DC377693D34F}" destId="{CDECD5CD-ECC5-47F0-9A2A-EC262D308F64}" srcOrd="2" destOrd="0" parTransId="{16DB1884-3561-4DB7-9C89-7ACBA3C03C48}" sibTransId="{73D66A7A-0580-4407-9938-F2FABB5B4589}"/>
    <dgm:cxn modelId="{6A78DE19-4345-47F4-AC5C-93DA2A754A6D}" srcId="{1C348841-276B-467B-8821-DC377693D34F}" destId="{9CF258D4-04EF-4053-962B-E93972FBA64E}" srcOrd="6" destOrd="0" parTransId="{58375FBA-435A-4292-8696-AB6C0B87AE48}" sibTransId="{18E3EF3B-3F48-40E6-B038-AF843CB76B97}"/>
    <dgm:cxn modelId="{F528D72A-DF2E-4CC2-9FAE-F61E01F6C952}" srcId="{1C348841-276B-467B-8821-DC377693D34F}" destId="{9AC375A3-F6C6-40B8-B71E-3E4BA29884FD}" srcOrd="0" destOrd="0" parTransId="{68B6D7B5-7F33-4429-9084-90B186C6BDA9}" sibTransId="{1F7D4F59-6B31-4BAE-AC9C-617AF87E90FC}"/>
    <dgm:cxn modelId="{BE68FA3A-3EB5-4B68-8229-8DCE2CEC6FA0}" type="presOf" srcId="{9AC375A3-F6C6-40B8-B71E-3E4BA29884FD}" destId="{9BAE44E8-88F9-4286-A6FE-7673ECABF602}" srcOrd="0" destOrd="0" presId="urn:microsoft.com/office/officeart/2005/8/layout/default"/>
    <dgm:cxn modelId="{2E38015B-60B1-45C5-A675-32DFBE7D7769}" type="presOf" srcId="{BD188CB9-AE8C-4599-A775-CD4CE245D8E6}" destId="{F7B0A255-953E-4D53-8027-CB6496870ACD}" srcOrd="0" destOrd="0" presId="urn:microsoft.com/office/officeart/2005/8/layout/default"/>
    <dgm:cxn modelId="{4ACF7C64-398B-451A-B58B-6DBEEC8A5E49}" srcId="{1C348841-276B-467B-8821-DC377693D34F}" destId="{76078E78-C06B-4F42-A6D2-77E23E1FFF54}" srcOrd="4" destOrd="0" parTransId="{972C2170-2DA6-4648-8549-C04F37114492}" sibTransId="{BE2C72D9-E43F-4CAE-9637-377CC0785DCC}"/>
    <dgm:cxn modelId="{8FE51647-E369-4C0D-BCC6-CE387ACB5920}" type="presOf" srcId="{A39929BF-F74E-40BB-9A51-99D4FF96F157}" destId="{D2D4099C-E636-43E9-8135-E1493F1A57B8}" srcOrd="0" destOrd="0" presId="urn:microsoft.com/office/officeart/2005/8/layout/default"/>
    <dgm:cxn modelId="{550AD748-F8E7-4E49-9B1D-E00BC516A463}" type="presOf" srcId="{E1EE4B27-873B-496B-B152-2E1B9B0A097A}" destId="{2CA41449-73CF-4698-A025-D939B92DFDD7}" srcOrd="0" destOrd="0" presId="urn:microsoft.com/office/officeart/2005/8/layout/default"/>
    <dgm:cxn modelId="{FB5A0571-0AE7-4C3E-8316-49591FACE40F}" srcId="{1C348841-276B-467B-8821-DC377693D34F}" destId="{BD188CB9-AE8C-4599-A775-CD4CE245D8E6}" srcOrd="1" destOrd="0" parTransId="{85517F80-C609-423E-AD31-289668474C37}" sibTransId="{349A51AE-7B76-4622-A273-3D55C5364509}"/>
    <dgm:cxn modelId="{8F82EA73-A5F4-4074-BD0E-8D7C5BBDBF66}" type="presOf" srcId="{CDECD5CD-ECC5-47F0-9A2A-EC262D308F64}" destId="{7FF21C33-4DD8-43F4-B6BB-A81A9334C9F0}" srcOrd="0" destOrd="0" presId="urn:microsoft.com/office/officeart/2005/8/layout/default"/>
    <dgm:cxn modelId="{24FD4081-819D-48F2-B585-CDD53EC9F8DD}" type="presOf" srcId="{43CF528F-3DE0-444D-98C8-CC062A399428}" destId="{0335C04D-7A16-4B21-B06D-0EBDFE46D1F1}" srcOrd="0" destOrd="0" presId="urn:microsoft.com/office/officeart/2005/8/layout/default"/>
    <dgm:cxn modelId="{B7732BB9-4801-47AF-849C-834A5ACEE6EC}" srcId="{1C348841-276B-467B-8821-DC377693D34F}" destId="{E1EE4B27-873B-496B-B152-2E1B9B0A097A}" srcOrd="5" destOrd="0" parTransId="{97977424-6796-48C9-AB2B-D8AF65E371B4}" sibTransId="{C935BDCC-DD4A-4509-AC09-83345C274B2D}"/>
    <dgm:cxn modelId="{92E29BD9-90A8-490C-92DB-E027DF52DBF3}" type="presOf" srcId="{76078E78-C06B-4F42-A6D2-77E23E1FFF54}" destId="{803DF1FA-FEDA-40BB-8AD4-5C9EC8032894}" srcOrd="0" destOrd="0" presId="urn:microsoft.com/office/officeart/2005/8/layout/default"/>
    <dgm:cxn modelId="{227F0AE3-27A4-4FB0-AB89-DC05C7495128}" srcId="{1C348841-276B-467B-8821-DC377693D34F}" destId="{0AAB9459-B65C-4C34-A00B-A2F426A51E80}" srcOrd="8" destOrd="0" parTransId="{DE62BCB9-6A11-476B-B05F-39D073CB9C23}" sibTransId="{8370A3A6-4826-4AC8-AD29-DDE53ABF846B}"/>
    <dgm:cxn modelId="{30F7D4E7-97C0-4BC1-B3C5-6AFFC500BC91}" type="presOf" srcId="{1C348841-276B-467B-8821-DC377693D34F}" destId="{B1CE72AD-E0C9-481F-A4D1-19B7A7E0E760}" srcOrd="0" destOrd="0" presId="urn:microsoft.com/office/officeart/2005/8/layout/default"/>
    <dgm:cxn modelId="{2F397AF4-21A8-4655-99CA-FDBD713A7C85}" srcId="{1C348841-276B-467B-8821-DC377693D34F}" destId="{A39929BF-F74E-40BB-9A51-99D4FF96F157}" srcOrd="3" destOrd="0" parTransId="{62EFA279-C4A9-4EEF-BFB2-14B95FC57896}" sibTransId="{5042CD0B-F86F-4A03-88A0-A9F1164ADBBC}"/>
    <dgm:cxn modelId="{FC2442F3-11AF-46BF-828A-6CCE50747643}" type="presParOf" srcId="{B1CE72AD-E0C9-481F-A4D1-19B7A7E0E760}" destId="{9BAE44E8-88F9-4286-A6FE-7673ECABF602}" srcOrd="0" destOrd="0" presId="urn:microsoft.com/office/officeart/2005/8/layout/default"/>
    <dgm:cxn modelId="{8C7D0DBD-2770-4E9D-ABFC-74F00AE5F489}" type="presParOf" srcId="{B1CE72AD-E0C9-481F-A4D1-19B7A7E0E760}" destId="{E98BA796-B68F-46E4-A81D-6C9DB0B585E8}" srcOrd="1" destOrd="0" presId="urn:microsoft.com/office/officeart/2005/8/layout/default"/>
    <dgm:cxn modelId="{392FCCAE-DA7F-45EC-BA29-A7C78768190D}" type="presParOf" srcId="{B1CE72AD-E0C9-481F-A4D1-19B7A7E0E760}" destId="{F7B0A255-953E-4D53-8027-CB6496870ACD}" srcOrd="2" destOrd="0" presId="urn:microsoft.com/office/officeart/2005/8/layout/default"/>
    <dgm:cxn modelId="{B9ED9ACD-64D8-4005-8058-89CD070C8EE9}" type="presParOf" srcId="{B1CE72AD-E0C9-481F-A4D1-19B7A7E0E760}" destId="{A06CFC0F-78C7-4D3E-A7DB-A15711C474E6}" srcOrd="3" destOrd="0" presId="urn:microsoft.com/office/officeart/2005/8/layout/default"/>
    <dgm:cxn modelId="{E6F06EB5-C510-4162-9A5C-4B2F43DB90EF}" type="presParOf" srcId="{B1CE72AD-E0C9-481F-A4D1-19B7A7E0E760}" destId="{7FF21C33-4DD8-43F4-B6BB-A81A9334C9F0}" srcOrd="4" destOrd="0" presId="urn:microsoft.com/office/officeart/2005/8/layout/default"/>
    <dgm:cxn modelId="{1B894201-03D8-4693-8483-03FF6E5CB208}" type="presParOf" srcId="{B1CE72AD-E0C9-481F-A4D1-19B7A7E0E760}" destId="{0DECA0CF-D7AF-4A89-A101-3DDF581A792F}" srcOrd="5" destOrd="0" presId="urn:microsoft.com/office/officeart/2005/8/layout/default"/>
    <dgm:cxn modelId="{7E0DFB25-00E1-45E4-8A23-2DF59431F39E}" type="presParOf" srcId="{B1CE72AD-E0C9-481F-A4D1-19B7A7E0E760}" destId="{D2D4099C-E636-43E9-8135-E1493F1A57B8}" srcOrd="6" destOrd="0" presId="urn:microsoft.com/office/officeart/2005/8/layout/default"/>
    <dgm:cxn modelId="{492C5753-D467-41E9-8B30-FA1E7478A1DD}" type="presParOf" srcId="{B1CE72AD-E0C9-481F-A4D1-19B7A7E0E760}" destId="{F4B39CA0-52BA-4D7E-8279-D95ECC5C69C7}" srcOrd="7" destOrd="0" presId="urn:microsoft.com/office/officeart/2005/8/layout/default"/>
    <dgm:cxn modelId="{E91692B8-5041-46C4-A8B5-D3BE62BC22B3}" type="presParOf" srcId="{B1CE72AD-E0C9-481F-A4D1-19B7A7E0E760}" destId="{803DF1FA-FEDA-40BB-8AD4-5C9EC8032894}" srcOrd="8" destOrd="0" presId="urn:microsoft.com/office/officeart/2005/8/layout/default"/>
    <dgm:cxn modelId="{D5EBA1FE-1DB6-4498-B6E6-ADC1555D9ADF}" type="presParOf" srcId="{B1CE72AD-E0C9-481F-A4D1-19B7A7E0E760}" destId="{CDFEB586-FA42-4DA6-88E9-D55CB6188E92}" srcOrd="9" destOrd="0" presId="urn:microsoft.com/office/officeart/2005/8/layout/default"/>
    <dgm:cxn modelId="{640E45CD-C7A2-4949-831D-D8AB5E87187D}" type="presParOf" srcId="{B1CE72AD-E0C9-481F-A4D1-19B7A7E0E760}" destId="{2CA41449-73CF-4698-A025-D939B92DFDD7}" srcOrd="10" destOrd="0" presId="urn:microsoft.com/office/officeart/2005/8/layout/default"/>
    <dgm:cxn modelId="{B31F9AFF-CCEC-4A47-B8AC-13780CDE312C}" type="presParOf" srcId="{B1CE72AD-E0C9-481F-A4D1-19B7A7E0E760}" destId="{55899DC5-40EC-4526-A1D9-451C3A9B83EA}" srcOrd="11" destOrd="0" presId="urn:microsoft.com/office/officeart/2005/8/layout/default"/>
    <dgm:cxn modelId="{2073F964-B6BE-4144-8FD6-C6DB9D74DC0D}" type="presParOf" srcId="{B1CE72AD-E0C9-481F-A4D1-19B7A7E0E760}" destId="{D01E616B-0CE3-449B-A016-949A9CA82022}" srcOrd="12" destOrd="0" presId="urn:microsoft.com/office/officeart/2005/8/layout/default"/>
    <dgm:cxn modelId="{D94CBC2B-25FF-40E1-978A-526BBED184D8}" type="presParOf" srcId="{B1CE72AD-E0C9-481F-A4D1-19B7A7E0E760}" destId="{427A12F5-907E-48FD-9AAD-4C219643141C}" srcOrd="13" destOrd="0" presId="urn:microsoft.com/office/officeart/2005/8/layout/default"/>
    <dgm:cxn modelId="{01AD3330-1277-4940-A1A6-7E05570B774B}" type="presParOf" srcId="{B1CE72AD-E0C9-481F-A4D1-19B7A7E0E760}" destId="{0335C04D-7A16-4B21-B06D-0EBDFE46D1F1}" srcOrd="14" destOrd="0" presId="urn:microsoft.com/office/officeart/2005/8/layout/default"/>
    <dgm:cxn modelId="{FABB02A1-897D-4606-B871-3A1E40BB43B7}" type="presParOf" srcId="{B1CE72AD-E0C9-481F-A4D1-19B7A7E0E760}" destId="{4FD20E1A-FB39-49FB-B44C-C7E4D2931C8F}" srcOrd="15" destOrd="0" presId="urn:microsoft.com/office/officeart/2005/8/layout/default"/>
    <dgm:cxn modelId="{05C12C81-DBFA-41DD-8476-AC6F0CACD1E3}" type="presParOf" srcId="{B1CE72AD-E0C9-481F-A4D1-19B7A7E0E760}" destId="{BB37E2E1-E31B-492A-BF4B-BBABF1A3DF38}"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7C737E7-554F-4F3E-9A02-091C6D160ED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D7F0D1-0FB5-42EF-9D66-110BDC53B988}">
      <dgm:prSet phldrT="[Text]" custT="1"/>
      <dgm:spPr/>
      <dgm:t>
        <a:bodyPr/>
        <a:lstStyle/>
        <a:p>
          <a:r>
            <a:rPr lang="en-US" sz="2200" b="1" baseline="0" dirty="0"/>
            <a:t>Integrity of Information</a:t>
          </a:r>
          <a:endParaRPr lang="en-US" sz="2200" b="1" dirty="0"/>
        </a:p>
      </dgm:t>
    </dgm:pt>
    <dgm:pt modelId="{5ED87E31-44E7-49B0-93B0-B2E2BEDCBD46}" type="parTrans" cxnId="{82FDA41D-CDDF-42C5-923B-3D6F63AE2635}">
      <dgm:prSet/>
      <dgm:spPr/>
      <dgm:t>
        <a:bodyPr/>
        <a:lstStyle/>
        <a:p>
          <a:endParaRPr lang="en-US"/>
        </a:p>
      </dgm:t>
    </dgm:pt>
    <dgm:pt modelId="{4C135A2D-32F3-4FDC-996B-5C99B4CA45F8}" type="sibTrans" cxnId="{82FDA41D-CDDF-42C5-923B-3D6F63AE2635}">
      <dgm:prSet/>
      <dgm:spPr/>
      <dgm:t>
        <a:bodyPr/>
        <a:lstStyle/>
        <a:p>
          <a:endParaRPr lang="en-US"/>
        </a:p>
      </dgm:t>
    </dgm:pt>
    <dgm:pt modelId="{458F882B-1C71-481C-BAE8-F061E6DFE4D0}">
      <dgm:prSet custT="1"/>
      <dgm:spPr/>
      <dgm:t>
        <a:bodyPr/>
        <a:lstStyle/>
        <a:p>
          <a:r>
            <a:rPr lang="en-US" sz="2200" b="1" baseline="0" dirty="0"/>
            <a:t>How accurate is the information used to process the information?</a:t>
          </a:r>
        </a:p>
      </dgm:t>
    </dgm:pt>
    <dgm:pt modelId="{B6382FD1-EE5F-4892-BE49-C67C960863A7}" type="parTrans" cxnId="{604D35EE-761F-4294-891E-7E8218CF2EC9}">
      <dgm:prSet/>
      <dgm:spPr/>
      <dgm:t>
        <a:bodyPr/>
        <a:lstStyle/>
        <a:p>
          <a:endParaRPr lang="en-US"/>
        </a:p>
      </dgm:t>
    </dgm:pt>
    <dgm:pt modelId="{FB2509B9-B2CE-4210-95D8-F810F381DD25}" type="sibTrans" cxnId="{604D35EE-761F-4294-891E-7E8218CF2EC9}">
      <dgm:prSet/>
      <dgm:spPr/>
      <dgm:t>
        <a:bodyPr/>
        <a:lstStyle/>
        <a:p>
          <a:endParaRPr lang="en-US"/>
        </a:p>
      </dgm:t>
    </dgm:pt>
    <dgm:pt modelId="{2BDDBDD5-855F-44F9-A811-075C69BCA4B0}">
      <dgm:prSet custT="1"/>
      <dgm:spPr/>
      <dgm:t>
        <a:bodyPr/>
        <a:lstStyle/>
        <a:p>
          <a:r>
            <a:rPr lang="en-US" sz="2200" b="1" baseline="0" dirty="0"/>
            <a:t>Who approves the information or changes to the information before and after input into the system? </a:t>
          </a:r>
        </a:p>
      </dgm:t>
    </dgm:pt>
    <dgm:pt modelId="{1A7EAEA6-1E37-4F62-9C4D-7826EE84DB3D}" type="parTrans" cxnId="{434296D8-1679-41C2-BE69-68E2CD442EC3}">
      <dgm:prSet/>
      <dgm:spPr/>
      <dgm:t>
        <a:bodyPr/>
        <a:lstStyle/>
        <a:p>
          <a:endParaRPr lang="en-US"/>
        </a:p>
      </dgm:t>
    </dgm:pt>
    <dgm:pt modelId="{304F92E1-8D12-4E13-81E0-35092C1D71DE}" type="sibTrans" cxnId="{434296D8-1679-41C2-BE69-68E2CD442EC3}">
      <dgm:prSet/>
      <dgm:spPr/>
      <dgm:t>
        <a:bodyPr/>
        <a:lstStyle/>
        <a:p>
          <a:endParaRPr lang="en-US"/>
        </a:p>
      </dgm:t>
    </dgm:pt>
    <dgm:pt modelId="{2748A085-4099-4BB4-8F99-F39B644D8515}">
      <dgm:prSet custT="1"/>
      <dgm:spPr/>
      <dgm:t>
        <a:bodyPr/>
        <a:lstStyle/>
        <a:p>
          <a:r>
            <a:rPr lang="en-US" sz="2200" b="1" baseline="0" dirty="0"/>
            <a:t>Examples: Employee and Vendor Information 	</a:t>
          </a:r>
        </a:p>
      </dgm:t>
    </dgm:pt>
    <dgm:pt modelId="{E2252C51-886B-4164-BEE4-5DE0BB9F2594}" type="parTrans" cxnId="{56E1DF7B-3E7F-4DA2-84EA-3206B7A185B6}">
      <dgm:prSet/>
      <dgm:spPr/>
      <dgm:t>
        <a:bodyPr/>
        <a:lstStyle/>
        <a:p>
          <a:endParaRPr lang="en-US"/>
        </a:p>
      </dgm:t>
    </dgm:pt>
    <dgm:pt modelId="{A6A6EB93-98E1-4A66-B243-177934BAEC50}" type="sibTrans" cxnId="{56E1DF7B-3E7F-4DA2-84EA-3206B7A185B6}">
      <dgm:prSet/>
      <dgm:spPr/>
      <dgm:t>
        <a:bodyPr/>
        <a:lstStyle/>
        <a:p>
          <a:endParaRPr lang="en-US"/>
        </a:p>
      </dgm:t>
    </dgm:pt>
    <dgm:pt modelId="{F7F099A3-6B6A-4754-AA74-F5891782BAB6}">
      <dgm:prSet phldrT="[Text]" custT="1"/>
      <dgm:spPr/>
      <dgm:t>
        <a:bodyPr/>
        <a:lstStyle/>
        <a:p>
          <a:r>
            <a:rPr lang="en-US" sz="2200" b="1" dirty="0"/>
            <a:t>Authorization</a:t>
          </a:r>
          <a:endParaRPr lang="en-US" sz="2200" b="1" baseline="0" dirty="0"/>
        </a:p>
      </dgm:t>
    </dgm:pt>
    <dgm:pt modelId="{A6664745-DC8D-4C43-9BF4-1E351C05B0DE}" type="parTrans" cxnId="{C6B84458-7021-4C91-BE70-39E24B7823E2}">
      <dgm:prSet/>
      <dgm:spPr/>
      <dgm:t>
        <a:bodyPr/>
        <a:lstStyle/>
        <a:p>
          <a:endParaRPr lang="en-US"/>
        </a:p>
      </dgm:t>
    </dgm:pt>
    <dgm:pt modelId="{057236A2-A7B7-4BFF-8912-0C893169C904}" type="sibTrans" cxnId="{C6B84458-7021-4C91-BE70-39E24B7823E2}">
      <dgm:prSet/>
      <dgm:spPr/>
      <dgm:t>
        <a:bodyPr/>
        <a:lstStyle/>
        <a:p>
          <a:endParaRPr lang="en-US"/>
        </a:p>
      </dgm:t>
    </dgm:pt>
    <dgm:pt modelId="{A0F67AA6-21D6-42C5-894D-3EBCF96AB852}">
      <dgm:prSet/>
      <dgm:spPr/>
      <dgm:t>
        <a:bodyPr/>
        <a:lstStyle/>
        <a:p>
          <a:r>
            <a:rPr lang="en-US" b="1" dirty="0"/>
            <a:t>Who has access to the information?</a:t>
          </a:r>
        </a:p>
      </dgm:t>
    </dgm:pt>
    <dgm:pt modelId="{3E2B3582-0E1E-4D02-8FFF-93198188883D}" type="parTrans" cxnId="{055AB612-4957-485F-8052-EEDDE88D8C26}">
      <dgm:prSet/>
      <dgm:spPr/>
      <dgm:t>
        <a:bodyPr/>
        <a:lstStyle/>
        <a:p>
          <a:endParaRPr lang="en-US"/>
        </a:p>
      </dgm:t>
    </dgm:pt>
    <dgm:pt modelId="{B9B67192-5E58-4024-9561-4E17DDC9F965}" type="sibTrans" cxnId="{055AB612-4957-485F-8052-EEDDE88D8C26}">
      <dgm:prSet/>
      <dgm:spPr/>
      <dgm:t>
        <a:bodyPr/>
        <a:lstStyle/>
        <a:p>
          <a:endParaRPr lang="en-US"/>
        </a:p>
      </dgm:t>
    </dgm:pt>
    <dgm:pt modelId="{8DED307D-9452-4553-926C-01F8CD9F7A40}">
      <dgm:prSet/>
      <dgm:spPr/>
      <dgm:t>
        <a:bodyPr/>
        <a:lstStyle/>
        <a:p>
          <a:r>
            <a:rPr lang="en-US" b="1" dirty="0"/>
            <a:t>Who has authorization to change or alter the information?</a:t>
          </a:r>
        </a:p>
      </dgm:t>
    </dgm:pt>
    <dgm:pt modelId="{75680482-1627-4D4B-9E25-F9C6F73DF002}" type="parTrans" cxnId="{3944D8B3-9368-4439-AE49-1B895C027E93}">
      <dgm:prSet/>
      <dgm:spPr/>
      <dgm:t>
        <a:bodyPr/>
        <a:lstStyle/>
        <a:p>
          <a:endParaRPr lang="en-US"/>
        </a:p>
      </dgm:t>
    </dgm:pt>
    <dgm:pt modelId="{243BCFFD-AA3B-404F-BB5A-CFA777C73373}" type="sibTrans" cxnId="{3944D8B3-9368-4439-AE49-1B895C027E93}">
      <dgm:prSet/>
      <dgm:spPr/>
      <dgm:t>
        <a:bodyPr/>
        <a:lstStyle/>
        <a:p>
          <a:endParaRPr lang="en-US"/>
        </a:p>
      </dgm:t>
    </dgm:pt>
    <dgm:pt modelId="{7D64B344-30F4-4CC0-807C-A29B04B751FE}">
      <dgm:prSet/>
      <dgm:spPr/>
      <dgm:t>
        <a:bodyPr/>
        <a:lstStyle/>
        <a:p>
          <a:r>
            <a:rPr lang="en-US" b="1" dirty="0"/>
            <a:t>Are changes to information approved? </a:t>
          </a:r>
        </a:p>
      </dgm:t>
    </dgm:pt>
    <dgm:pt modelId="{FF11A426-99B8-44CB-9329-DCF7C72A91EA}" type="parTrans" cxnId="{1E8EB03A-BC5D-4AE2-825C-3F7DF950B473}">
      <dgm:prSet/>
      <dgm:spPr/>
      <dgm:t>
        <a:bodyPr/>
        <a:lstStyle/>
        <a:p>
          <a:endParaRPr lang="en-US"/>
        </a:p>
      </dgm:t>
    </dgm:pt>
    <dgm:pt modelId="{2E4EF2F9-25F4-48B3-8E3A-7354722D5391}" type="sibTrans" cxnId="{1E8EB03A-BC5D-4AE2-825C-3F7DF950B473}">
      <dgm:prSet/>
      <dgm:spPr/>
      <dgm:t>
        <a:bodyPr/>
        <a:lstStyle/>
        <a:p>
          <a:endParaRPr lang="en-US"/>
        </a:p>
      </dgm:t>
    </dgm:pt>
    <dgm:pt modelId="{87AF3B27-49A7-4498-B061-F1501A91A2B8}">
      <dgm:prSet/>
      <dgm:spPr/>
      <dgm:t>
        <a:bodyPr/>
        <a:lstStyle/>
        <a:p>
          <a:r>
            <a:rPr lang="en-US" b="1" dirty="0"/>
            <a:t>Examples: Access to the vendor and payroll master file is limited and   changes to the vendor and payroll master files require approval</a:t>
          </a:r>
        </a:p>
      </dgm:t>
    </dgm:pt>
    <dgm:pt modelId="{13A54DD2-76D9-46BA-83B0-A8666AF2762D}" type="parTrans" cxnId="{F9F2A2AD-836B-4CFE-94CB-10945C232F7C}">
      <dgm:prSet/>
      <dgm:spPr/>
      <dgm:t>
        <a:bodyPr/>
        <a:lstStyle/>
        <a:p>
          <a:endParaRPr lang="en-US"/>
        </a:p>
      </dgm:t>
    </dgm:pt>
    <dgm:pt modelId="{9A811250-81FE-4555-B5B3-3B0AB4FB5626}" type="sibTrans" cxnId="{F9F2A2AD-836B-4CFE-94CB-10945C232F7C}">
      <dgm:prSet/>
      <dgm:spPr/>
      <dgm:t>
        <a:bodyPr/>
        <a:lstStyle/>
        <a:p>
          <a:endParaRPr lang="en-US"/>
        </a:p>
      </dgm:t>
    </dgm:pt>
    <dgm:pt modelId="{2826E24D-D3ED-483E-9865-D035C98E7D9A}" type="pres">
      <dgm:prSet presAssocID="{77C737E7-554F-4F3E-9A02-091C6D160ED9}" presName="Name0" presStyleCnt="0">
        <dgm:presLayoutVars>
          <dgm:dir/>
          <dgm:animLvl val="lvl"/>
          <dgm:resizeHandles val="exact"/>
        </dgm:presLayoutVars>
      </dgm:prSet>
      <dgm:spPr/>
    </dgm:pt>
    <dgm:pt modelId="{3DDBE4CC-6EE9-4B35-A1F8-31DC504913A5}" type="pres">
      <dgm:prSet presAssocID="{C4D7F0D1-0FB5-42EF-9D66-110BDC53B988}" presName="composite" presStyleCnt="0"/>
      <dgm:spPr/>
    </dgm:pt>
    <dgm:pt modelId="{9D556616-893F-40CF-9A22-04D615A6E0FC}" type="pres">
      <dgm:prSet presAssocID="{C4D7F0D1-0FB5-42EF-9D66-110BDC53B988}" presName="parTx" presStyleLbl="alignNode1" presStyleIdx="0" presStyleCnt="2">
        <dgm:presLayoutVars>
          <dgm:chMax val="0"/>
          <dgm:chPref val="0"/>
          <dgm:bulletEnabled val="1"/>
        </dgm:presLayoutVars>
      </dgm:prSet>
      <dgm:spPr/>
    </dgm:pt>
    <dgm:pt modelId="{F6E28B50-0DDB-4F3C-B366-EB0110DF4903}" type="pres">
      <dgm:prSet presAssocID="{C4D7F0D1-0FB5-42EF-9D66-110BDC53B988}" presName="desTx" presStyleLbl="alignAccFollowNode1" presStyleIdx="0" presStyleCnt="2" custLinFactNeighborX="-32408" custLinFactNeighborY="3198">
        <dgm:presLayoutVars>
          <dgm:bulletEnabled val="1"/>
        </dgm:presLayoutVars>
      </dgm:prSet>
      <dgm:spPr/>
    </dgm:pt>
    <dgm:pt modelId="{C90FB9E1-443A-4379-9C03-12BBE2B9AF2F}" type="pres">
      <dgm:prSet presAssocID="{4C135A2D-32F3-4FDC-996B-5C99B4CA45F8}" presName="space" presStyleCnt="0"/>
      <dgm:spPr/>
    </dgm:pt>
    <dgm:pt modelId="{70FBA7D0-E307-46D1-878D-34AD11CB3D71}" type="pres">
      <dgm:prSet presAssocID="{F7F099A3-6B6A-4754-AA74-F5891782BAB6}" presName="composite" presStyleCnt="0"/>
      <dgm:spPr/>
    </dgm:pt>
    <dgm:pt modelId="{5FF54ECB-CA7F-45A6-B7BF-15479C1F6EE6}" type="pres">
      <dgm:prSet presAssocID="{F7F099A3-6B6A-4754-AA74-F5891782BAB6}" presName="parTx" presStyleLbl="alignNode1" presStyleIdx="1" presStyleCnt="2">
        <dgm:presLayoutVars>
          <dgm:chMax val="0"/>
          <dgm:chPref val="0"/>
          <dgm:bulletEnabled val="1"/>
        </dgm:presLayoutVars>
      </dgm:prSet>
      <dgm:spPr/>
    </dgm:pt>
    <dgm:pt modelId="{0C804AAD-6A42-45D2-B6F2-81ED42D37694}" type="pres">
      <dgm:prSet presAssocID="{F7F099A3-6B6A-4754-AA74-F5891782BAB6}" presName="desTx" presStyleLbl="alignAccFollowNode1" presStyleIdx="1" presStyleCnt="2">
        <dgm:presLayoutVars>
          <dgm:bulletEnabled val="1"/>
        </dgm:presLayoutVars>
      </dgm:prSet>
      <dgm:spPr/>
    </dgm:pt>
  </dgm:ptLst>
  <dgm:cxnLst>
    <dgm:cxn modelId="{6295BE10-8A65-4AE4-A96D-37061070014F}" type="presOf" srcId="{8DED307D-9452-4553-926C-01F8CD9F7A40}" destId="{0C804AAD-6A42-45D2-B6F2-81ED42D37694}" srcOrd="0" destOrd="1" presId="urn:microsoft.com/office/officeart/2005/8/layout/hList1"/>
    <dgm:cxn modelId="{055AB612-4957-485F-8052-EEDDE88D8C26}" srcId="{F7F099A3-6B6A-4754-AA74-F5891782BAB6}" destId="{A0F67AA6-21D6-42C5-894D-3EBCF96AB852}" srcOrd="0" destOrd="0" parTransId="{3E2B3582-0E1E-4D02-8FFF-93198188883D}" sibTransId="{B9B67192-5E58-4024-9561-4E17DDC9F965}"/>
    <dgm:cxn modelId="{82FDA41D-CDDF-42C5-923B-3D6F63AE2635}" srcId="{77C737E7-554F-4F3E-9A02-091C6D160ED9}" destId="{C4D7F0D1-0FB5-42EF-9D66-110BDC53B988}" srcOrd="0" destOrd="0" parTransId="{5ED87E31-44E7-49B0-93B0-B2E2BEDCBD46}" sibTransId="{4C135A2D-32F3-4FDC-996B-5C99B4CA45F8}"/>
    <dgm:cxn modelId="{90E5ED27-6AD3-47E2-A357-D57DE6E96236}" type="presOf" srcId="{A0F67AA6-21D6-42C5-894D-3EBCF96AB852}" destId="{0C804AAD-6A42-45D2-B6F2-81ED42D37694}" srcOrd="0" destOrd="0" presId="urn:microsoft.com/office/officeart/2005/8/layout/hList1"/>
    <dgm:cxn modelId="{0988CE36-1BEB-46EB-99E7-1F0CD02E6F8F}" type="presOf" srcId="{7D64B344-30F4-4CC0-807C-A29B04B751FE}" destId="{0C804AAD-6A42-45D2-B6F2-81ED42D37694}" srcOrd="0" destOrd="2" presId="urn:microsoft.com/office/officeart/2005/8/layout/hList1"/>
    <dgm:cxn modelId="{1E8EB03A-BC5D-4AE2-825C-3F7DF950B473}" srcId="{F7F099A3-6B6A-4754-AA74-F5891782BAB6}" destId="{7D64B344-30F4-4CC0-807C-A29B04B751FE}" srcOrd="2" destOrd="0" parTransId="{FF11A426-99B8-44CB-9329-DCF7C72A91EA}" sibTransId="{2E4EF2F9-25F4-48B3-8E3A-7354722D5391}"/>
    <dgm:cxn modelId="{FA185C43-BA67-4980-8C77-2C2F52B5EE1B}" type="presOf" srcId="{2BDDBDD5-855F-44F9-A811-075C69BCA4B0}" destId="{F6E28B50-0DDB-4F3C-B366-EB0110DF4903}" srcOrd="0" destOrd="1" presId="urn:microsoft.com/office/officeart/2005/8/layout/hList1"/>
    <dgm:cxn modelId="{6A2CB050-5698-4AF7-A7B4-DCC397624713}" type="presOf" srcId="{458F882B-1C71-481C-BAE8-F061E6DFE4D0}" destId="{F6E28B50-0DDB-4F3C-B366-EB0110DF4903}" srcOrd="0" destOrd="0" presId="urn:microsoft.com/office/officeart/2005/8/layout/hList1"/>
    <dgm:cxn modelId="{C6B84458-7021-4C91-BE70-39E24B7823E2}" srcId="{77C737E7-554F-4F3E-9A02-091C6D160ED9}" destId="{F7F099A3-6B6A-4754-AA74-F5891782BAB6}" srcOrd="1" destOrd="0" parTransId="{A6664745-DC8D-4C43-9BF4-1E351C05B0DE}" sibTransId="{057236A2-A7B7-4BFF-8912-0C893169C904}"/>
    <dgm:cxn modelId="{56E1DF7B-3E7F-4DA2-84EA-3206B7A185B6}" srcId="{C4D7F0D1-0FB5-42EF-9D66-110BDC53B988}" destId="{2748A085-4099-4BB4-8F99-F39B644D8515}" srcOrd="2" destOrd="0" parTransId="{E2252C51-886B-4164-BEE4-5DE0BB9F2594}" sibTransId="{A6A6EB93-98E1-4A66-B243-177934BAEC50}"/>
    <dgm:cxn modelId="{B42BC67D-39D5-4AA2-BC30-56977FB61324}" type="presOf" srcId="{F7F099A3-6B6A-4754-AA74-F5891782BAB6}" destId="{5FF54ECB-CA7F-45A6-B7BF-15479C1F6EE6}" srcOrd="0" destOrd="0" presId="urn:microsoft.com/office/officeart/2005/8/layout/hList1"/>
    <dgm:cxn modelId="{E598DA88-CAB3-4841-8DDC-37C1CE2148B1}" type="presOf" srcId="{2748A085-4099-4BB4-8F99-F39B644D8515}" destId="{F6E28B50-0DDB-4F3C-B366-EB0110DF4903}" srcOrd="0" destOrd="2" presId="urn:microsoft.com/office/officeart/2005/8/layout/hList1"/>
    <dgm:cxn modelId="{286794A3-79AC-4D77-8973-55AC2BE11BAB}" type="presOf" srcId="{77C737E7-554F-4F3E-9A02-091C6D160ED9}" destId="{2826E24D-D3ED-483E-9865-D035C98E7D9A}" srcOrd="0" destOrd="0" presId="urn:microsoft.com/office/officeart/2005/8/layout/hList1"/>
    <dgm:cxn modelId="{F9F2A2AD-836B-4CFE-94CB-10945C232F7C}" srcId="{F7F099A3-6B6A-4754-AA74-F5891782BAB6}" destId="{87AF3B27-49A7-4498-B061-F1501A91A2B8}" srcOrd="3" destOrd="0" parTransId="{13A54DD2-76D9-46BA-83B0-A8666AF2762D}" sibTransId="{9A811250-81FE-4555-B5B3-3B0AB4FB5626}"/>
    <dgm:cxn modelId="{3944D8B3-9368-4439-AE49-1B895C027E93}" srcId="{F7F099A3-6B6A-4754-AA74-F5891782BAB6}" destId="{8DED307D-9452-4553-926C-01F8CD9F7A40}" srcOrd="1" destOrd="0" parTransId="{75680482-1627-4D4B-9E25-F9C6F73DF002}" sibTransId="{243BCFFD-AA3B-404F-BB5A-CFA777C73373}"/>
    <dgm:cxn modelId="{434296D8-1679-41C2-BE69-68E2CD442EC3}" srcId="{C4D7F0D1-0FB5-42EF-9D66-110BDC53B988}" destId="{2BDDBDD5-855F-44F9-A811-075C69BCA4B0}" srcOrd="1" destOrd="0" parTransId="{1A7EAEA6-1E37-4F62-9C4D-7826EE84DB3D}" sibTransId="{304F92E1-8D12-4E13-81E0-35092C1D71DE}"/>
    <dgm:cxn modelId="{475202E4-DF25-4FF7-AE25-F698396ED114}" type="presOf" srcId="{87AF3B27-49A7-4498-B061-F1501A91A2B8}" destId="{0C804AAD-6A42-45D2-B6F2-81ED42D37694}" srcOrd="0" destOrd="3" presId="urn:microsoft.com/office/officeart/2005/8/layout/hList1"/>
    <dgm:cxn modelId="{604D35EE-761F-4294-891E-7E8218CF2EC9}" srcId="{C4D7F0D1-0FB5-42EF-9D66-110BDC53B988}" destId="{458F882B-1C71-481C-BAE8-F061E6DFE4D0}" srcOrd="0" destOrd="0" parTransId="{B6382FD1-EE5F-4892-BE49-C67C960863A7}" sibTransId="{FB2509B9-B2CE-4210-95D8-F810F381DD25}"/>
    <dgm:cxn modelId="{ACB8D3EF-FABE-479C-8C8D-F9D022A20796}" type="presOf" srcId="{C4D7F0D1-0FB5-42EF-9D66-110BDC53B988}" destId="{9D556616-893F-40CF-9A22-04D615A6E0FC}" srcOrd="0" destOrd="0" presId="urn:microsoft.com/office/officeart/2005/8/layout/hList1"/>
    <dgm:cxn modelId="{10B93C3C-736B-4F05-9FBB-FB5F91F42D46}" type="presParOf" srcId="{2826E24D-D3ED-483E-9865-D035C98E7D9A}" destId="{3DDBE4CC-6EE9-4B35-A1F8-31DC504913A5}" srcOrd="0" destOrd="0" presId="urn:microsoft.com/office/officeart/2005/8/layout/hList1"/>
    <dgm:cxn modelId="{868883E0-98D2-4B48-9FFD-61E064462612}" type="presParOf" srcId="{3DDBE4CC-6EE9-4B35-A1F8-31DC504913A5}" destId="{9D556616-893F-40CF-9A22-04D615A6E0FC}" srcOrd="0" destOrd="0" presId="urn:microsoft.com/office/officeart/2005/8/layout/hList1"/>
    <dgm:cxn modelId="{711CC772-7E86-4CD0-BCB4-F254B0C42A57}" type="presParOf" srcId="{3DDBE4CC-6EE9-4B35-A1F8-31DC504913A5}" destId="{F6E28B50-0DDB-4F3C-B366-EB0110DF4903}" srcOrd="1" destOrd="0" presId="urn:microsoft.com/office/officeart/2005/8/layout/hList1"/>
    <dgm:cxn modelId="{90032E06-42AA-436D-B4DD-7E572D52709C}" type="presParOf" srcId="{2826E24D-D3ED-483E-9865-D035C98E7D9A}" destId="{C90FB9E1-443A-4379-9C03-12BBE2B9AF2F}" srcOrd="1" destOrd="0" presId="urn:microsoft.com/office/officeart/2005/8/layout/hList1"/>
    <dgm:cxn modelId="{015A5522-1FD0-4A68-8EE0-DAD52DADD3D8}" type="presParOf" srcId="{2826E24D-D3ED-483E-9865-D035C98E7D9A}" destId="{70FBA7D0-E307-46D1-878D-34AD11CB3D71}" srcOrd="2" destOrd="0" presId="urn:microsoft.com/office/officeart/2005/8/layout/hList1"/>
    <dgm:cxn modelId="{C110C150-6AE6-42A8-A2C8-DBED1F322DD8}" type="presParOf" srcId="{70FBA7D0-E307-46D1-878D-34AD11CB3D71}" destId="{5FF54ECB-CA7F-45A6-B7BF-15479C1F6EE6}" srcOrd="0" destOrd="0" presId="urn:microsoft.com/office/officeart/2005/8/layout/hList1"/>
    <dgm:cxn modelId="{D0999AF6-914E-4EDA-A6B5-EE9014CB15E2}" type="presParOf" srcId="{70FBA7D0-E307-46D1-878D-34AD11CB3D71}" destId="{0C804AAD-6A42-45D2-B6F2-81ED42D3769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53FA05-7C07-4F98-A56B-5929BEDE73FD}" type="doc">
      <dgm:prSet loTypeId="urn:microsoft.com/office/officeart/2008/layout/VerticalCurvedList" loCatId="list" qsTypeId="urn:microsoft.com/office/officeart/2005/8/quickstyle/3d3" qsCatId="3D" csTypeId="urn:microsoft.com/office/officeart/2005/8/colors/accent0_3" csCatId="mainScheme" phldr="1"/>
      <dgm:spPr/>
      <dgm:t>
        <a:bodyPr/>
        <a:lstStyle/>
        <a:p>
          <a:endParaRPr lang="en-US"/>
        </a:p>
      </dgm:t>
    </dgm:pt>
    <dgm:pt modelId="{5C5294F8-4ABC-4DE2-A485-89E818AAB071}">
      <dgm:prSet phldrT="[Text]"/>
      <dgm:spPr/>
      <dgm:t>
        <a:bodyPr/>
        <a:lstStyle/>
        <a:p>
          <a:pPr algn="just"/>
          <a:r>
            <a:rPr lang="en-US" b="1" dirty="0"/>
            <a:t>How do you prevent errors?</a:t>
          </a:r>
        </a:p>
      </dgm:t>
    </dgm:pt>
    <dgm:pt modelId="{14C6DCD9-46EF-4027-AD0B-72FD22DA2B8E}" type="parTrans" cxnId="{32DE5D96-9EB8-4B0B-A112-40639CEBE780}">
      <dgm:prSet/>
      <dgm:spPr/>
      <dgm:t>
        <a:bodyPr/>
        <a:lstStyle/>
        <a:p>
          <a:endParaRPr lang="en-US"/>
        </a:p>
      </dgm:t>
    </dgm:pt>
    <dgm:pt modelId="{F578810B-98D8-4C24-946B-55F8B6E08050}" type="sibTrans" cxnId="{32DE5D96-9EB8-4B0B-A112-40639CEBE780}">
      <dgm:prSet/>
      <dgm:spPr/>
      <dgm:t>
        <a:bodyPr/>
        <a:lstStyle/>
        <a:p>
          <a:endParaRPr lang="en-US"/>
        </a:p>
      </dgm:t>
    </dgm:pt>
    <dgm:pt modelId="{7F53A9A4-B1FE-4AC9-8E80-599DBA7B3334}">
      <dgm:prSet phldrT="[Text]"/>
      <dgm:spPr/>
      <dgm:t>
        <a:bodyPr/>
        <a:lstStyle/>
        <a:p>
          <a:pPr algn="just"/>
          <a:r>
            <a:rPr lang="en-US" b="1" dirty="0"/>
            <a:t>If an error occurs, will you detect  it timely?</a:t>
          </a:r>
        </a:p>
      </dgm:t>
    </dgm:pt>
    <dgm:pt modelId="{7B40E92A-EA3A-48A1-A594-E7C09E7A0B58}" type="sibTrans" cxnId="{06C8AE04-B7C1-47FA-B3D5-C3435307EDBC}">
      <dgm:prSet/>
      <dgm:spPr/>
      <dgm:t>
        <a:bodyPr/>
        <a:lstStyle/>
        <a:p>
          <a:endParaRPr lang="en-US"/>
        </a:p>
      </dgm:t>
    </dgm:pt>
    <dgm:pt modelId="{262BAD32-E0A9-4039-AF0D-A97E4BFAA4AF}" type="parTrans" cxnId="{06C8AE04-B7C1-47FA-B3D5-C3435307EDBC}">
      <dgm:prSet/>
      <dgm:spPr/>
      <dgm:t>
        <a:bodyPr/>
        <a:lstStyle/>
        <a:p>
          <a:endParaRPr lang="en-US"/>
        </a:p>
      </dgm:t>
    </dgm:pt>
    <dgm:pt modelId="{0777DE82-CA7B-436E-9AA2-BDA941792991}">
      <dgm:prSet phldrT="[Text]"/>
      <dgm:spPr/>
      <dgm:t>
        <a:bodyPr/>
        <a:lstStyle/>
        <a:p>
          <a:pPr algn="just"/>
          <a:r>
            <a:rPr lang="en-US" b="1" dirty="0"/>
            <a:t>Preventing errors is a shared concern of both management &amp; auditors.</a:t>
          </a:r>
        </a:p>
      </dgm:t>
    </dgm:pt>
    <dgm:pt modelId="{BAF50CD6-4F89-4D16-A8AD-1A9DD43654C4}" type="parTrans" cxnId="{29D0821B-29BF-4A7F-8D65-DFE556950B6A}">
      <dgm:prSet/>
      <dgm:spPr/>
      <dgm:t>
        <a:bodyPr/>
        <a:lstStyle/>
        <a:p>
          <a:endParaRPr lang="en-US"/>
        </a:p>
      </dgm:t>
    </dgm:pt>
    <dgm:pt modelId="{F4FD88A9-D9DA-4462-9065-04BC40505188}" type="sibTrans" cxnId="{29D0821B-29BF-4A7F-8D65-DFE556950B6A}">
      <dgm:prSet/>
      <dgm:spPr/>
      <dgm:t>
        <a:bodyPr/>
        <a:lstStyle/>
        <a:p>
          <a:endParaRPr lang="en-US"/>
        </a:p>
      </dgm:t>
    </dgm:pt>
    <dgm:pt modelId="{FD91C3C6-0450-49B4-B530-C81D03CA8636}" type="pres">
      <dgm:prSet presAssocID="{E753FA05-7C07-4F98-A56B-5929BEDE73FD}" presName="Name0" presStyleCnt="0">
        <dgm:presLayoutVars>
          <dgm:chMax val="7"/>
          <dgm:chPref val="7"/>
          <dgm:dir/>
        </dgm:presLayoutVars>
      </dgm:prSet>
      <dgm:spPr/>
    </dgm:pt>
    <dgm:pt modelId="{6DB82D4E-FFA7-4DC2-B6D2-DDC671EBB099}" type="pres">
      <dgm:prSet presAssocID="{E753FA05-7C07-4F98-A56B-5929BEDE73FD}" presName="Name1" presStyleCnt="0"/>
      <dgm:spPr/>
    </dgm:pt>
    <dgm:pt modelId="{85B1CD73-C3EA-4E53-82F2-C736CE8CAF3E}" type="pres">
      <dgm:prSet presAssocID="{E753FA05-7C07-4F98-A56B-5929BEDE73FD}" presName="cycle" presStyleCnt="0"/>
      <dgm:spPr/>
    </dgm:pt>
    <dgm:pt modelId="{B5BF813E-7376-45D4-A957-65C50E33CD67}" type="pres">
      <dgm:prSet presAssocID="{E753FA05-7C07-4F98-A56B-5929BEDE73FD}" presName="srcNode" presStyleLbl="node1" presStyleIdx="0" presStyleCnt="3"/>
      <dgm:spPr/>
    </dgm:pt>
    <dgm:pt modelId="{0DBDBC1F-DE77-4207-8524-3966ECEC67AB}" type="pres">
      <dgm:prSet presAssocID="{E753FA05-7C07-4F98-A56B-5929BEDE73FD}" presName="conn" presStyleLbl="parChTrans1D2" presStyleIdx="0" presStyleCnt="1"/>
      <dgm:spPr/>
    </dgm:pt>
    <dgm:pt modelId="{29CE8DB3-710D-42C7-BEF2-39E79B53E44A}" type="pres">
      <dgm:prSet presAssocID="{E753FA05-7C07-4F98-A56B-5929BEDE73FD}" presName="extraNode" presStyleLbl="node1" presStyleIdx="0" presStyleCnt="3"/>
      <dgm:spPr/>
    </dgm:pt>
    <dgm:pt modelId="{6F288214-7440-49CB-80F7-7340B0F5D86F}" type="pres">
      <dgm:prSet presAssocID="{E753FA05-7C07-4F98-A56B-5929BEDE73FD}" presName="dstNode" presStyleLbl="node1" presStyleIdx="0" presStyleCnt="3"/>
      <dgm:spPr/>
    </dgm:pt>
    <dgm:pt modelId="{F9F770C9-3BF2-43FC-98AD-42CFEB9863F7}" type="pres">
      <dgm:prSet presAssocID="{5C5294F8-4ABC-4DE2-A485-89E818AAB071}" presName="text_1" presStyleLbl="node1" presStyleIdx="0" presStyleCnt="3">
        <dgm:presLayoutVars>
          <dgm:bulletEnabled val="1"/>
        </dgm:presLayoutVars>
      </dgm:prSet>
      <dgm:spPr/>
    </dgm:pt>
    <dgm:pt modelId="{6AD4432B-D8D9-4262-A735-A9C689A26072}" type="pres">
      <dgm:prSet presAssocID="{5C5294F8-4ABC-4DE2-A485-89E818AAB071}" presName="accent_1" presStyleCnt="0"/>
      <dgm:spPr/>
    </dgm:pt>
    <dgm:pt modelId="{E3D02DDA-74E1-4923-8A5D-EB5001890436}" type="pres">
      <dgm:prSet presAssocID="{5C5294F8-4ABC-4DE2-A485-89E818AAB071}" presName="accentRepeatNode" presStyleLbl="solidFgAcc1" presStyleIdx="0" presStyleCnt="3"/>
      <dgm:spPr/>
    </dgm:pt>
    <dgm:pt modelId="{11E0E007-8070-44A9-A540-4522982418DC}" type="pres">
      <dgm:prSet presAssocID="{7F53A9A4-B1FE-4AC9-8E80-599DBA7B3334}" presName="text_2" presStyleLbl="node1" presStyleIdx="1" presStyleCnt="3">
        <dgm:presLayoutVars>
          <dgm:bulletEnabled val="1"/>
        </dgm:presLayoutVars>
      </dgm:prSet>
      <dgm:spPr/>
    </dgm:pt>
    <dgm:pt modelId="{46F112C2-2D19-4759-B6E1-60B35EA898E1}" type="pres">
      <dgm:prSet presAssocID="{7F53A9A4-B1FE-4AC9-8E80-599DBA7B3334}" presName="accent_2" presStyleCnt="0"/>
      <dgm:spPr/>
    </dgm:pt>
    <dgm:pt modelId="{ABA6572C-86E3-4A53-B519-A43BAA23B4A2}" type="pres">
      <dgm:prSet presAssocID="{7F53A9A4-B1FE-4AC9-8E80-599DBA7B3334}" presName="accentRepeatNode" presStyleLbl="solidFgAcc1" presStyleIdx="1" presStyleCnt="3"/>
      <dgm:spPr/>
    </dgm:pt>
    <dgm:pt modelId="{F4F168CF-F7DC-40B1-AB9A-89AE8B219CF1}" type="pres">
      <dgm:prSet presAssocID="{0777DE82-CA7B-436E-9AA2-BDA941792991}" presName="text_3" presStyleLbl="node1" presStyleIdx="2" presStyleCnt="3">
        <dgm:presLayoutVars>
          <dgm:bulletEnabled val="1"/>
        </dgm:presLayoutVars>
      </dgm:prSet>
      <dgm:spPr/>
    </dgm:pt>
    <dgm:pt modelId="{808BE891-D59F-4DE1-A96B-3CD2308A2146}" type="pres">
      <dgm:prSet presAssocID="{0777DE82-CA7B-436E-9AA2-BDA941792991}" presName="accent_3" presStyleCnt="0"/>
      <dgm:spPr/>
    </dgm:pt>
    <dgm:pt modelId="{C0E33860-D31A-4358-AD81-620088ED7D81}" type="pres">
      <dgm:prSet presAssocID="{0777DE82-CA7B-436E-9AA2-BDA941792991}" presName="accentRepeatNode" presStyleLbl="solidFgAcc1" presStyleIdx="2" presStyleCnt="3"/>
      <dgm:spPr/>
    </dgm:pt>
  </dgm:ptLst>
  <dgm:cxnLst>
    <dgm:cxn modelId="{06C8AE04-B7C1-47FA-B3D5-C3435307EDBC}" srcId="{E753FA05-7C07-4F98-A56B-5929BEDE73FD}" destId="{7F53A9A4-B1FE-4AC9-8E80-599DBA7B3334}" srcOrd="1" destOrd="0" parTransId="{262BAD32-E0A9-4039-AF0D-A97E4BFAA4AF}" sibTransId="{7B40E92A-EA3A-48A1-A594-E7C09E7A0B58}"/>
    <dgm:cxn modelId="{944E8208-9809-4568-854B-6805639E2C9C}" type="presOf" srcId="{F578810B-98D8-4C24-946B-55F8B6E08050}" destId="{0DBDBC1F-DE77-4207-8524-3966ECEC67AB}" srcOrd="0" destOrd="0" presId="urn:microsoft.com/office/officeart/2008/layout/VerticalCurvedList"/>
    <dgm:cxn modelId="{29D0821B-29BF-4A7F-8D65-DFE556950B6A}" srcId="{E753FA05-7C07-4F98-A56B-5929BEDE73FD}" destId="{0777DE82-CA7B-436E-9AA2-BDA941792991}" srcOrd="2" destOrd="0" parTransId="{BAF50CD6-4F89-4D16-A8AD-1A9DD43654C4}" sibTransId="{F4FD88A9-D9DA-4462-9065-04BC40505188}"/>
    <dgm:cxn modelId="{9BBD6043-509F-4515-9D2E-95D2A7A2830D}" type="presOf" srcId="{E753FA05-7C07-4F98-A56B-5929BEDE73FD}" destId="{FD91C3C6-0450-49B4-B530-C81D03CA8636}" srcOrd="0" destOrd="0" presId="urn:microsoft.com/office/officeart/2008/layout/VerticalCurvedList"/>
    <dgm:cxn modelId="{F2A45A54-B335-40BD-8569-5099967DC15D}" type="presOf" srcId="{7F53A9A4-B1FE-4AC9-8E80-599DBA7B3334}" destId="{11E0E007-8070-44A9-A540-4522982418DC}" srcOrd="0" destOrd="0" presId="urn:microsoft.com/office/officeart/2008/layout/VerticalCurvedList"/>
    <dgm:cxn modelId="{32DE5D96-9EB8-4B0B-A112-40639CEBE780}" srcId="{E753FA05-7C07-4F98-A56B-5929BEDE73FD}" destId="{5C5294F8-4ABC-4DE2-A485-89E818AAB071}" srcOrd="0" destOrd="0" parTransId="{14C6DCD9-46EF-4027-AD0B-72FD22DA2B8E}" sibTransId="{F578810B-98D8-4C24-946B-55F8B6E08050}"/>
    <dgm:cxn modelId="{04B1479D-6B06-4C5B-A5C0-86C128170031}" type="presOf" srcId="{5C5294F8-4ABC-4DE2-A485-89E818AAB071}" destId="{F9F770C9-3BF2-43FC-98AD-42CFEB9863F7}" srcOrd="0" destOrd="0" presId="urn:microsoft.com/office/officeart/2008/layout/VerticalCurvedList"/>
    <dgm:cxn modelId="{D876D3BF-9C06-4E2F-81F1-5EEA56A95BAD}" type="presOf" srcId="{0777DE82-CA7B-436E-9AA2-BDA941792991}" destId="{F4F168CF-F7DC-40B1-AB9A-89AE8B219CF1}" srcOrd="0" destOrd="0" presId="urn:microsoft.com/office/officeart/2008/layout/VerticalCurvedList"/>
    <dgm:cxn modelId="{A5CF4481-56B5-4EA0-A60F-11FE44F54879}" type="presParOf" srcId="{FD91C3C6-0450-49B4-B530-C81D03CA8636}" destId="{6DB82D4E-FFA7-4DC2-B6D2-DDC671EBB099}" srcOrd="0" destOrd="0" presId="urn:microsoft.com/office/officeart/2008/layout/VerticalCurvedList"/>
    <dgm:cxn modelId="{4A436FA7-E400-4D4B-BA0C-E2C9EEBD6AC3}" type="presParOf" srcId="{6DB82D4E-FFA7-4DC2-B6D2-DDC671EBB099}" destId="{85B1CD73-C3EA-4E53-82F2-C736CE8CAF3E}" srcOrd="0" destOrd="0" presId="urn:microsoft.com/office/officeart/2008/layout/VerticalCurvedList"/>
    <dgm:cxn modelId="{D650ECA1-E2EF-483C-AAF5-38E276299903}" type="presParOf" srcId="{85B1CD73-C3EA-4E53-82F2-C736CE8CAF3E}" destId="{B5BF813E-7376-45D4-A957-65C50E33CD67}" srcOrd="0" destOrd="0" presId="urn:microsoft.com/office/officeart/2008/layout/VerticalCurvedList"/>
    <dgm:cxn modelId="{075634CC-26CA-4325-8409-9FA496427394}" type="presParOf" srcId="{85B1CD73-C3EA-4E53-82F2-C736CE8CAF3E}" destId="{0DBDBC1F-DE77-4207-8524-3966ECEC67AB}" srcOrd="1" destOrd="0" presId="urn:microsoft.com/office/officeart/2008/layout/VerticalCurvedList"/>
    <dgm:cxn modelId="{7B0C8B60-D866-47EA-94C6-E9E841FD86BE}" type="presParOf" srcId="{85B1CD73-C3EA-4E53-82F2-C736CE8CAF3E}" destId="{29CE8DB3-710D-42C7-BEF2-39E79B53E44A}" srcOrd="2" destOrd="0" presId="urn:microsoft.com/office/officeart/2008/layout/VerticalCurvedList"/>
    <dgm:cxn modelId="{1F8216C3-3A9C-4521-83AA-1FC4C116C666}" type="presParOf" srcId="{85B1CD73-C3EA-4E53-82F2-C736CE8CAF3E}" destId="{6F288214-7440-49CB-80F7-7340B0F5D86F}" srcOrd="3" destOrd="0" presId="urn:microsoft.com/office/officeart/2008/layout/VerticalCurvedList"/>
    <dgm:cxn modelId="{88AFA4D0-7F66-4B3D-A2BC-E41A5000E7C6}" type="presParOf" srcId="{6DB82D4E-FFA7-4DC2-B6D2-DDC671EBB099}" destId="{F9F770C9-3BF2-43FC-98AD-42CFEB9863F7}" srcOrd="1" destOrd="0" presId="urn:microsoft.com/office/officeart/2008/layout/VerticalCurvedList"/>
    <dgm:cxn modelId="{0A0F204E-F1AF-42FB-A994-8C64330152D3}" type="presParOf" srcId="{6DB82D4E-FFA7-4DC2-B6D2-DDC671EBB099}" destId="{6AD4432B-D8D9-4262-A735-A9C689A26072}" srcOrd="2" destOrd="0" presId="urn:microsoft.com/office/officeart/2008/layout/VerticalCurvedList"/>
    <dgm:cxn modelId="{BFC9A03D-8B19-4F1B-BD79-8601CE2FAEEB}" type="presParOf" srcId="{6AD4432B-D8D9-4262-A735-A9C689A26072}" destId="{E3D02DDA-74E1-4923-8A5D-EB5001890436}" srcOrd="0" destOrd="0" presId="urn:microsoft.com/office/officeart/2008/layout/VerticalCurvedList"/>
    <dgm:cxn modelId="{2E1C10D6-82EB-482C-9B7E-68E7FBCD7B07}" type="presParOf" srcId="{6DB82D4E-FFA7-4DC2-B6D2-DDC671EBB099}" destId="{11E0E007-8070-44A9-A540-4522982418DC}" srcOrd="3" destOrd="0" presId="urn:microsoft.com/office/officeart/2008/layout/VerticalCurvedList"/>
    <dgm:cxn modelId="{C7627CAC-01A7-44F6-8FE7-4EBDFB4FAF25}" type="presParOf" srcId="{6DB82D4E-FFA7-4DC2-B6D2-DDC671EBB099}" destId="{46F112C2-2D19-4759-B6E1-60B35EA898E1}" srcOrd="4" destOrd="0" presId="urn:microsoft.com/office/officeart/2008/layout/VerticalCurvedList"/>
    <dgm:cxn modelId="{0F545BCA-5892-4EF2-AB97-0516DA785F07}" type="presParOf" srcId="{46F112C2-2D19-4759-B6E1-60B35EA898E1}" destId="{ABA6572C-86E3-4A53-B519-A43BAA23B4A2}" srcOrd="0" destOrd="0" presId="urn:microsoft.com/office/officeart/2008/layout/VerticalCurvedList"/>
    <dgm:cxn modelId="{99A22492-DA5B-4C2D-8C28-D917B43C4C2B}" type="presParOf" srcId="{6DB82D4E-FFA7-4DC2-B6D2-DDC671EBB099}" destId="{F4F168CF-F7DC-40B1-AB9A-89AE8B219CF1}" srcOrd="5" destOrd="0" presId="urn:microsoft.com/office/officeart/2008/layout/VerticalCurvedList"/>
    <dgm:cxn modelId="{7E079241-193B-432F-95AC-A58F465B0091}" type="presParOf" srcId="{6DB82D4E-FFA7-4DC2-B6D2-DDC671EBB099}" destId="{808BE891-D59F-4DE1-A96B-3CD2308A2146}" srcOrd="6" destOrd="0" presId="urn:microsoft.com/office/officeart/2008/layout/VerticalCurvedList"/>
    <dgm:cxn modelId="{4E9A0F90-318C-4384-A3CD-E519632D1EEB}" type="presParOf" srcId="{808BE891-D59F-4DE1-A96B-3CD2308A2146}" destId="{C0E33860-D31A-4358-AD81-620088ED7D81}"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E946E39E-8157-4B38-8820-047D70C8CD33}" type="doc">
      <dgm:prSet loTypeId="urn:microsoft.com/office/officeart/2005/8/layout/process4" loCatId="list" qsTypeId="urn:microsoft.com/office/officeart/2005/8/quickstyle/3d1" qsCatId="3D" csTypeId="urn:microsoft.com/office/officeart/2005/8/colors/accent0_3" csCatId="mainScheme" phldr="1"/>
      <dgm:spPr/>
      <dgm:t>
        <a:bodyPr/>
        <a:lstStyle/>
        <a:p>
          <a:endParaRPr lang="en-US"/>
        </a:p>
      </dgm:t>
    </dgm:pt>
    <dgm:pt modelId="{CFE33972-DFA1-41D1-9DA0-288C771978E1}">
      <dgm:prSet phldrT="[Text]"/>
      <dgm:spPr/>
      <dgm:t>
        <a:bodyPr/>
        <a:lstStyle/>
        <a:p>
          <a:pPr algn="just"/>
          <a:r>
            <a:rPr lang="en-US" b="1" dirty="0"/>
            <a:t>Process where management divides or segregates key duties and responsibilities among different people to reduce the risk of error, misuse, or fraud. </a:t>
          </a:r>
        </a:p>
      </dgm:t>
    </dgm:pt>
    <dgm:pt modelId="{30A9CBB7-7506-415C-8357-20D2EF054C6F}" type="parTrans" cxnId="{A004738A-403F-4C0F-874A-0B2F62578033}">
      <dgm:prSet/>
      <dgm:spPr/>
      <dgm:t>
        <a:bodyPr/>
        <a:lstStyle/>
        <a:p>
          <a:endParaRPr lang="en-US"/>
        </a:p>
      </dgm:t>
    </dgm:pt>
    <dgm:pt modelId="{1547B9E9-8E56-48B7-BC13-70BFC31CC7A1}" type="sibTrans" cxnId="{A004738A-403F-4C0F-874A-0B2F62578033}">
      <dgm:prSet/>
      <dgm:spPr/>
      <dgm:t>
        <a:bodyPr/>
        <a:lstStyle/>
        <a:p>
          <a:endParaRPr lang="en-US"/>
        </a:p>
      </dgm:t>
    </dgm:pt>
    <dgm:pt modelId="{6EEEDEF7-C5F9-472F-95A4-A1EBFB723B4A}">
      <dgm:prSet phldrT="[Text]"/>
      <dgm:spPr/>
      <dgm:t>
        <a:bodyPr/>
        <a:lstStyle/>
        <a:p>
          <a:r>
            <a:rPr lang="en-US" b="1" dirty="0"/>
            <a:t>Authorizing Transactions</a:t>
          </a:r>
        </a:p>
      </dgm:t>
    </dgm:pt>
    <dgm:pt modelId="{F0A04A03-6E94-44B5-A890-F34AC9AD35F3}" type="parTrans" cxnId="{FBD6EA18-7E50-462D-BC6C-1CE75591371A}">
      <dgm:prSet/>
      <dgm:spPr/>
      <dgm:t>
        <a:bodyPr/>
        <a:lstStyle/>
        <a:p>
          <a:endParaRPr lang="en-US"/>
        </a:p>
      </dgm:t>
    </dgm:pt>
    <dgm:pt modelId="{7DCC6C13-B1A7-4881-A55E-0FF172F684C8}" type="sibTrans" cxnId="{FBD6EA18-7E50-462D-BC6C-1CE75591371A}">
      <dgm:prSet/>
      <dgm:spPr/>
      <dgm:t>
        <a:bodyPr/>
        <a:lstStyle/>
        <a:p>
          <a:endParaRPr lang="en-US"/>
        </a:p>
      </dgm:t>
    </dgm:pt>
    <dgm:pt modelId="{7A73D666-2F9F-438E-AFDD-068E1A5738BB}">
      <dgm:prSet phldrT="[Text]"/>
      <dgm:spPr/>
      <dgm:t>
        <a:bodyPr/>
        <a:lstStyle/>
        <a:p>
          <a:r>
            <a:rPr lang="en-US" b="1" dirty="0"/>
            <a:t>Processing &amp; Recording Transactions</a:t>
          </a:r>
        </a:p>
      </dgm:t>
    </dgm:pt>
    <dgm:pt modelId="{9C28E230-74F2-4949-8371-EC3095CC3366}" type="parTrans" cxnId="{4ED6D977-FACC-43DA-AF91-367742107402}">
      <dgm:prSet/>
      <dgm:spPr/>
      <dgm:t>
        <a:bodyPr/>
        <a:lstStyle/>
        <a:p>
          <a:endParaRPr lang="en-US"/>
        </a:p>
      </dgm:t>
    </dgm:pt>
    <dgm:pt modelId="{DA7EE787-1B6B-442C-B6FC-D0C166A80D3D}" type="sibTrans" cxnId="{4ED6D977-FACC-43DA-AF91-367742107402}">
      <dgm:prSet/>
      <dgm:spPr/>
      <dgm:t>
        <a:bodyPr/>
        <a:lstStyle/>
        <a:p>
          <a:endParaRPr lang="en-US"/>
        </a:p>
      </dgm:t>
    </dgm:pt>
    <dgm:pt modelId="{D46DD8E3-26F4-407E-AA72-24B4D9B37F31}">
      <dgm:prSet/>
      <dgm:spPr/>
      <dgm:t>
        <a:bodyPr/>
        <a:lstStyle/>
        <a:p>
          <a:r>
            <a:rPr lang="en-US" b="1" dirty="0"/>
            <a:t>Reviewing the Transactions</a:t>
          </a:r>
        </a:p>
      </dgm:t>
    </dgm:pt>
    <dgm:pt modelId="{4CE1C18F-4195-4DC8-A3ED-C6DCD8892264}" type="parTrans" cxnId="{2CA74A64-A3AF-4458-8524-85D16548B6B2}">
      <dgm:prSet/>
      <dgm:spPr/>
      <dgm:t>
        <a:bodyPr/>
        <a:lstStyle/>
        <a:p>
          <a:endParaRPr lang="en-US"/>
        </a:p>
      </dgm:t>
    </dgm:pt>
    <dgm:pt modelId="{5657F3C5-BCE5-47DC-B36B-AD2CD8565B34}" type="sibTrans" cxnId="{2CA74A64-A3AF-4458-8524-85D16548B6B2}">
      <dgm:prSet/>
      <dgm:spPr/>
      <dgm:t>
        <a:bodyPr/>
        <a:lstStyle/>
        <a:p>
          <a:endParaRPr lang="en-US"/>
        </a:p>
      </dgm:t>
    </dgm:pt>
    <dgm:pt modelId="{2AD0502C-2255-4820-B241-5F18F92842A4}">
      <dgm:prSet/>
      <dgm:spPr/>
      <dgm:t>
        <a:bodyPr/>
        <a:lstStyle/>
        <a:p>
          <a:r>
            <a:rPr lang="en-US" b="1" dirty="0"/>
            <a:t>Handling Any Assets Related to the Transactions</a:t>
          </a:r>
        </a:p>
      </dgm:t>
    </dgm:pt>
    <dgm:pt modelId="{2E1AF37A-E586-4790-A1BC-0204CC375F37}" type="parTrans" cxnId="{A5FFA1AC-9547-4143-90F6-D40D5F32B53D}">
      <dgm:prSet/>
      <dgm:spPr/>
      <dgm:t>
        <a:bodyPr/>
        <a:lstStyle/>
        <a:p>
          <a:endParaRPr lang="en-US"/>
        </a:p>
      </dgm:t>
    </dgm:pt>
    <dgm:pt modelId="{7FC9175D-D84A-4811-883D-87F2A8E0EEB2}" type="sibTrans" cxnId="{A5FFA1AC-9547-4143-90F6-D40D5F32B53D}">
      <dgm:prSet/>
      <dgm:spPr/>
      <dgm:t>
        <a:bodyPr/>
        <a:lstStyle/>
        <a:p>
          <a:endParaRPr lang="en-US"/>
        </a:p>
      </dgm:t>
    </dgm:pt>
    <dgm:pt modelId="{F9FE7760-8E5B-4A97-90F2-8FC3821F7CD4}">
      <dgm:prSet phldrT="[Text]"/>
      <dgm:spPr/>
      <dgm:t>
        <a:bodyPr/>
        <a:lstStyle/>
        <a:p>
          <a:pPr algn="just"/>
          <a:r>
            <a:rPr lang="en-US" b="1" dirty="0"/>
            <a:t>So that no one individual controls all key aspects of a transaction or event, this includes separating the responsibilities for:</a:t>
          </a:r>
        </a:p>
      </dgm:t>
    </dgm:pt>
    <dgm:pt modelId="{46AAA7CA-3040-4CBB-9901-558627D5C964}" type="sibTrans" cxnId="{4AB4478C-B3C1-43CA-B5B6-88DEB40301EE}">
      <dgm:prSet/>
      <dgm:spPr/>
      <dgm:t>
        <a:bodyPr/>
        <a:lstStyle/>
        <a:p>
          <a:endParaRPr lang="en-US"/>
        </a:p>
      </dgm:t>
    </dgm:pt>
    <dgm:pt modelId="{AE6452AF-F495-4D3A-951D-83D77485164B}" type="parTrans" cxnId="{4AB4478C-B3C1-43CA-B5B6-88DEB40301EE}">
      <dgm:prSet/>
      <dgm:spPr/>
      <dgm:t>
        <a:bodyPr/>
        <a:lstStyle/>
        <a:p>
          <a:endParaRPr lang="en-US"/>
        </a:p>
      </dgm:t>
    </dgm:pt>
    <dgm:pt modelId="{6FBC70D4-3FE0-4056-8587-942139F1E4B0}" type="pres">
      <dgm:prSet presAssocID="{E946E39E-8157-4B38-8820-047D70C8CD33}" presName="Name0" presStyleCnt="0">
        <dgm:presLayoutVars>
          <dgm:dir/>
          <dgm:animLvl val="lvl"/>
          <dgm:resizeHandles val="exact"/>
        </dgm:presLayoutVars>
      </dgm:prSet>
      <dgm:spPr/>
    </dgm:pt>
    <dgm:pt modelId="{B73548BE-2701-4BE3-A016-26C31A26B3E4}" type="pres">
      <dgm:prSet presAssocID="{F9FE7760-8E5B-4A97-90F2-8FC3821F7CD4}" presName="boxAndChildren" presStyleCnt="0"/>
      <dgm:spPr/>
    </dgm:pt>
    <dgm:pt modelId="{1D6FB2E0-C20B-493B-BA31-54821B9CAA01}" type="pres">
      <dgm:prSet presAssocID="{F9FE7760-8E5B-4A97-90F2-8FC3821F7CD4}" presName="parentTextBox" presStyleLbl="node1" presStyleIdx="0" presStyleCnt="2"/>
      <dgm:spPr/>
    </dgm:pt>
    <dgm:pt modelId="{CF26B435-61BF-4C39-B6F7-4E8415AA4605}" type="pres">
      <dgm:prSet presAssocID="{F9FE7760-8E5B-4A97-90F2-8FC3821F7CD4}" presName="entireBox" presStyleLbl="node1" presStyleIdx="0" presStyleCnt="2"/>
      <dgm:spPr/>
    </dgm:pt>
    <dgm:pt modelId="{084D3064-196B-4A00-A464-DFBE62C38154}" type="pres">
      <dgm:prSet presAssocID="{F9FE7760-8E5B-4A97-90F2-8FC3821F7CD4}" presName="descendantBox" presStyleCnt="0"/>
      <dgm:spPr/>
    </dgm:pt>
    <dgm:pt modelId="{453A1BCB-0DAD-4F5C-A6FF-6327E910C621}" type="pres">
      <dgm:prSet presAssocID="{6EEEDEF7-C5F9-472F-95A4-A1EBFB723B4A}" presName="childTextBox" presStyleLbl="fgAccFollowNode1" presStyleIdx="0" presStyleCnt="4">
        <dgm:presLayoutVars>
          <dgm:bulletEnabled val="1"/>
        </dgm:presLayoutVars>
      </dgm:prSet>
      <dgm:spPr/>
    </dgm:pt>
    <dgm:pt modelId="{465E9908-2882-4898-83C4-3F2EBCD9971D}" type="pres">
      <dgm:prSet presAssocID="{7A73D666-2F9F-438E-AFDD-068E1A5738BB}" presName="childTextBox" presStyleLbl="fgAccFollowNode1" presStyleIdx="1" presStyleCnt="4">
        <dgm:presLayoutVars>
          <dgm:bulletEnabled val="1"/>
        </dgm:presLayoutVars>
      </dgm:prSet>
      <dgm:spPr/>
    </dgm:pt>
    <dgm:pt modelId="{90CF992B-B825-4685-BC5D-EF11691DE26A}" type="pres">
      <dgm:prSet presAssocID="{D46DD8E3-26F4-407E-AA72-24B4D9B37F31}" presName="childTextBox" presStyleLbl="fgAccFollowNode1" presStyleIdx="2" presStyleCnt="4">
        <dgm:presLayoutVars>
          <dgm:bulletEnabled val="1"/>
        </dgm:presLayoutVars>
      </dgm:prSet>
      <dgm:spPr/>
    </dgm:pt>
    <dgm:pt modelId="{28438ED2-7A42-41B1-BC8F-1F025DDCCC2B}" type="pres">
      <dgm:prSet presAssocID="{2AD0502C-2255-4820-B241-5F18F92842A4}" presName="childTextBox" presStyleLbl="fgAccFollowNode1" presStyleIdx="3" presStyleCnt="4">
        <dgm:presLayoutVars>
          <dgm:bulletEnabled val="1"/>
        </dgm:presLayoutVars>
      </dgm:prSet>
      <dgm:spPr/>
    </dgm:pt>
    <dgm:pt modelId="{F87FF3D4-B4E2-4AB5-A2C1-A69A5E2B00B3}" type="pres">
      <dgm:prSet presAssocID="{1547B9E9-8E56-48B7-BC13-70BFC31CC7A1}" presName="sp" presStyleCnt="0"/>
      <dgm:spPr/>
    </dgm:pt>
    <dgm:pt modelId="{86F6C3C5-B003-47A5-B009-7D2366530B23}" type="pres">
      <dgm:prSet presAssocID="{CFE33972-DFA1-41D1-9DA0-288C771978E1}" presName="arrowAndChildren" presStyleCnt="0"/>
      <dgm:spPr/>
    </dgm:pt>
    <dgm:pt modelId="{5541B718-0FA1-45C1-B389-E99CE96957F2}" type="pres">
      <dgm:prSet presAssocID="{CFE33972-DFA1-41D1-9DA0-288C771978E1}" presName="parentTextArrow" presStyleLbl="node1" presStyleIdx="1" presStyleCnt="2" custScaleY="59411"/>
      <dgm:spPr/>
    </dgm:pt>
  </dgm:ptLst>
  <dgm:cxnLst>
    <dgm:cxn modelId="{CE01460E-22DC-487C-8322-F15778A5E628}" type="presOf" srcId="{2AD0502C-2255-4820-B241-5F18F92842A4}" destId="{28438ED2-7A42-41B1-BC8F-1F025DDCCC2B}" srcOrd="0" destOrd="0" presId="urn:microsoft.com/office/officeart/2005/8/layout/process4"/>
    <dgm:cxn modelId="{FBD6EA18-7E50-462D-BC6C-1CE75591371A}" srcId="{F9FE7760-8E5B-4A97-90F2-8FC3821F7CD4}" destId="{6EEEDEF7-C5F9-472F-95A4-A1EBFB723B4A}" srcOrd="0" destOrd="0" parTransId="{F0A04A03-6E94-44B5-A890-F34AC9AD35F3}" sibTransId="{7DCC6C13-B1A7-4881-A55E-0FF172F684C8}"/>
    <dgm:cxn modelId="{032D033C-0C15-46EA-A886-7C6DA8B7706C}" type="presOf" srcId="{7A73D666-2F9F-438E-AFDD-068E1A5738BB}" destId="{465E9908-2882-4898-83C4-3F2EBCD9971D}" srcOrd="0" destOrd="0" presId="urn:microsoft.com/office/officeart/2005/8/layout/process4"/>
    <dgm:cxn modelId="{2CA74A64-A3AF-4458-8524-85D16548B6B2}" srcId="{F9FE7760-8E5B-4A97-90F2-8FC3821F7CD4}" destId="{D46DD8E3-26F4-407E-AA72-24B4D9B37F31}" srcOrd="2" destOrd="0" parTransId="{4CE1C18F-4195-4DC8-A3ED-C6DCD8892264}" sibTransId="{5657F3C5-BCE5-47DC-B36B-AD2CD8565B34}"/>
    <dgm:cxn modelId="{4ED6D977-FACC-43DA-AF91-367742107402}" srcId="{F9FE7760-8E5B-4A97-90F2-8FC3821F7CD4}" destId="{7A73D666-2F9F-438E-AFDD-068E1A5738BB}" srcOrd="1" destOrd="0" parTransId="{9C28E230-74F2-4949-8371-EC3095CC3366}" sibTransId="{DA7EE787-1B6B-442C-B6FC-D0C166A80D3D}"/>
    <dgm:cxn modelId="{E6A16758-5B98-4DD9-9BF2-EBDE1E336FBA}" type="presOf" srcId="{F9FE7760-8E5B-4A97-90F2-8FC3821F7CD4}" destId="{1D6FB2E0-C20B-493B-BA31-54821B9CAA01}" srcOrd="0" destOrd="0" presId="urn:microsoft.com/office/officeart/2005/8/layout/process4"/>
    <dgm:cxn modelId="{C491E386-1F31-4AC7-9A47-3BA38EB92C37}" type="presOf" srcId="{6EEEDEF7-C5F9-472F-95A4-A1EBFB723B4A}" destId="{453A1BCB-0DAD-4F5C-A6FF-6327E910C621}" srcOrd="0" destOrd="0" presId="urn:microsoft.com/office/officeart/2005/8/layout/process4"/>
    <dgm:cxn modelId="{A004738A-403F-4C0F-874A-0B2F62578033}" srcId="{E946E39E-8157-4B38-8820-047D70C8CD33}" destId="{CFE33972-DFA1-41D1-9DA0-288C771978E1}" srcOrd="0" destOrd="0" parTransId="{30A9CBB7-7506-415C-8357-20D2EF054C6F}" sibTransId="{1547B9E9-8E56-48B7-BC13-70BFC31CC7A1}"/>
    <dgm:cxn modelId="{4AB4478C-B3C1-43CA-B5B6-88DEB40301EE}" srcId="{E946E39E-8157-4B38-8820-047D70C8CD33}" destId="{F9FE7760-8E5B-4A97-90F2-8FC3821F7CD4}" srcOrd="1" destOrd="0" parTransId="{AE6452AF-F495-4D3A-951D-83D77485164B}" sibTransId="{46AAA7CA-3040-4CBB-9901-558627D5C964}"/>
    <dgm:cxn modelId="{CDC202A3-5D7E-4173-969D-1BCFAC2D173B}" type="presOf" srcId="{D46DD8E3-26F4-407E-AA72-24B4D9B37F31}" destId="{90CF992B-B825-4685-BC5D-EF11691DE26A}" srcOrd="0" destOrd="0" presId="urn:microsoft.com/office/officeart/2005/8/layout/process4"/>
    <dgm:cxn modelId="{63BF23A9-24EF-4AF5-8A27-2EED41F5306F}" type="presOf" srcId="{E946E39E-8157-4B38-8820-047D70C8CD33}" destId="{6FBC70D4-3FE0-4056-8587-942139F1E4B0}" srcOrd="0" destOrd="0" presId="urn:microsoft.com/office/officeart/2005/8/layout/process4"/>
    <dgm:cxn modelId="{A5FFA1AC-9547-4143-90F6-D40D5F32B53D}" srcId="{F9FE7760-8E5B-4A97-90F2-8FC3821F7CD4}" destId="{2AD0502C-2255-4820-B241-5F18F92842A4}" srcOrd="3" destOrd="0" parTransId="{2E1AF37A-E586-4790-A1BC-0204CC375F37}" sibTransId="{7FC9175D-D84A-4811-883D-87F2A8E0EEB2}"/>
    <dgm:cxn modelId="{8D76C6E4-CF66-421F-A868-D72DAE595E82}" type="presOf" srcId="{CFE33972-DFA1-41D1-9DA0-288C771978E1}" destId="{5541B718-0FA1-45C1-B389-E99CE96957F2}" srcOrd="0" destOrd="0" presId="urn:microsoft.com/office/officeart/2005/8/layout/process4"/>
    <dgm:cxn modelId="{513A0BFF-6976-47A5-BA5E-E11FF8226BFF}" type="presOf" srcId="{F9FE7760-8E5B-4A97-90F2-8FC3821F7CD4}" destId="{CF26B435-61BF-4C39-B6F7-4E8415AA4605}" srcOrd="1" destOrd="0" presId="urn:microsoft.com/office/officeart/2005/8/layout/process4"/>
    <dgm:cxn modelId="{7B099CF8-24C2-43E7-8B3B-6F76732F7767}" type="presParOf" srcId="{6FBC70D4-3FE0-4056-8587-942139F1E4B0}" destId="{B73548BE-2701-4BE3-A016-26C31A26B3E4}" srcOrd="0" destOrd="0" presId="urn:microsoft.com/office/officeart/2005/8/layout/process4"/>
    <dgm:cxn modelId="{61103970-4D5B-4125-B9EC-1DB5B2BEDC89}" type="presParOf" srcId="{B73548BE-2701-4BE3-A016-26C31A26B3E4}" destId="{1D6FB2E0-C20B-493B-BA31-54821B9CAA01}" srcOrd="0" destOrd="0" presId="urn:microsoft.com/office/officeart/2005/8/layout/process4"/>
    <dgm:cxn modelId="{6385355B-D076-4B8C-92E2-4923E4B3CB53}" type="presParOf" srcId="{B73548BE-2701-4BE3-A016-26C31A26B3E4}" destId="{CF26B435-61BF-4C39-B6F7-4E8415AA4605}" srcOrd="1" destOrd="0" presId="urn:microsoft.com/office/officeart/2005/8/layout/process4"/>
    <dgm:cxn modelId="{388BF76C-0E36-4753-AECC-EAA98E0DB104}" type="presParOf" srcId="{B73548BE-2701-4BE3-A016-26C31A26B3E4}" destId="{084D3064-196B-4A00-A464-DFBE62C38154}" srcOrd="2" destOrd="0" presId="urn:microsoft.com/office/officeart/2005/8/layout/process4"/>
    <dgm:cxn modelId="{F4324172-5218-4DDF-AEAE-0BCC9B63BA2F}" type="presParOf" srcId="{084D3064-196B-4A00-A464-DFBE62C38154}" destId="{453A1BCB-0DAD-4F5C-A6FF-6327E910C621}" srcOrd="0" destOrd="0" presId="urn:microsoft.com/office/officeart/2005/8/layout/process4"/>
    <dgm:cxn modelId="{75E26D2A-AB5C-4B50-B132-29CEE0E9BF98}" type="presParOf" srcId="{084D3064-196B-4A00-A464-DFBE62C38154}" destId="{465E9908-2882-4898-83C4-3F2EBCD9971D}" srcOrd="1" destOrd="0" presId="urn:microsoft.com/office/officeart/2005/8/layout/process4"/>
    <dgm:cxn modelId="{FE1FF28B-F83E-4CB8-8A21-EEFCB3CEBDE4}" type="presParOf" srcId="{084D3064-196B-4A00-A464-DFBE62C38154}" destId="{90CF992B-B825-4685-BC5D-EF11691DE26A}" srcOrd="2" destOrd="0" presId="urn:microsoft.com/office/officeart/2005/8/layout/process4"/>
    <dgm:cxn modelId="{0D1A06FB-50FE-40A8-84E9-51355FF20C21}" type="presParOf" srcId="{084D3064-196B-4A00-A464-DFBE62C38154}" destId="{28438ED2-7A42-41B1-BC8F-1F025DDCCC2B}" srcOrd="3" destOrd="0" presId="urn:microsoft.com/office/officeart/2005/8/layout/process4"/>
    <dgm:cxn modelId="{4A608863-51DF-4802-A0E1-36D3C4BA74FF}" type="presParOf" srcId="{6FBC70D4-3FE0-4056-8587-942139F1E4B0}" destId="{F87FF3D4-B4E2-4AB5-A2C1-A69A5E2B00B3}" srcOrd="1" destOrd="0" presId="urn:microsoft.com/office/officeart/2005/8/layout/process4"/>
    <dgm:cxn modelId="{6F547F9D-882D-43E7-92E9-7B93F0229E69}" type="presParOf" srcId="{6FBC70D4-3FE0-4056-8587-942139F1E4B0}" destId="{86F6C3C5-B003-47A5-B009-7D2366530B23}" srcOrd="2" destOrd="0" presId="urn:microsoft.com/office/officeart/2005/8/layout/process4"/>
    <dgm:cxn modelId="{AEE2D9F6-3911-4ECE-B7F2-C26044CD3AC6}" type="presParOf" srcId="{86F6C3C5-B003-47A5-B009-7D2366530B23}" destId="{5541B718-0FA1-45C1-B389-E99CE96957F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9AF94607-D06B-4424-8BF5-01169F53E44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D831431-BD45-42CC-9826-B0828202B3DC}">
      <dgm:prSet custT="1"/>
      <dgm:spPr/>
      <dgm:t>
        <a:bodyPr/>
        <a:lstStyle/>
        <a:p>
          <a:r>
            <a:rPr lang="en-US" sz="2200" b="1" dirty="0"/>
            <a:t>Segregation of Duties</a:t>
          </a:r>
        </a:p>
      </dgm:t>
    </dgm:pt>
    <dgm:pt modelId="{822C9D11-3F63-45E4-8010-0657A2400ED0}" type="parTrans" cxnId="{5769CAEE-4150-42B3-B7D2-4DF66CA956CD}">
      <dgm:prSet/>
      <dgm:spPr/>
      <dgm:t>
        <a:bodyPr/>
        <a:lstStyle/>
        <a:p>
          <a:endParaRPr lang="en-US"/>
        </a:p>
      </dgm:t>
    </dgm:pt>
    <dgm:pt modelId="{54FDBC8B-5922-4A28-9D83-F55735B282D6}" type="sibTrans" cxnId="{5769CAEE-4150-42B3-B7D2-4DF66CA956CD}">
      <dgm:prSet/>
      <dgm:spPr/>
      <dgm:t>
        <a:bodyPr/>
        <a:lstStyle/>
        <a:p>
          <a:endParaRPr lang="en-US"/>
        </a:p>
      </dgm:t>
    </dgm:pt>
    <dgm:pt modelId="{06B11410-1D5A-42EB-AAC7-F75D51BF5A62}">
      <dgm:prSet custT="1"/>
      <dgm:spPr/>
      <dgm:t>
        <a:bodyPr/>
        <a:lstStyle/>
        <a:p>
          <a:r>
            <a:rPr lang="en-US" sz="2100" b="1" dirty="0"/>
            <a:t>Who has responsibility for authorization, recording, and safekeeping? </a:t>
          </a:r>
        </a:p>
      </dgm:t>
    </dgm:pt>
    <dgm:pt modelId="{820624B1-C658-432A-901D-E3153C4B9F01}" type="parTrans" cxnId="{6B1E811D-B94C-44EB-AC75-08079152C4F5}">
      <dgm:prSet/>
      <dgm:spPr/>
      <dgm:t>
        <a:bodyPr/>
        <a:lstStyle/>
        <a:p>
          <a:endParaRPr lang="en-US"/>
        </a:p>
      </dgm:t>
    </dgm:pt>
    <dgm:pt modelId="{52F3E68B-A56D-40BA-AD20-598FAD7FEF60}" type="sibTrans" cxnId="{6B1E811D-B94C-44EB-AC75-08079152C4F5}">
      <dgm:prSet/>
      <dgm:spPr/>
      <dgm:t>
        <a:bodyPr/>
        <a:lstStyle/>
        <a:p>
          <a:endParaRPr lang="en-US"/>
        </a:p>
      </dgm:t>
    </dgm:pt>
    <dgm:pt modelId="{BB5D202F-5210-421F-BE80-EEF2D101B70D}">
      <dgm:prSet custT="1"/>
      <dgm:spPr/>
      <dgm:t>
        <a:bodyPr/>
        <a:lstStyle/>
        <a:p>
          <a:r>
            <a:rPr lang="en-US" sz="2100" b="1" dirty="0"/>
            <a:t>Examples:</a:t>
          </a:r>
        </a:p>
      </dgm:t>
    </dgm:pt>
    <dgm:pt modelId="{FA2712F5-9FE4-4AF4-B3F5-7D85BFEAEDCA}" type="parTrans" cxnId="{87365896-2F55-4F82-877C-C1D95313C503}">
      <dgm:prSet/>
      <dgm:spPr/>
      <dgm:t>
        <a:bodyPr/>
        <a:lstStyle/>
        <a:p>
          <a:endParaRPr lang="en-US"/>
        </a:p>
      </dgm:t>
    </dgm:pt>
    <dgm:pt modelId="{443B1CA6-518D-4E85-A490-BE5FDAB035CC}" type="sibTrans" cxnId="{87365896-2F55-4F82-877C-C1D95313C503}">
      <dgm:prSet/>
      <dgm:spPr/>
      <dgm:t>
        <a:bodyPr/>
        <a:lstStyle/>
        <a:p>
          <a:endParaRPr lang="en-US"/>
        </a:p>
      </dgm:t>
    </dgm:pt>
    <dgm:pt modelId="{B8D59B1D-A2CF-4BED-AC5D-2F1792B799D8}">
      <dgm:prSet custT="1"/>
      <dgm:spPr/>
      <dgm:t>
        <a:bodyPr/>
        <a:lstStyle/>
        <a:p>
          <a:r>
            <a:rPr lang="en-US" sz="2100" b="1" dirty="0"/>
            <a:t>No single person should: Authorize payments, Disburse funds, Reconcile bank accounts</a:t>
          </a:r>
        </a:p>
      </dgm:t>
    </dgm:pt>
    <dgm:pt modelId="{62E3E74C-DB96-421C-82A4-BB671518F00F}" type="parTrans" cxnId="{D8501467-996E-45AE-9191-27A4769DA550}">
      <dgm:prSet/>
      <dgm:spPr/>
      <dgm:t>
        <a:bodyPr/>
        <a:lstStyle/>
        <a:p>
          <a:endParaRPr lang="en-US"/>
        </a:p>
      </dgm:t>
    </dgm:pt>
    <dgm:pt modelId="{126E20BA-E310-42AA-8FBC-E7F84D730A7B}" type="sibTrans" cxnId="{D8501467-996E-45AE-9191-27A4769DA550}">
      <dgm:prSet/>
      <dgm:spPr/>
      <dgm:t>
        <a:bodyPr/>
        <a:lstStyle/>
        <a:p>
          <a:endParaRPr lang="en-US"/>
        </a:p>
      </dgm:t>
    </dgm:pt>
    <dgm:pt modelId="{9E4AE0DD-A969-4711-A54E-E7CD823D5CF3}">
      <dgm:prSet custT="1"/>
      <dgm:spPr/>
      <dgm:t>
        <a:bodyPr/>
        <a:lstStyle/>
        <a:p>
          <a:r>
            <a:rPr lang="en-US" sz="2100" b="1" dirty="0"/>
            <a:t>No single person should: Prepare bills, Receive money, Record receipts, Deposit money, Reconcile bank accounts</a:t>
          </a:r>
        </a:p>
      </dgm:t>
    </dgm:pt>
    <dgm:pt modelId="{723276E5-BDD1-4EB0-AFC4-BE66D9B83F25}" type="parTrans" cxnId="{1411576D-3E07-441A-8D25-51E44AD66493}">
      <dgm:prSet/>
      <dgm:spPr/>
      <dgm:t>
        <a:bodyPr/>
        <a:lstStyle/>
        <a:p>
          <a:endParaRPr lang="en-US"/>
        </a:p>
      </dgm:t>
    </dgm:pt>
    <dgm:pt modelId="{C513AC71-3195-4846-B384-8D1220884619}" type="sibTrans" cxnId="{1411576D-3E07-441A-8D25-51E44AD66493}">
      <dgm:prSet/>
      <dgm:spPr/>
      <dgm:t>
        <a:bodyPr/>
        <a:lstStyle/>
        <a:p>
          <a:endParaRPr lang="en-US"/>
        </a:p>
      </dgm:t>
    </dgm:pt>
    <dgm:pt modelId="{92C3C3D0-DCAD-4481-B6C9-32F1CE8B8DD5}">
      <dgm:prSet custT="1"/>
      <dgm:spPr/>
      <dgm:t>
        <a:bodyPr/>
        <a:lstStyle/>
        <a:p>
          <a:r>
            <a:rPr lang="en-US" sz="2000" b="1" dirty="0"/>
            <a:t>Review and responsibility</a:t>
          </a:r>
        </a:p>
      </dgm:t>
    </dgm:pt>
    <dgm:pt modelId="{3F049216-CE77-428C-8A22-7EFD7E31571A}" type="parTrans" cxnId="{08FAC60A-4A8C-4F8D-A50C-F8625488C275}">
      <dgm:prSet/>
      <dgm:spPr/>
      <dgm:t>
        <a:bodyPr/>
        <a:lstStyle/>
        <a:p>
          <a:endParaRPr lang="en-US"/>
        </a:p>
      </dgm:t>
    </dgm:pt>
    <dgm:pt modelId="{332FBC0E-DED4-41E8-AF7E-CB3DC7DBF108}" type="sibTrans" cxnId="{08FAC60A-4A8C-4F8D-A50C-F8625488C275}">
      <dgm:prSet/>
      <dgm:spPr/>
      <dgm:t>
        <a:bodyPr/>
        <a:lstStyle/>
        <a:p>
          <a:endParaRPr lang="en-US"/>
        </a:p>
      </dgm:t>
    </dgm:pt>
    <dgm:pt modelId="{BE4D477C-53E0-4376-88BF-D9089D9104E4}">
      <dgm:prSet custT="1"/>
      <dgm:spPr/>
      <dgm:t>
        <a:bodyPr/>
        <a:lstStyle/>
        <a:p>
          <a:r>
            <a:rPr lang="en-US" sz="2000" b="1" dirty="0"/>
            <a:t>Work should be regularly checked</a:t>
          </a:r>
        </a:p>
      </dgm:t>
    </dgm:pt>
    <dgm:pt modelId="{1536FC45-04B4-4845-BBA2-88DFCB0C312E}" type="parTrans" cxnId="{1AABCA70-F4E3-4615-B5E7-DE0D0FFCE999}">
      <dgm:prSet/>
      <dgm:spPr/>
      <dgm:t>
        <a:bodyPr/>
        <a:lstStyle/>
        <a:p>
          <a:endParaRPr lang="en-US"/>
        </a:p>
      </dgm:t>
    </dgm:pt>
    <dgm:pt modelId="{14BBFF44-7AF7-4CF9-A88F-C065B4B5799A}" type="sibTrans" cxnId="{1AABCA70-F4E3-4615-B5E7-DE0D0FFCE999}">
      <dgm:prSet/>
      <dgm:spPr/>
      <dgm:t>
        <a:bodyPr/>
        <a:lstStyle/>
        <a:p>
          <a:endParaRPr lang="en-US"/>
        </a:p>
      </dgm:t>
    </dgm:pt>
    <dgm:pt modelId="{BC8DCAF5-5AEE-4190-895E-EB0CBD9CDFD5}">
      <dgm:prSet phldrT="[Text]" custT="1"/>
      <dgm:spPr/>
      <dgm:t>
        <a:bodyPr/>
        <a:lstStyle/>
        <a:p>
          <a:r>
            <a:rPr lang="en-US" sz="2000" b="1" dirty="0"/>
            <a:t>Payroll: Personnel records, Employee pay rates, leave entitlements, Verify payroll reports agree to the bank statements</a:t>
          </a:r>
        </a:p>
      </dgm:t>
    </dgm:pt>
    <dgm:pt modelId="{04048153-308D-44E2-8051-D9623620B5B1}" type="parTrans" cxnId="{687A405C-B924-4005-81D7-9056163821BB}">
      <dgm:prSet/>
      <dgm:spPr/>
      <dgm:t>
        <a:bodyPr/>
        <a:lstStyle/>
        <a:p>
          <a:endParaRPr lang="en-US"/>
        </a:p>
      </dgm:t>
    </dgm:pt>
    <dgm:pt modelId="{300B2184-F989-4E37-BA27-4D4028D85856}" type="sibTrans" cxnId="{687A405C-B924-4005-81D7-9056163821BB}">
      <dgm:prSet/>
      <dgm:spPr/>
      <dgm:t>
        <a:bodyPr/>
        <a:lstStyle/>
        <a:p>
          <a:endParaRPr lang="en-US"/>
        </a:p>
      </dgm:t>
    </dgm:pt>
    <dgm:pt modelId="{9F8B255E-ADE4-4604-B5B1-75CCED341FE8}">
      <dgm:prSet custT="1"/>
      <dgm:spPr/>
      <dgm:t>
        <a:bodyPr/>
        <a:lstStyle/>
        <a:p>
          <a:r>
            <a:rPr lang="en-US" sz="2000" b="1" dirty="0"/>
            <a:t>Vendor : Vendor Master File, Vendor Payments</a:t>
          </a:r>
        </a:p>
      </dgm:t>
    </dgm:pt>
    <dgm:pt modelId="{42F655A9-D46E-4406-8BCF-16ED56C5EBD9}" type="parTrans" cxnId="{63A46496-8FC2-40A2-95BA-BE9D6D049E63}">
      <dgm:prSet/>
      <dgm:spPr/>
      <dgm:t>
        <a:bodyPr/>
        <a:lstStyle/>
        <a:p>
          <a:endParaRPr lang="en-US"/>
        </a:p>
      </dgm:t>
    </dgm:pt>
    <dgm:pt modelId="{38F4FAF6-94AD-457F-BFCC-BAE553F583E3}" type="sibTrans" cxnId="{63A46496-8FC2-40A2-95BA-BE9D6D049E63}">
      <dgm:prSet/>
      <dgm:spPr/>
      <dgm:t>
        <a:bodyPr/>
        <a:lstStyle/>
        <a:p>
          <a:endParaRPr lang="en-US"/>
        </a:p>
      </dgm:t>
    </dgm:pt>
    <dgm:pt modelId="{D972BA40-9192-4CB8-B1DD-84012E34B4BB}">
      <dgm:prSet custT="1"/>
      <dgm:spPr/>
      <dgm:t>
        <a:bodyPr/>
        <a:lstStyle/>
        <a:p>
          <a:r>
            <a:rPr lang="en-US" sz="2000" b="1" dirty="0"/>
            <a:t>Bank Reconciliations: Review all information on the bank reconciliation, including the underlying information</a:t>
          </a:r>
        </a:p>
      </dgm:t>
    </dgm:pt>
    <dgm:pt modelId="{CCBF0509-02D0-4DB7-A3F0-2142129B7B2D}" type="parTrans" cxnId="{9D010B3C-27E2-4E86-BD1C-523163125FC3}">
      <dgm:prSet/>
      <dgm:spPr/>
      <dgm:t>
        <a:bodyPr/>
        <a:lstStyle/>
        <a:p>
          <a:endParaRPr lang="en-US"/>
        </a:p>
      </dgm:t>
    </dgm:pt>
    <dgm:pt modelId="{5A616390-E3FF-4653-90EC-D02BCB3A520B}" type="sibTrans" cxnId="{9D010B3C-27E2-4E86-BD1C-523163125FC3}">
      <dgm:prSet/>
      <dgm:spPr/>
      <dgm:t>
        <a:bodyPr/>
        <a:lstStyle/>
        <a:p>
          <a:endParaRPr lang="en-US"/>
        </a:p>
      </dgm:t>
    </dgm:pt>
    <dgm:pt modelId="{9C6A9710-E8B5-4AD6-9EB3-60DDB951B318}">
      <dgm:prSet custT="1"/>
      <dgm:spPr/>
      <dgm:t>
        <a:bodyPr/>
        <a:lstStyle/>
        <a:p>
          <a:r>
            <a:rPr lang="en-US" sz="2000" b="1" dirty="0"/>
            <a:t>Examples: </a:t>
          </a:r>
        </a:p>
      </dgm:t>
    </dgm:pt>
    <dgm:pt modelId="{3912B3B7-A5E5-4B23-B2E0-B150D82B2AB6}" type="parTrans" cxnId="{7A4E1F16-E11B-4B09-80E3-E79684EC7252}">
      <dgm:prSet/>
      <dgm:spPr/>
      <dgm:t>
        <a:bodyPr/>
        <a:lstStyle/>
        <a:p>
          <a:endParaRPr lang="en-US"/>
        </a:p>
      </dgm:t>
    </dgm:pt>
    <dgm:pt modelId="{74310795-56E4-4494-BC00-44B63F7CF910}" type="sibTrans" cxnId="{7A4E1F16-E11B-4B09-80E3-E79684EC7252}">
      <dgm:prSet/>
      <dgm:spPr/>
      <dgm:t>
        <a:bodyPr/>
        <a:lstStyle/>
        <a:p>
          <a:endParaRPr lang="en-US"/>
        </a:p>
      </dgm:t>
    </dgm:pt>
    <dgm:pt modelId="{4A22B043-E50B-482E-8C1B-3495622570F4}" type="pres">
      <dgm:prSet presAssocID="{9AF94607-D06B-4424-8BF5-01169F53E440}" presName="Name0" presStyleCnt="0">
        <dgm:presLayoutVars>
          <dgm:dir/>
          <dgm:animLvl val="lvl"/>
          <dgm:resizeHandles val="exact"/>
        </dgm:presLayoutVars>
      </dgm:prSet>
      <dgm:spPr/>
    </dgm:pt>
    <dgm:pt modelId="{891FD760-191C-4F25-9BB8-20877E6AF04B}" type="pres">
      <dgm:prSet presAssocID="{FD831431-BD45-42CC-9826-B0828202B3DC}" presName="composite" presStyleCnt="0"/>
      <dgm:spPr/>
    </dgm:pt>
    <dgm:pt modelId="{C1E917B0-2D57-45A0-B36D-0DE4A9D8B4C4}" type="pres">
      <dgm:prSet presAssocID="{FD831431-BD45-42CC-9826-B0828202B3DC}" presName="parTx" presStyleLbl="alignNode1" presStyleIdx="0" presStyleCnt="2">
        <dgm:presLayoutVars>
          <dgm:chMax val="0"/>
          <dgm:chPref val="0"/>
          <dgm:bulletEnabled val="1"/>
        </dgm:presLayoutVars>
      </dgm:prSet>
      <dgm:spPr/>
    </dgm:pt>
    <dgm:pt modelId="{275AFFC2-8BC2-4DEF-BACE-B3B64D802019}" type="pres">
      <dgm:prSet presAssocID="{FD831431-BD45-42CC-9826-B0828202B3DC}" presName="desTx" presStyleLbl="alignAccFollowNode1" presStyleIdx="0" presStyleCnt="2">
        <dgm:presLayoutVars>
          <dgm:bulletEnabled val="1"/>
        </dgm:presLayoutVars>
      </dgm:prSet>
      <dgm:spPr/>
    </dgm:pt>
    <dgm:pt modelId="{B271440A-A36C-4D36-B6DE-95E92331C079}" type="pres">
      <dgm:prSet presAssocID="{54FDBC8B-5922-4A28-9D83-F55735B282D6}" presName="space" presStyleCnt="0"/>
      <dgm:spPr/>
    </dgm:pt>
    <dgm:pt modelId="{9213384F-377D-4A13-9683-577208AE81CE}" type="pres">
      <dgm:prSet presAssocID="{92C3C3D0-DCAD-4481-B6C9-32F1CE8B8DD5}" presName="composite" presStyleCnt="0"/>
      <dgm:spPr/>
    </dgm:pt>
    <dgm:pt modelId="{35537E8D-3DBF-49CF-8F84-EA432068A5F4}" type="pres">
      <dgm:prSet presAssocID="{92C3C3D0-DCAD-4481-B6C9-32F1CE8B8DD5}" presName="parTx" presStyleLbl="alignNode1" presStyleIdx="1" presStyleCnt="2" custLinFactNeighborX="-1972" custLinFactNeighborY="-3203">
        <dgm:presLayoutVars>
          <dgm:chMax val="0"/>
          <dgm:chPref val="0"/>
          <dgm:bulletEnabled val="1"/>
        </dgm:presLayoutVars>
      </dgm:prSet>
      <dgm:spPr/>
    </dgm:pt>
    <dgm:pt modelId="{95AFEFF3-B99A-40B4-9443-3F3FFD207F55}" type="pres">
      <dgm:prSet presAssocID="{92C3C3D0-DCAD-4481-B6C9-32F1CE8B8DD5}" presName="desTx" presStyleLbl="alignAccFollowNode1" presStyleIdx="1" presStyleCnt="2" custScaleY="99920" custLinFactNeighborX="-1852" custLinFactNeighborY="11">
        <dgm:presLayoutVars>
          <dgm:bulletEnabled val="1"/>
        </dgm:presLayoutVars>
      </dgm:prSet>
      <dgm:spPr/>
    </dgm:pt>
  </dgm:ptLst>
  <dgm:cxnLst>
    <dgm:cxn modelId="{EB19F804-6615-4152-B684-63C29C98AB83}" type="presOf" srcId="{92C3C3D0-DCAD-4481-B6C9-32F1CE8B8DD5}" destId="{35537E8D-3DBF-49CF-8F84-EA432068A5F4}" srcOrd="0" destOrd="0" presId="urn:microsoft.com/office/officeart/2005/8/layout/hList1"/>
    <dgm:cxn modelId="{08FAC60A-4A8C-4F8D-A50C-F8625488C275}" srcId="{9AF94607-D06B-4424-8BF5-01169F53E440}" destId="{92C3C3D0-DCAD-4481-B6C9-32F1CE8B8DD5}" srcOrd="1" destOrd="0" parTransId="{3F049216-CE77-428C-8A22-7EFD7E31571A}" sibTransId="{332FBC0E-DED4-41E8-AF7E-CB3DC7DBF108}"/>
    <dgm:cxn modelId="{0D65B914-1EB4-44D7-96C4-8134CC8F7518}" type="presOf" srcId="{BC8DCAF5-5AEE-4190-895E-EB0CBD9CDFD5}" destId="{95AFEFF3-B99A-40B4-9443-3F3FFD207F55}" srcOrd="0" destOrd="2" presId="urn:microsoft.com/office/officeart/2005/8/layout/hList1"/>
    <dgm:cxn modelId="{7A4E1F16-E11B-4B09-80E3-E79684EC7252}" srcId="{92C3C3D0-DCAD-4481-B6C9-32F1CE8B8DD5}" destId="{9C6A9710-E8B5-4AD6-9EB3-60DDB951B318}" srcOrd="1" destOrd="0" parTransId="{3912B3B7-A5E5-4B23-B2E0-B150D82B2AB6}" sibTransId="{74310795-56E4-4494-BC00-44B63F7CF910}"/>
    <dgm:cxn modelId="{6B1E811D-B94C-44EB-AC75-08079152C4F5}" srcId="{FD831431-BD45-42CC-9826-B0828202B3DC}" destId="{06B11410-1D5A-42EB-AAC7-F75D51BF5A62}" srcOrd="0" destOrd="0" parTransId="{820624B1-C658-432A-901D-E3153C4B9F01}" sibTransId="{52F3E68B-A56D-40BA-AD20-598FAD7FEF60}"/>
    <dgm:cxn modelId="{C39D8227-6295-4C02-A3FB-E9615161C67E}" type="presOf" srcId="{FD831431-BD45-42CC-9826-B0828202B3DC}" destId="{C1E917B0-2D57-45A0-B36D-0DE4A9D8B4C4}" srcOrd="0" destOrd="0" presId="urn:microsoft.com/office/officeart/2005/8/layout/hList1"/>
    <dgm:cxn modelId="{9D010B3C-27E2-4E86-BD1C-523163125FC3}" srcId="{9C6A9710-E8B5-4AD6-9EB3-60DDB951B318}" destId="{D972BA40-9192-4CB8-B1DD-84012E34B4BB}" srcOrd="2" destOrd="0" parTransId="{CCBF0509-02D0-4DB7-A3F0-2142129B7B2D}" sibTransId="{5A616390-E3FF-4653-90EC-D02BCB3A520B}"/>
    <dgm:cxn modelId="{CBA19140-E801-47A3-933E-422363AA0583}" type="presOf" srcId="{9C6A9710-E8B5-4AD6-9EB3-60DDB951B318}" destId="{95AFEFF3-B99A-40B4-9443-3F3FFD207F55}" srcOrd="0" destOrd="1" presId="urn:microsoft.com/office/officeart/2005/8/layout/hList1"/>
    <dgm:cxn modelId="{687A405C-B924-4005-81D7-9056163821BB}" srcId="{9C6A9710-E8B5-4AD6-9EB3-60DDB951B318}" destId="{BC8DCAF5-5AEE-4190-895E-EB0CBD9CDFD5}" srcOrd="0" destOrd="0" parTransId="{04048153-308D-44E2-8051-D9623620B5B1}" sibTransId="{300B2184-F989-4E37-BA27-4D4028D85856}"/>
    <dgm:cxn modelId="{D8501467-996E-45AE-9191-27A4769DA550}" srcId="{BB5D202F-5210-421F-BE80-EEF2D101B70D}" destId="{B8D59B1D-A2CF-4BED-AC5D-2F1792B799D8}" srcOrd="1" destOrd="0" parTransId="{62E3E74C-DB96-421C-82A4-BB671518F00F}" sibTransId="{126E20BA-E310-42AA-8FBC-E7F84D730A7B}"/>
    <dgm:cxn modelId="{1411576D-3E07-441A-8D25-51E44AD66493}" srcId="{BB5D202F-5210-421F-BE80-EEF2D101B70D}" destId="{9E4AE0DD-A969-4711-A54E-E7CD823D5CF3}" srcOrd="0" destOrd="0" parTransId="{723276E5-BDD1-4EB0-AFC4-BE66D9B83F25}" sibTransId="{C513AC71-3195-4846-B384-8D1220884619}"/>
    <dgm:cxn modelId="{1AABCA70-F4E3-4615-B5E7-DE0D0FFCE999}" srcId="{92C3C3D0-DCAD-4481-B6C9-32F1CE8B8DD5}" destId="{BE4D477C-53E0-4376-88BF-D9089D9104E4}" srcOrd="0" destOrd="0" parTransId="{1536FC45-04B4-4845-BBA2-88DFCB0C312E}" sibTransId="{14BBFF44-7AF7-4CF9-A88F-C065B4B5799A}"/>
    <dgm:cxn modelId="{52AF2673-A2AD-4BA0-9A30-B91640489CDD}" type="presOf" srcId="{06B11410-1D5A-42EB-AAC7-F75D51BF5A62}" destId="{275AFFC2-8BC2-4DEF-BACE-B3B64D802019}" srcOrd="0" destOrd="0" presId="urn:microsoft.com/office/officeart/2005/8/layout/hList1"/>
    <dgm:cxn modelId="{C691DF7C-2A1E-4AA4-BFE4-7DB141BF2170}" type="presOf" srcId="{B8D59B1D-A2CF-4BED-AC5D-2F1792B799D8}" destId="{275AFFC2-8BC2-4DEF-BACE-B3B64D802019}" srcOrd="0" destOrd="3" presId="urn:microsoft.com/office/officeart/2005/8/layout/hList1"/>
    <dgm:cxn modelId="{63A46496-8FC2-40A2-95BA-BE9D6D049E63}" srcId="{9C6A9710-E8B5-4AD6-9EB3-60DDB951B318}" destId="{9F8B255E-ADE4-4604-B5B1-75CCED341FE8}" srcOrd="1" destOrd="0" parTransId="{42F655A9-D46E-4406-8BCF-16ED56C5EBD9}" sibTransId="{38F4FAF6-94AD-457F-BFCC-BAE553F583E3}"/>
    <dgm:cxn modelId="{87365896-2F55-4F82-877C-C1D95313C503}" srcId="{FD831431-BD45-42CC-9826-B0828202B3DC}" destId="{BB5D202F-5210-421F-BE80-EEF2D101B70D}" srcOrd="1" destOrd="0" parTransId="{FA2712F5-9FE4-4AF4-B3F5-7D85BFEAEDCA}" sibTransId="{443B1CA6-518D-4E85-A490-BE5FDAB035CC}"/>
    <dgm:cxn modelId="{08EA9FAC-219D-4EE6-BB53-A2047E93BA99}" type="presOf" srcId="{9F8B255E-ADE4-4604-B5B1-75CCED341FE8}" destId="{95AFEFF3-B99A-40B4-9443-3F3FFD207F55}" srcOrd="0" destOrd="3" presId="urn:microsoft.com/office/officeart/2005/8/layout/hList1"/>
    <dgm:cxn modelId="{691D41BF-791B-4473-81FD-454A84EE392B}" type="presOf" srcId="{9E4AE0DD-A969-4711-A54E-E7CD823D5CF3}" destId="{275AFFC2-8BC2-4DEF-BACE-B3B64D802019}" srcOrd="0" destOrd="2" presId="urn:microsoft.com/office/officeart/2005/8/layout/hList1"/>
    <dgm:cxn modelId="{1575E1C0-879A-42BD-9A8B-1934F03C91A1}" type="presOf" srcId="{9AF94607-D06B-4424-8BF5-01169F53E440}" destId="{4A22B043-E50B-482E-8C1B-3495622570F4}" srcOrd="0" destOrd="0" presId="urn:microsoft.com/office/officeart/2005/8/layout/hList1"/>
    <dgm:cxn modelId="{2F9005CF-BD94-4EC1-A5EC-EFB583912602}" type="presOf" srcId="{D972BA40-9192-4CB8-B1DD-84012E34B4BB}" destId="{95AFEFF3-B99A-40B4-9443-3F3FFD207F55}" srcOrd="0" destOrd="4" presId="urn:microsoft.com/office/officeart/2005/8/layout/hList1"/>
    <dgm:cxn modelId="{C2E49CCF-EF14-487B-9976-8F4FE6061B84}" type="presOf" srcId="{BB5D202F-5210-421F-BE80-EEF2D101B70D}" destId="{275AFFC2-8BC2-4DEF-BACE-B3B64D802019}" srcOrd="0" destOrd="1" presId="urn:microsoft.com/office/officeart/2005/8/layout/hList1"/>
    <dgm:cxn modelId="{28EBF5DC-B7DB-4EA9-94DB-467F85470C54}" type="presOf" srcId="{BE4D477C-53E0-4376-88BF-D9089D9104E4}" destId="{95AFEFF3-B99A-40B4-9443-3F3FFD207F55}" srcOrd="0" destOrd="0" presId="urn:microsoft.com/office/officeart/2005/8/layout/hList1"/>
    <dgm:cxn modelId="{5769CAEE-4150-42B3-B7D2-4DF66CA956CD}" srcId="{9AF94607-D06B-4424-8BF5-01169F53E440}" destId="{FD831431-BD45-42CC-9826-B0828202B3DC}" srcOrd="0" destOrd="0" parTransId="{822C9D11-3F63-45E4-8010-0657A2400ED0}" sibTransId="{54FDBC8B-5922-4A28-9D83-F55735B282D6}"/>
    <dgm:cxn modelId="{FF5CD288-74AA-4F33-A100-577792F7327E}" type="presParOf" srcId="{4A22B043-E50B-482E-8C1B-3495622570F4}" destId="{891FD760-191C-4F25-9BB8-20877E6AF04B}" srcOrd="0" destOrd="0" presId="urn:microsoft.com/office/officeart/2005/8/layout/hList1"/>
    <dgm:cxn modelId="{5D4A0251-9EE3-4F97-8701-7118DAE40164}" type="presParOf" srcId="{891FD760-191C-4F25-9BB8-20877E6AF04B}" destId="{C1E917B0-2D57-45A0-B36D-0DE4A9D8B4C4}" srcOrd="0" destOrd="0" presId="urn:microsoft.com/office/officeart/2005/8/layout/hList1"/>
    <dgm:cxn modelId="{92BAFA2A-9189-480E-9258-41972F532CA4}" type="presParOf" srcId="{891FD760-191C-4F25-9BB8-20877E6AF04B}" destId="{275AFFC2-8BC2-4DEF-BACE-B3B64D802019}" srcOrd="1" destOrd="0" presId="urn:microsoft.com/office/officeart/2005/8/layout/hList1"/>
    <dgm:cxn modelId="{52513A80-BCD5-4018-AB52-32C1CC200D4F}" type="presParOf" srcId="{4A22B043-E50B-482E-8C1B-3495622570F4}" destId="{B271440A-A36C-4D36-B6DE-95E92331C079}" srcOrd="1" destOrd="0" presId="urn:microsoft.com/office/officeart/2005/8/layout/hList1"/>
    <dgm:cxn modelId="{FC4B264E-B999-448A-B040-AA95666CDFC4}" type="presParOf" srcId="{4A22B043-E50B-482E-8C1B-3495622570F4}" destId="{9213384F-377D-4A13-9683-577208AE81CE}" srcOrd="2" destOrd="0" presId="urn:microsoft.com/office/officeart/2005/8/layout/hList1"/>
    <dgm:cxn modelId="{2B4AF8F6-A12F-4F6F-8865-A32C77BD3220}" type="presParOf" srcId="{9213384F-377D-4A13-9683-577208AE81CE}" destId="{35537E8D-3DBF-49CF-8F84-EA432068A5F4}" srcOrd="0" destOrd="0" presId="urn:microsoft.com/office/officeart/2005/8/layout/hList1"/>
    <dgm:cxn modelId="{3125A846-B492-4424-8291-5A68B8CC4D04}" type="presParOf" srcId="{9213384F-377D-4A13-9683-577208AE81CE}" destId="{95AFEFF3-B99A-40B4-9443-3F3FFD207F5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828D21A5-F062-49AC-A980-73418408DC1E}" type="doc">
      <dgm:prSet loTypeId="urn:microsoft.com/office/officeart/2005/8/layout/default" loCatId="list" qsTypeId="urn:microsoft.com/office/officeart/2005/8/quickstyle/3d1" qsCatId="3D" csTypeId="urn:microsoft.com/office/officeart/2005/8/colors/accent0_3" csCatId="mainScheme" phldr="1"/>
      <dgm:spPr/>
      <dgm:t>
        <a:bodyPr/>
        <a:lstStyle/>
        <a:p>
          <a:endParaRPr lang="en-US"/>
        </a:p>
      </dgm:t>
    </dgm:pt>
    <dgm:pt modelId="{2FD068D7-392C-49A0-B53C-78A21D51A7DE}">
      <dgm:prSet phldrT="[Text]"/>
      <dgm:spPr/>
      <dgm:t>
        <a:bodyPr/>
        <a:lstStyle/>
        <a:p>
          <a:r>
            <a:rPr lang="en-US" b="1" dirty="0"/>
            <a:t>Green Book (GB)</a:t>
          </a:r>
        </a:p>
      </dgm:t>
    </dgm:pt>
    <dgm:pt modelId="{02E097C9-10FC-42EE-AE42-1A3D9D3D76A0}" type="parTrans" cxnId="{960274F5-DD70-4819-B737-12E3266F479A}">
      <dgm:prSet/>
      <dgm:spPr/>
      <dgm:t>
        <a:bodyPr/>
        <a:lstStyle/>
        <a:p>
          <a:endParaRPr lang="en-US"/>
        </a:p>
      </dgm:t>
    </dgm:pt>
    <dgm:pt modelId="{A53EEA42-9F1E-4AA6-9A4A-91033976E918}" type="sibTrans" cxnId="{960274F5-DD70-4819-B737-12E3266F479A}">
      <dgm:prSet/>
      <dgm:spPr/>
      <dgm:t>
        <a:bodyPr/>
        <a:lstStyle/>
        <a:p>
          <a:endParaRPr lang="en-US"/>
        </a:p>
      </dgm:t>
    </dgm:pt>
    <dgm:pt modelId="{65582E29-EE0A-491A-AD76-8EE9A7D3B025}">
      <dgm:prSet phldrT="[Text]"/>
      <dgm:spPr/>
      <dgm:t>
        <a:bodyPr/>
        <a:lstStyle/>
        <a:p>
          <a:r>
            <a:rPr lang="en-US" b="1" dirty="0"/>
            <a:t>AU-C’s</a:t>
          </a:r>
        </a:p>
        <a:p>
          <a:r>
            <a:rPr lang="en-US" b="1" dirty="0"/>
            <a:t>(US Auditing Standards)</a:t>
          </a:r>
        </a:p>
      </dgm:t>
    </dgm:pt>
    <dgm:pt modelId="{F1B25349-A32C-4FC8-9120-E064E077D825}" type="parTrans" cxnId="{725CBBC3-68F8-4445-B625-2EFE3F70A003}">
      <dgm:prSet/>
      <dgm:spPr/>
      <dgm:t>
        <a:bodyPr/>
        <a:lstStyle/>
        <a:p>
          <a:endParaRPr lang="en-US"/>
        </a:p>
      </dgm:t>
    </dgm:pt>
    <dgm:pt modelId="{486627EE-D1D2-44F8-BFD4-63A7752AB489}" type="sibTrans" cxnId="{725CBBC3-68F8-4445-B625-2EFE3F70A003}">
      <dgm:prSet/>
      <dgm:spPr/>
      <dgm:t>
        <a:bodyPr/>
        <a:lstStyle/>
        <a:p>
          <a:endParaRPr lang="en-US"/>
        </a:p>
      </dgm:t>
    </dgm:pt>
    <dgm:pt modelId="{C47E71B6-0080-4AFD-BE02-44BFDA854E1D}">
      <dgm:prSet phldrT="[Text]"/>
      <dgm:spPr/>
      <dgm:t>
        <a:bodyPr/>
        <a:lstStyle/>
        <a:p>
          <a:r>
            <a:rPr lang="en-US" b="1" dirty="0"/>
            <a:t>Ohio Administrative Code (OAC)</a:t>
          </a:r>
        </a:p>
      </dgm:t>
    </dgm:pt>
    <dgm:pt modelId="{BFC99F83-F9A7-4100-A799-E5BCD25814B4}" type="parTrans" cxnId="{4D0B9E96-4069-4FC5-A598-76E57DF59F7E}">
      <dgm:prSet/>
      <dgm:spPr/>
      <dgm:t>
        <a:bodyPr/>
        <a:lstStyle/>
        <a:p>
          <a:endParaRPr lang="en-US"/>
        </a:p>
      </dgm:t>
    </dgm:pt>
    <dgm:pt modelId="{85B3E7CE-4425-4AFF-8806-08A7ACDFF4DC}" type="sibTrans" cxnId="{4D0B9E96-4069-4FC5-A598-76E57DF59F7E}">
      <dgm:prSet/>
      <dgm:spPr/>
      <dgm:t>
        <a:bodyPr/>
        <a:lstStyle/>
        <a:p>
          <a:endParaRPr lang="en-US"/>
        </a:p>
      </dgm:t>
    </dgm:pt>
    <dgm:pt modelId="{D852E5CE-9161-4E56-82B4-2416C7D01DC6}">
      <dgm:prSet/>
      <dgm:spPr/>
      <dgm:t>
        <a:bodyPr/>
        <a:lstStyle/>
        <a:p>
          <a:r>
            <a:rPr lang="en-US" b="1" dirty="0"/>
            <a:t>Council of Sponsoring Organizations (COSO)</a:t>
          </a:r>
        </a:p>
      </dgm:t>
    </dgm:pt>
    <dgm:pt modelId="{5D1493F5-09C9-442D-B62E-187DE3A6C7ED}" type="parTrans" cxnId="{6E6440F4-9CE1-4047-B981-3A0447D9FFF5}">
      <dgm:prSet/>
      <dgm:spPr/>
      <dgm:t>
        <a:bodyPr/>
        <a:lstStyle/>
        <a:p>
          <a:endParaRPr lang="en-US"/>
        </a:p>
      </dgm:t>
    </dgm:pt>
    <dgm:pt modelId="{5E6D8A80-D3FB-4A84-B89D-2A8B3D22F57F}" type="sibTrans" cxnId="{6E6440F4-9CE1-4047-B981-3A0447D9FFF5}">
      <dgm:prSet/>
      <dgm:spPr/>
      <dgm:t>
        <a:bodyPr/>
        <a:lstStyle/>
        <a:p>
          <a:endParaRPr lang="en-US"/>
        </a:p>
      </dgm:t>
    </dgm:pt>
    <dgm:pt modelId="{C093308D-8E0B-4A83-8A1C-F0F7511CB1CD}" type="pres">
      <dgm:prSet presAssocID="{828D21A5-F062-49AC-A980-73418408DC1E}" presName="diagram" presStyleCnt="0">
        <dgm:presLayoutVars>
          <dgm:dir/>
          <dgm:resizeHandles val="exact"/>
        </dgm:presLayoutVars>
      </dgm:prSet>
      <dgm:spPr/>
    </dgm:pt>
    <dgm:pt modelId="{7A07795A-9796-4C7F-9D44-636AF12D7A1F}" type="pres">
      <dgm:prSet presAssocID="{D852E5CE-9161-4E56-82B4-2416C7D01DC6}" presName="node" presStyleLbl="node1" presStyleIdx="0" presStyleCnt="4">
        <dgm:presLayoutVars>
          <dgm:bulletEnabled val="1"/>
        </dgm:presLayoutVars>
      </dgm:prSet>
      <dgm:spPr/>
    </dgm:pt>
    <dgm:pt modelId="{6C8E610D-58CF-4899-B4AA-A58855DA32B0}" type="pres">
      <dgm:prSet presAssocID="{5E6D8A80-D3FB-4A84-B89D-2A8B3D22F57F}" presName="sibTrans" presStyleCnt="0"/>
      <dgm:spPr/>
    </dgm:pt>
    <dgm:pt modelId="{D9AE48B4-655A-4D42-9106-1BF88B7E5690}" type="pres">
      <dgm:prSet presAssocID="{2FD068D7-392C-49A0-B53C-78A21D51A7DE}" presName="node" presStyleLbl="node1" presStyleIdx="1" presStyleCnt="4">
        <dgm:presLayoutVars>
          <dgm:bulletEnabled val="1"/>
        </dgm:presLayoutVars>
      </dgm:prSet>
      <dgm:spPr/>
    </dgm:pt>
    <dgm:pt modelId="{EAD650D1-0339-4DB5-B78A-1D4DF3E13348}" type="pres">
      <dgm:prSet presAssocID="{A53EEA42-9F1E-4AA6-9A4A-91033976E918}" presName="sibTrans" presStyleCnt="0"/>
      <dgm:spPr/>
    </dgm:pt>
    <dgm:pt modelId="{8B596544-7747-4C29-8260-2480B30CCBCC}" type="pres">
      <dgm:prSet presAssocID="{65582E29-EE0A-491A-AD76-8EE9A7D3B025}" presName="node" presStyleLbl="node1" presStyleIdx="2" presStyleCnt="4">
        <dgm:presLayoutVars>
          <dgm:bulletEnabled val="1"/>
        </dgm:presLayoutVars>
      </dgm:prSet>
      <dgm:spPr/>
    </dgm:pt>
    <dgm:pt modelId="{8D1B0F54-FFB2-47BF-927A-888F2613B500}" type="pres">
      <dgm:prSet presAssocID="{486627EE-D1D2-44F8-BFD4-63A7752AB489}" presName="sibTrans" presStyleCnt="0"/>
      <dgm:spPr/>
    </dgm:pt>
    <dgm:pt modelId="{A29465DD-FE31-4A33-B235-EF3B51E99345}" type="pres">
      <dgm:prSet presAssocID="{C47E71B6-0080-4AFD-BE02-44BFDA854E1D}" presName="node" presStyleLbl="node1" presStyleIdx="3" presStyleCnt="4">
        <dgm:presLayoutVars>
          <dgm:bulletEnabled val="1"/>
        </dgm:presLayoutVars>
      </dgm:prSet>
      <dgm:spPr/>
    </dgm:pt>
  </dgm:ptLst>
  <dgm:cxnLst>
    <dgm:cxn modelId="{0BC53F7B-1CDB-4273-96D6-29895DD04043}" type="presOf" srcId="{C47E71B6-0080-4AFD-BE02-44BFDA854E1D}" destId="{A29465DD-FE31-4A33-B235-EF3B51E99345}" srcOrd="0" destOrd="0" presId="urn:microsoft.com/office/officeart/2005/8/layout/default"/>
    <dgm:cxn modelId="{576EE188-6645-4EF3-BDB7-FBC3AC5D80F9}" type="presOf" srcId="{65582E29-EE0A-491A-AD76-8EE9A7D3B025}" destId="{8B596544-7747-4C29-8260-2480B30CCBCC}" srcOrd="0" destOrd="0" presId="urn:microsoft.com/office/officeart/2005/8/layout/default"/>
    <dgm:cxn modelId="{4D0B9E96-4069-4FC5-A598-76E57DF59F7E}" srcId="{828D21A5-F062-49AC-A980-73418408DC1E}" destId="{C47E71B6-0080-4AFD-BE02-44BFDA854E1D}" srcOrd="3" destOrd="0" parTransId="{BFC99F83-F9A7-4100-A799-E5BCD25814B4}" sibTransId="{85B3E7CE-4425-4AFF-8806-08A7ACDFF4DC}"/>
    <dgm:cxn modelId="{725CBBC3-68F8-4445-B625-2EFE3F70A003}" srcId="{828D21A5-F062-49AC-A980-73418408DC1E}" destId="{65582E29-EE0A-491A-AD76-8EE9A7D3B025}" srcOrd="2" destOrd="0" parTransId="{F1B25349-A32C-4FC8-9120-E064E077D825}" sibTransId="{486627EE-D1D2-44F8-BFD4-63A7752AB489}"/>
    <dgm:cxn modelId="{C955F3D5-16A8-48C4-9C40-B594DDC6ECA0}" type="presOf" srcId="{828D21A5-F062-49AC-A980-73418408DC1E}" destId="{C093308D-8E0B-4A83-8A1C-F0F7511CB1CD}" srcOrd="0" destOrd="0" presId="urn:microsoft.com/office/officeart/2005/8/layout/default"/>
    <dgm:cxn modelId="{2E9430D7-7725-459F-8AA6-7A994FEA54B1}" type="presOf" srcId="{D852E5CE-9161-4E56-82B4-2416C7D01DC6}" destId="{7A07795A-9796-4C7F-9D44-636AF12D7A1F}" srcOrd="0" destOrd="0" presId="urn:microsoft.com/office/officeart/2005/8/layout/default"/>
    <dgm:cxn modelId="{6E6440F4-9CE1-4047-B981-3A0447D9FFF5}" srcId="{828D21A5-F062-49AC-A980-73418408DC1E}" destId="{D852E5CE-9161-4E56-82B4-2416C7D01DC6}" srcOrd="0" destOrd="0" parTransId="{5D1493F5-09C9-442D-B62E-187DE3A6C7ED}" sibTransId="{5E6D8A80-D3FB-4A84-B89D-2A8B3D22F57F}"/>
    <dgm:cxn modelId="{960274F5-DD70-4819-B737-12E3266F479A}" srcId="{828D21A5-F062-49AC-A980-73418408DC1E}" destId="{2FD068D7-392C-49A0-B53C-78A21D51A7DE}" srcOrd="1" destOrd="0" parTransId="{02E097C9-10FC-42EE-AE42-1A3D9D3D76A0}" sibTransId="{A53EEA42-9F1E-4AA6-9A4A-91033976E918}"/>
    <dgm:cxn modelId="{72C45AFF-00E2-4391-BDE3-F32307863E8A}" type="presOf" srcId="{2FD068D7-392C-49A0-B53C-78A21D51A7DE}" destId="{D9AE48B4-655A-4D42-9106-1BF88B7E5690}" srcOrd="0" destOrd="0" presId="urn:microsoft.com/office/officeart/2005/8/layout/default"/>
    <dgm:cxn modelId="{E9E0F6D5-8A52-461E-BD92-AA9C80B679E0}" type="presParOf" srcId="{C093308D-8E0B-4A83-8A1C-F0F7511CB1CD}" destId="{7A07795A-9796-4C7F-9D44-636AF12D7A1F}" srcOrd="0" destOrd="0" presId="urn:microsoft.com/office/officeart/2005/8/layout/default"/>
    <dgm:cxn modelId="{E27D0756-8254-4391-99CF-FAC747A49337}" type="presParOf" srcId="{C093308D-8E0B-4A83-8A1C-F0F7511CB1CD}" destId="{6C8E610D-58CF-4899-B4AA-A58855DA32B0}" srcOrd="1" destOrd="0" presId="urn:microsoft.com/office/officeart/2005/8/layout/default"/>
    <dgm:cxn modelId="{F0F02F7C-153A-42A4-8236-93B963C4BEEE}" type="presParOf" srcId="{C093308D-8E0B-4A83-8A1C-F0F7511CB1CD}" destId="{D9AE48B4-655A-4D42-9106-1BF88B7E5690}" srcOrd="2" destOrd="0" presId="urn:microsoft.com/office/officeart/2005/8/layout/default"/>
    <dgm:cxn modelId="{06034B3C-10BA-4070-A7D1-886AAC8DD080}" type="presParOf" srcId="{C093308D-8E0B-4A83-8A1C-F0F7511CB1CD}" destId="{EAD650D1-0339-4DB5-B78A-1D4DF3E13348}" srcOrd="3" destOrd="0" presId="urn:microsoft.com/office/officeart/2005/8/layout/default"/>
    <dgm:cxn modelId="{57DE6949-A945-45FB-BF04-5340F0777EF0}" type="presParOf" srcId="{C093308D-8E0B-4A83-8A1C-F0F7511CB1CD}" destId="{8B596544-7747-4C29-8260-2480B30CCBCC}" srcOrd="4" destOrd="0" presId="urn:microsoft.com/office/officeart/2005/8/layout/default"/>
    <dgm:cxn modelId="{D352D71F-7FB6-4B33-8AE7-AF4F8BADCECC}" type="presParOf" srcId="{C093308D-8E0B-4A83-8A1C-F0F7511CB1CD}" destId="{8D1B0F54-FFB2-47BF-927A-888F2613B500}" srcOrd="5" destOrd="0" presId="urn:microsoft.com/office/officeart/2005/8/layout/default"/>
    <dgm:cxn modelId="{EF3DBBB0-4506-4ECE-AC01-D7EFFA812C89}" type="presParOf" srcId="{C093308D-8E0B-4A83-8A1C-F0F7511CB1CD}" destId="{A29465DD-FE31-4A33-B235-EF3B51E9934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8CC70DBC-DA74-47C9-BE82-92C297AC290A}" type="doc">
      <dgm:prSet loTypeId="urn:microsoft.com/office/officeart/2005/8/layout/process4" loCatId="list" qsTypeId="urn:microsoft.com/office/officeart/2005/8/quickstyle/3d1" qsCatId="3D" csTypeId="urn:microsoft.com/office/officeart/2005/8/colors/accent0_3" csCatId="mainScheme" phldr="1"/>
      <dgm:spPr/>
      <dgm:t>
        <a:bodyPr/>
        <a:lstStyle/>
        <a:p>
          <a:endParaRPr lang="en-US"/>
        </a:p>
      </dgm:t>
    </dgm:pt>
    <dgm:pt modelId="{959FFBD8-6898-4232-A4BF-7D4470568973}">
      <dgm:prSet phldrT="[Text]"/>
      <dgm:spPr/>
      <dgm:t>
        <a:bodyPr/>
        <a:lstStyle/>
        <a:p>
          <a:r>
            <a:rPr lang="en-US" b="1" dirty="0"/>
            <a:t>Mgmt. determines what level of authority each key role needs to fulfill a responsibility.</a:t>
          </a:r>
        </a:p>
      </dgm:t>
    </dgm:pt>
    <dgm:pt modelId="{3C4F97AA-C143-4958-B542-FB6F5F91689A}" type="parTrans" cxnId="{EF4DAF79-13E9-4E00-979A-7387AC6C328A}">
      <dgm:prSet/>
      <dgm:spPr/>
      <dgm:t>
        <a:bodyPr/>
        <a:lstStyle/>
        <a:p>
          <a:endParaRPr lang="en-US"/>
        </a:p>
      </dgm:t>
    </dgm:pt>
    <dgm:pt modelId="{4BC525B7-8F7D-4147-A860-BB88C312BD4A}" type="sibTrans" cxnId="{EF4DAF79-13E9-4E00-979A-7387AC6C328A}">
      <dgm:prSet/>
      <dgm:spPr/>
      <dgm:t>
        <a:bodyPr/>
        <a:lstStyle/>
        <a:p>
          <a:endParaRPr lang="en-US"/>
        </a:p>
      </dgm:t>
    </dgm:pt>
    <dgm:pt modelId="{B574EF2C-2789-4D3A-8139-C2A81D1BC20E}">
      <dgm:prSet phldrT="[Text]"/>
      <dgm:spPr/>
      <dgm:t>
        <a:bodyPr/>
        <a:lstStyle/>
        <a:p>
          <a:r>
            <a:rPr lang="en-US" b="1" dirty="0"/>
            <a:t>Mgmt. delegates authority only to the extent required to achieve the entity’s objectives.</a:t>
          </a:r>
        </a:p>
      </dgm:t>
    </dgm:pt>
    <dgm:pt modelId="{69C43559-DC31-4679-B34E-1C09D45E9F0B}" type="parTrans" cxnId="{8550ADE8-E12C-472A-A173-FA4BA33DD1D0}">
      <dgm:prSet/>
      <dgm:spPr/>
      <dgm:t>
        <a:bodyPr/>
        <a:lstStyle/>
        <a:p>
          <a:endParaRPr lang="en-US"/>
        </a:p>
      </dgm:t>
    </dgm:pt>
    <dgm:pt modelId="{0E8BEE39-4BA1-4330-AF1D-91EFD0D3FBC0}" type="sibTrans" cxnId="{8550ADE8-E12C-472A-A173-FA4BA33DD1D0}">
      <dgm:prSet/>
      <dgm:spPr/>
      <dgm:t>
        <a:bodyPr/>
        <a:lstStyle/>
        <a:p>
          <a:endParaRPr lang="en-US"/>
        </a:p>
      </dgm:t>
    </dgm:pt>
    <dgm:pt modelId="{96E88A78-9CE1-484D-8FF6-5187CC42FE8C}">
      <dgm:prSet phldrT="[Text]"/>
      <dgm:spPr/>
      <dgm:t>
        <a:bodyPr/>
        <a:lstStyle/>
        <a:p>
          <a:r>
            <a:rPr lang="en-US" b="1" dirty="0"/>
            <a:t>As part of delegating authority, management evaluates the delegation for proper segregation of duties.</a:t>
          </a:r>
        </a:p>
      </dgm:t>
    </dgm:pt>
    <dgm:pt modelId="{E80D4CA6-13F2-42ED-9BC6-0CA9D9168548}" type="parTrans" cxnId="{5ACB620D-BB54-4D07-A524-E8E8CBE04C4D}">
      <dgm:prSet/>
      <dgm:spPr/>
      <dgm:t>
        <a:bodyPr/>
        <a:lstStyle/>
        <a:p>
          <a:endParaRPr lang="en-US"/>
        </a:p>
      </dgm:t>
    </dgm:pt>
    <dgm:pt modelId="{D1D43128-DDE1-499C-A3E1-DE60A307952B}" type="sibTrans" cxnId="{5ACB620D-BB54-4D07-A524-E8E8CBE04C4D}">
      <dgm:prSet/>
      <dgm:spPr/>
      <dgm:t>
        <a:bodyPr/>
        <a:lstStyle/>
        <a:p>
          <a:endParaRPr lang="en-US"/>
        </a:p>
      </dgm:t>
    </dgm:pt>
    <dgm:pt modelId="{C5F58D12-57A4-4777-A23A-0E50C2685AA7}" type="pres">
      <dgm:prSet presAssocID="{8CC70DBC-DA74-47C9-BE82-92C297AC290A}" presName="Name0" presStyleCnt="0">
        <dgm:presLayoutVars>
          <dgm:dir/>
          <dgm:animLvl val="lvl"/>
          <dgm:resizeHandles val="exact"/>
        </dgm:presLayoutVars>
      </dgm:prSet>
      <dgm:spPr/>
    </dgm:pt>
    <dgm:pt modelId="{0BBA00ED-A00A-49E7-B3BC-190D68D2B184}" type="pres">
      <dgm:prSet presAssocID="{96E88A78-9CE1-484D-8FF6-5187CC42FE8C}" presName="boxAndChildren" presStyleCnt="0"/>
      <dgm:spPr/>
    </dgm:pt>
    <dgm:pt modelId="{D7D82183-2610-4428-91C1-FCD5FB7C1DA5}" type="pres">
      <dgm:prSet presAssocID="{96E88A78-9CE1-484D-8FF6-5187CC42FE8C}" presName="parentTextBox" presStyleLbl="node1" presStyleIdx="0" presStyleCnt="3"/>
      <dgm:spPr/>
    </dgm:pt>
    <dgm:pt modelId="{108275B6-F85C-4FBF-A302-BE142CCC6D25}" type="pres">
      <dgm:prSet presAssocID="{0E8BEE39-4BA1-4330-AF1D-91EFD0D3FBC0}" presName="sp" presStyleCnt="0"/>
      <dgm:spPr/>
    </dgm:pt>
    <dgm:pt modelId="{38C5C5EC-9F9F-4B1F-9410-3CFEA78AEB19}" type="pres">
      <dgm:prSet presAssocID="{B574EF2C-2789-4D3A-8139-C2A81D1BC20E}" presName="arrowAndChildren" presStyleCnt="0"/>
      <dgm:spPr/>
    </dgm:pt>
    <dgm:pt modelId="{784B4A85-FBA6-4118-8F9C-36FA9704B971}" type="pres">
      <dgm:prSet presAssocID="{B574EF2C-2789-4D3A-8139-C2A81D1BC20E}" presName="parentTextArrow" presStyleLbl="node1" presStyleIdx="1" presStyleCnt="3"/>
      <dgm:spPr/>
    </dgm:pt>
    <dgm:pt modelId="{72B5F02F-BA99-40F9-856D-8CC78EBC30C8}" type="pres">
      <dgm:prSet presAssocID="{4BC525B7-8F7D-4147-A860-BB88C312BD4A}" presName="sp" presStyleCnt="0"/>
      <dgm:spPr/>
    </dgm:pt>
    <dgm:pt modelId="{E1715676-4DD3-4E01-B635-34A5D0922534}" type="pres">
      <dgm:prSet presAssocID="{959FFBD8-6898-4232-A4BF-7D4470568973}" presName="arrowAndChildren" presStyleCnt="0"/>
      <dgm:spPr/>
    </dgm:pt>
    <dgm:pt modelId="{DB4F8C26-569A-4E19-9B58-5C291F5F5936}" type="pres">
      <dgm:prSet presAssocID="{959FFBD8-6898-4232-A4BF-7D4470568973}" presName="parentTextArrow" presStyleLbl="node1" presStyleIdx="2" presStyleCnt="3"/>
      <dgm:spPr/>
    </dgm:pt>
  </dgm:ptLst>
  <dgm:cxnLst>
    <dgm:cxn modelId="{5ACB620D-BB54-4D07-A524-E8E8CBE04C4D}" srcId="{8CC70DBC-DA74-47C9-BE82-92C297AC290A}" destId="{96E88A78-9CE1-484D-8FF6-5187CC42FE8C}" srcOrd="2" destOrd="0" parTransId="{E80D4CA6-13F2-42ED-9BC6-0CA9D9168548}" sibTransId="{D1D43128-DDE1-499C-A3E1-DE60A307952B}"/>
    <dgm:cxn modelId="{8F36D737-DE02-4FE3-BFF4-B85A64C30091}" type="presOf" srcId="{959FFBD8-6898-4232-A4BF-7D4470568973}" destId="{DB4F8C26-569A-4E19-9B58-5C291F5F5936}" srcOrd="0" destOrd="0" presId="urn:microsoft.com/office/officeart/2005/8/layout/process4"/>
    <dgm:cxn modelId="{49E3C938-B0A0-4DF0-80BA-5BE78A6F4D32}" type="presOf" srcId="{B574EF2C-2789-4D3A-8139-C2A81D1BC20E}" destId="{784B4A85-FBA6-4118-8F9C-36FA9704B971}" srcOrd="0" destOrd="0" presId="urn:microsoft.com/office/officeart/2005/8/layout/process4"/>
    <dgm:cxn modelId="{3E066A78-E3A7-4BDF-A483-8CD4E1BB7F2A}" type="presOf" srcId="{8CC70DBC-DA74-47C9-BE82-92C297AC290A}" destId="{C5F58D12-57A4-4777-A23A-0E50C2685AA7}" srcOrd="0" destOrd="0" presId="urn:microsoft.com/office/officeart/2005/8/layout/process4"/>
    <dgm:cxn modelId="{EF4DAF79-13E9-4E00-979A-7387AC6C328A}" srcId="{8CC70DBC-DA74-47C9-BE82-92C297AC290A}" destId="{959FFBD8-6898-4232-A4BF-7D4470568973}" srcOrd="0" destOrd="0" parTransId="{3C4F97AA-C143-4958-B542-FB6F5F91689A}" sibTransId="{4BC525B7-8F7D-4147-A860-BB88C312BD4A}"/>
    <dgm:cxn modelId="{5ACD5E7B-F597-4E6C-995D-FF08864CFEE0}" type="presOf" srcId="{96E88A78-9CE1-484D-8FF6-5187CC42FE8C}" destId="{D7D82183-2610-4428-91C1-FCD5FB7C1DA5}" srcOrd="0" destOrd="0" presId="urn:microsoft.com/office/officeart/2005/8/layout/process4"/>
    <dgm:cxn modelId="{8550ADE8-E12C-472A-A173-FA4BA33DD1D0}" srcId="{8CC70DBC-DA74-47C9-BE82-92C297AC290A}" destId="{B574EF2C-2789-4D3A-8139-C2A81D1BC20E}" srcOrd="1" destOrd="0" parTransId="{69C43559-DC31-4679-B34E-1C09D45E9F0B}" sibTransId="{0E8BEE39-4BA1-4330-AF1D-91EFD0D3FBC0}"/>
    <dgm:cxn modelId="{D5999D17-59E4-4060-824B-CC2DF6BD35E1}" type="presParOf" srcId="{C5F58D12-57A4-4777-A23A-0E50C2685AA7}" destId="{0BBA00ED-A00A-49E7-B3BC-190D68D2B184}" srcOrd="0" destOrd="0" presId="urn:microsoft.com/office/officeart/2005/8/layout/process4"/>
    <dgm:cxn modelId="{ACC3DA1C-A431-4B21-A53B-D8C7D6A40E93}" type="presParOf" srcId="{0BBA00ED-A00A-49E7-B3BC-190D68D2B184}" destId="{D7D82183-2610-4428-91C1-FCD5FB7C1DA5}" srcOrd="0" destOrd="0" presId="urn:microsoft.com/office/officeart/2005/8/layout/process4"/>
    <dgm:cxn modelId="{F2FFE2C1-BEF8-4051-8B2A-EF28527A3B1F}" type="presParOf" srcId="{C5F58D12-57A4-4777-A23A-0E50C2685AA7}" destId="{108275B6-F85C-4FBF-A302-BE142CCC6D25}" srcOrd="1" destOrd="0" presId="urn:microsoft.com/office/officeart/2005/8/layout/process4"/>
    <dgm:cxn modelId="{499C3034-04FA-4257-B063-98625530789D}" type="presParOf" srcId="{C5F58D12-57A4-4777-A23A-0E50C2685AA7}" destId="{38C5C5EC-9F9F-4B1F-9410-3CFEA78AEB19}" srcOrd="2" destOrd="0" presId="urn:microsoft.com/office/officeart/2005/8/layout/process4"/>
    <dgm:cxn modelId="{4AF589CA-4135-48FA-ABA3-76D5FBC370F0}" type="presParOf" srcId="{38C5C5EC-9F9F-4B1F-9410-3CFEA78AEB19}" destId="{784B4A85-FBA6-4118-8F9C-36FA9704B971}" srcOrd="0" destOrd="0" presId="urn:microsoft.com/office/officeart/2005/8/layout/process4"/>
    <dgm:cxn modelId="{C089FDDB-B12A-42DD-B65C-129D4CCE51CA}" type="presParOf" srcId="{C5F58D12-57A4-4777-A23A-0E50C2685AA7}" destId="{72B5F02F-BA99-40F9-856D-8CC78EBC30C8}" srcOrd="3" destOrd="0" presId="urn:microsoft.com/office/officeart/2005/8/layout/process4"/>
    <dgm:cxn modelId="{BA58CAD2-ACFA-43E5-9F7E-8C8B576E3E84}" type="presParOf" srcId="{C5F58D12-57A4-4777-A23A-0E50C2685AA7}" destId="{E1715676-4DD3-4E01-B635-34A5D0922534}" srcOrd="4" destOrd="0" presId="urn:microsoft.com/office/officeart/2005/8/layout/process4"/>
    <dgm:cxn modelId="{AD284FE4-8634-4326-B9E4-FA803B03CC0A}" type="presParOf" srcId="{E1715676-4DD3-4E01-B635-34A5D0922534}" destId="{DB4F8C26-569A-4E19-9B58-5C291F5F593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4.xml><?xml version="1.0" encoding="utf-8"?>
<dgm:dataModel xmlns:dgm="http://schemas.openxmlformats.org/drawingml/2006/diagram" xmlns:a="http://schemas.openxmlformats.org/drawingml/2006/main">
  <dgm:ptLst>
    <dgm:pt modelId="{3D9EBEE7-5091-4A05-A573-D2985FC1B38E}" type="doc">
      <dgm:prSet loTypeId="urn:microsoft.com/office/officeart/2005/8/layout/vList6" loCatId="list" qsTypeId="urn:microsoft.com/office/officeart/2005/8/quickstyle/3d2" qsCatId="3D" csTypeId="urn:microsoft.com/office/officeart/2005/8/colors/accent0_3" csCatId="mainScheme" phldr="1"/>
      <dgm:spPr/>
      <dgm:t>
        <a:bodyPr/>
        <a:lstStyle/>
        <a:p>
          <a:endParaRPr lang="en-US"/>
        </a:p>
      </dgm:t>
    </dgm:pt>
    <dgm:pt modelId="{6F802108-3737-4383-BC46-8BBD8FF6B9B9}">
      <dgm:prSet phldrT="[Text]"/>
      <dgm:spPr/>
      <dgm:t>
        <a:bodyPr/>
        <a:lstStyle/>
        <a:p>
          <a:r>
            <a:rPr lang="en-US" b="1" dirty="0"/>
            <a:t>AU-C 240</a:t>
          </a:r>
        </a:p>
      </dgm:t>
    </dgm:pt>
    <dgm:pt modelId="{47B20ECD-8456-4BF2-9CB0-BEBDB11CF9E1}" type="parTrans" cxnId="{859226D5-6E90-4E7B-BCC0-D63F9FD5DC3D}">
      <dgm:prSet/>
      <dgm:spPr/>
      <dgm:t>
        <a:bodyPr/>
        <a:lstStyle/>
        <a:p>
          <a:endParaRPr lang="en-US"/>
        </a:p>
      </dgm:t>
    </dgm:pt>
    <dgm:pt modelId="{3FB2F1D1-2DE7-4CEE-9DAA-661A869E603A}" type="sibTrans" cxnId="{859226D5-6E90-4E7B-BCC0-D63F9FD5DC3D}">
      <dgm:prSet/>
      <dgm:spPr/>
      <dgm:t>
        <a:bodyPr/>
        <a:lstStyle/>
        <a:p>
          <a:endParaRPr lang="en-US"/>
        </a:p>
      </dgm:t>
    </dgm:pt>
    <dgm:pt modelId="{E8DAEB32-93BF-4DF5-9788-A127A6158C18}">
      <dgm:prSet phldrT="[Text]" custT="1"/>
      <dgm:spPr/>
      <dgm:t>
        <a:bodyPr/>
        <a:lstStyle/>
        <a:p>
          <a:r>
            <a:rPr lang="en-US" sz="2800" dirty="0"/>
            <a:t>Inadequate segregation of duties or independent checks increases the susceptibility of misappropriation </a:t>
          </a:r>
        </a:p>
      </dgm:t>
    </dgm:pt>
    <dgm:pt modelId="{1D43F956-AD74-439D-9D1F-86BE075052CD}" type="parTrans" cxnId="{42605922-71CF-4898-8A68-3F09198EC1D0}">
      <dgm:prSet/>
      <dgm:spPr/>
      <dgm:t>
        <a:bodyPr/>
        <a:lstStyle/>
        <a:p>
          <a:endParaRPr lang="en-US"/>
        </a:p>
      </dgm:t>
    </dgm:pt>
    <dgm:pt modelId="{654E7B32-8C67-4B3B-A5B1-911B7CC6D564}" type="sibTrans" cxnId="{42605922-71CF-4898-8A68-3F09198EC1D0}">
      <dgm:prSet/>
      <dgm:spPr/>
      <dgm:t>
        <a:bodyPr/>
        <a:lstStyle/>
        <a:p>
          <a:endParaRPr lang="en-US"/>
        </a:p>
      </dgm:t>
    </dgm:pt>
    <dgm:pt modelId="{ADB40BEC-7329-4894-BD41-CF9B6EA04B1D}">
      <dgm:prSet phldrT="[Text]"/>
      <dgm:spPr/>
      <dgm:t>
        <a:bodyPr/>
        <a:lstStyle/>
        <a:p>
          <a:r>
            <a:rPr lang="en-US" b="1" dirty="0"/>
            <a:t>AU-C 265</a:t>
          </a:r>
          <a:endParaRPr lang="en-US" dirty="0"/>
        </a:p>
      </dgm:t>
    </dgm:pt>
    <dgm:pt modelId="{AD529395-9020-499A-9F96-AA0FF7F08F92}" type="parTrans" cxnId="{9F048646-3DEA-457B-A43B-02AA3CF60F18}">
      <dgm:prSet/>
      <dgm:spPr/>
      <dgm:t>
        <a:bodyPr/>
        <a:lstStyle/>
        <a:p>
          <a:endParaRPr lang="en-US"/>
        </a:p>
      </dgm:t>
    </dgm:pt>
    <dgm:pt modelId="{E5AC39FB-A60F-4C7B-BC41-6A7026705113}" type="sibTrans" cxnId="{9F048646-3DEA-457B-A43B-02AA3CF60F18}">
      <dgm:prSet/>
      <dgm:spPr/>
      <dgm:t>
        <a:bodyPr/>
        <a:lstStyle/>
        <a:p>
          <a:endParaRPr lang="en-US"/>
        </a:p>
      </dgm:t>
    </dgm:pt>
    <dgm:pt modelId="{DCA6D413-2F2A-4ADA-89F4-60BAAEFBAE9C}">
      <dgm:prSet phldrT="[Text]" custT="1"/>
      <dgm:spPr/>
      <dgm:t>
        <a:bodyPr/>
        <a:lstStyle/>
        <a:p>
          <a:r>
            <a:rPr lang="en-US" sz="2800" dirty="0"/>
            <a:t>Absent or inadequate S.o.D may be</a:t>
          </a:r>
          <a:r>
            <a:rPr lang="en-US" sz="2800" dirty="0">
              <a:effectLst/>
            </a:rPr>
            <a:t> deficiencies, significant deficiencies, or material weaknesses</a:t>
          </a:r>
          <a:endParaRPr lang="en-US" sz="2800" dirty="0"/>
        </a:p>
      </dgm:t>
    </dgm:pt>
    <dgm:pt modelId="{0DEC718C-EE54-4585-86B3-05694671ACE7}" type="parTrans" cxnId="{3A02FAA5-D924-4E5F-8AD4-75CB3ACCC2A5}">
      <dgm:prSet/>
      <dgm:spPr/>
      <dgm:t>
        <a:bodyPr/>
        <a:lstStyle/>
        <a:p>
          <a:endParaRPr lang="en-US"/>
        </a:p>
      </dgm:t>
    </dgm:pt>
    <dgm:pt modelId="{2EEC2B52-0E18-44D1-95F5-E6ADA384359A}" type="sibTrans" cxnId="{3A02FAA5-D924-4E5F-8AD4-75CB3ACCC2A5}">
      <dgm:prSet/>
      <dgm:spPr/>
      <dgm:t>
        <a:bodyPr/>
        <a:lstStyle/>
        <a:p>
          <a:endParaRPr lang="en-US"/>
        </a:p>
      </dgm:t>
    </dgm:pt>
    <dgm:pt modelId="{95148032-EEAA-4DAF-AF3D-655E41F06B80}" type="pres">
      <dgm:prSet presAssocID="{3D9EBEE7-5091-4A05-A573-D2985FC1B38E}" presName="Name0" presStyleCnt="0">
        <dgm:presLayoutVars>
          <dgm:dir/>
          <dgm:animLvl val="lvl"/>
          <dgm:resizeHandles/>
        </dgm:presLayoutVars>
      </dgm:prSet>
      <dgm:spPr/>
    </dgm:pt>
    <dgm:pt modelId="{B5719978-785F-485F-A81B-ED97992754E5}" type="pres">
      <dgm:prSet presAssocID="{6F802108-3737-4383-BC46-8BBD8FF6B9B9}" presName="linNode" presStyleCnt="0"/>
      <dgm:spPr/>
    </dgm:pt>
    <dgm:pt modelId="{821DFD9E-9EEE-4ED5-9084-4ABC6115387F}" type="pres">
      <dgm:prSet presAssocID="{6F802108-3737-4383-BC46-8BBD8FF6B9B9}" presName="parentShp" presStyleLbl="node1" presStyleIdx="0" presStyleCnt="2">
        <dgm:presLayoutVars>
          <dgm:bulletEnabled val="1"/>
        </dgm:presLayoutVars>
      </dgm:prSet>
      <dgm:spPr/>
    </dgm:pt>
    <dgm:pt modelId="{EC6C82C9-A6E3-4E14-9E36-BAFF518BF84A}" type="pres">
      <dgm:prSet presAssocID="{6F802108-3737-4383-BC46-8BBD8FF6B9B9}" presName="childShp" presStyleLbl="bgAccFollowNode1" presStyleIdx="0" presStyleCnt="2">
        <dgm:presLayoutVars>
          <dgm:bulletEnabled val="1"/>
        </dgm:presLayoutVars>
      </dgm:prSet>
      <dgm:spPr/>
    </dgm:pt>
    <dgm:pt modelId="{1C79BC13-E36D-4740-8359-CA9568F96F87}" type="pres">
      <dgm:prSet presAssocID="{3FB2F1D1-2DE7-4CEE-9DAA-661A869E603A}" presName="spacing" presStyleCnt="0"/>
      <dgm:spPr/>
    </dgm:pt>
    <dgm:pt modelId="{E2BA2717-95CE-4AC2-A88E-675CF3BACFAA}" type="pres">
      <dgm:prSet presAssocID="{ADB40BEC-7329-4894-BD41-CF9B6EA04B1D}" presName="linNode" presStyleCnt="0"/>
      <dgm:spPr/>
    </dgm:pt>
    <dgm:pt modelId="{DDC81E88-B3C4-41C0-8A87-119B858D3077}" type="pres">
      <dgm:prSet presAssocID="{ADB40BEC-7329-4894-BD41-CF9B6EA04B1D}" presName="parentShp" presStyleLbl="node1" presStyleIdx="1" presStyleCnt="2">
        <dgm:presLayoutVars>
          <dgm:bulletEnabled val="1"/>
        </dgm:presLayoutVars>
      </dgm:prSet>
      <dgm:spPr/>
    </dgm:pt>
    <dgm:pt modelId="{2B3CE272-6153-4849-9EA2-846C77872E10}" type="pres">
      <dgm:prSet presAssocID="{ADB40BEC-7329-4894-BD41-CF9B6EA04B1D}" presName="childShp" presStyleLbl="bgAccFollowNode1" presStyleIdx="1" presStyleCnt="2">
        <dgm:presLayoutVars>
          <dgm:bulletEnabled val="1"/>
        </dgm:presLayoutVars>
      </dgm:prSet>
      <dgm:spPr/>
    </dgm:pt>
  </dgm:ptLst>
  <dgm:cxnLst>
    <dgm:cxn modelId="{AD35AD14-5482-4039-BF72-3BEB8D5F70EA}" type="presOf" srcId="{ADB40BEC-7329-4894-BD41-CF9B6EA04B1D}" destId="{DDC81E88-B3C4-41C0-8A87-119B858D3077}" srcOrd="0" destOrd="0" presId="urn:microsoft.com/office/officeart/2005/8/layout/vList6"/>
    <dgm:cxn modelId="{42605922-71CF-4898-8A68-3F09198EC1D0}" srcId="{6F802108-3737-4383-BC46-8BBD8FF6B9B9}" destId="{E8DAEB32-93BF-4DF5-9788-A127A6158C18}" srcOrd="0" destOrd="0" parTransId="{1D43F956-AD74-439D-9D1F-86BE075052CD}" sibTransId="{654E7B32-8C67-4B3B-A5B1-911B7CC6D564}"/>
    <dgm:cxn modelId="{B12D6A29-71CD-4ED9-A248-05617D550E7D}" type="presOf" srcId="{DCA6D413-2F2A-4ADA-89F4-60BAAEFBAE9C}" destId="{2B3CE272-6153-4849-9EA2-846C77872E10}" srcOrd="0" destOrd="0" presId="urn:microsoft.com/office/officeart/2005/8/layout/vList6"/>
    <dgm:cxn modelId="{9F048646-3DEA-457B-A43B-02AA3CF60F18}" srcId="{3D9EBEE7-5091-4A05-A573-D2985FC1B38E}" destId="{ADB40BEC-7329-4894-BD41-CF9B6EA04B1D}" srcOrd="1" destOrd="0" parTransId="{AD529395-9020-499A-9F96-AA0FF7F08F92}" sibTransId="{E5AC39FB-A60F-4C7B-BC41-6A7026705113}"/>
    <dgm:cxn modelId="{BC672C9A-6ADF-4AEB-B90A-744C28DFB95B}" type="presOf" srcId="{E8DAEB32-93BF-4DF5-9788-A127A6158C18}" destId="{EC6C82C9-A6E3-4E14-9E36-BAFF518BF84A}" srcOrd="0" destOrd="0" presId="urn:microsoft.com/office/officeart/2005/8/layout/vList6"/>
    <dgm:cxn modelId="{3A02FAA5-D924-4E5F-8AD4-75CB3ACCC2A5}" srcId="{ADB40BEC-7329-4894-BD41-CF9B6EA04B1D}" destId="{DCA6D413-2F2A-4ADA-89F4-60BAAEFBAE9C}" srcOrd="0" destOrd="0" parTransId="{0DEC718C-EE54-4585-86B3-05694671ACE7}" sibTransId="{2EEC2B52-0E18-44D1-95F5-E6ADA384359A}"/>
    <dgm:cxn modelId="{4205E4CF-F3FB-4AF5-87C6-3479C69756A8}" type="presOf" srcId="{3D9EBEE7-5091-4A05-A573-D2985FC1B38E}" destId="{95148032-EEAA-4DAF-AF3D-655E41F06B80}" srcOrd="0" destOrd="0" presId="urn:microsoft.com/office/officeart/2005/8/layout/vList6"/>
    <dgm:cxn modelId="{859226D5-6E90-4E7B-BCC0-D63F9FD5DC3D}" srcId="{3D9EBEE7-5091-4A05-A573-D2985FC1B38E}" destId="{6F802108-3737-4383-BC46-8BBD8FF6B9B9}" srcOrd="0" destOrd="0" parTransId="{47B20ECD-8456-4BF2-9CB0-BEBDB11CF9E1}" sibTransId="{3FB2F1D1-2DE7-4CEE-9DAA-661A869E603A}"/>
    <dgm:cxn modelId="{76D6C6E8-BBE2-4F8B-9402-3BB2DB65212E}" type="presOf" srcId="{6F802108-3737-4383-BC46-8BBD8FF6B9B9}" destId="{821DFD9E-9EEE-4ED5-9084-4ABC6115387F}" srcOrd="0" destOrd="0" presId="urn:microsoft.com/office/officeart/2005/8/layout/vList6"/>
    <dgm:cxn modelId="{E77D6C0C-9BB3-429D-B709-52E93BF74D76}" type="presParOf" srcId="{95148032-EEAA-4DAF-AF3D-655E41F06B80}" destId="{B5719978-785F-485F-A81B-ED97992754E5}" srcOrd="0" destOrd="0" presId="urn:microsoft.com/office/officeart/2005/8/layout/vList6"/>
    <dgm:cxn modelId="{065AA148-AAAD-4988-8342-FAA239BAF031}" type="presParOf" srcId="{B5719978-785F-485F-A81B-ED97992754E5}" destId="{821DFD9E-9EEE-4ED5-9084-4ABC6115387F}" srcOrd="0" destOrd="0" presId="urn:microsoft.com/office/officeart/2005/8/layout/vList6"/>
    <dgm:cxn modelId="{D67ECF0A-2236-4359-9A10-F4542168AAD4}" type="presParOf" srcId="{B5719978-785F-485F-A81B-ED97992754E5}" destId="{EC6C82C9-A6E3-4E14-9E36-BAFF518BF84A}" srcOrd="1" destOrd="0" presId="urn:microsoft.com/office/officeart/2005/8/layout/vList6"/>
    <dgm:cxn modelId="{D4B6AD9D-C605-4D0A-8A14-64633A458CEF}" type="presParOf" srcId="{95148032-EEAA-4DAF-AF3D-655E41F06B80}" destId="{1C79BC13-E36D-4740-8359-CA9568F96F87}" srcOrd="1" destOrd="0" presId="urn:microsoft.com/office/officeart/2005/8/layout/vList6"/>
    <dgm:cxn modelId="{B5CBD0BC-0471-48F5-8A5F-19A4E7F48B72}" type="presParOf" srcId="{95148032-EEAA-4DAF-AF3D-655E41F06B80}" destId="{E2BA2717-95CE-4AC2-A88E-675CF3BACFAA}" srcOrd="2" destOrd="0" presId="urn:microsoft.com/office/officeart/2005/8/layout/vList6"/>
    <dgm:cxn modelId="{5AD97953-98FE-45F7-827E-2C6ADA89F095}" type="presParOf" srcId="{E2BA2717-95CE-4AC2-A88E-675CF3BACFAA}" destId="{DDC81E88-B3C4-41C0-8A87-119B858D3077}" srcOrd="0" destOrd="0" presId="urn:microsoft.com/office/officeart/2005/8/layout/vList6"/>
    <dgm:cxn modelId="{CC374980-A1B8-4132-B16D-0B2416AA4537}" type="presParOf" srcId="{E2BA2717-95CE-4AC2-A88E-675CF3BACFAA}" destId="{2B3CE272-6153-4849-9EA2-846C77872E1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3D9EBEE7-5091-4A05-A573-D2985FC1B38E}" type="doc">
      <dgm:prSet loTypeId="urn:microsoft.com/office/officeart/2005/8/layout/vList6" loCatId="list" qsTypeId="urn:microsoft.com/office/officeart/2005/8/quickstyle/3d2" qsCatId="3D" csTypeId="urn:microsoft.com/office/officeart/2005/8/colors/accent0_3" csCatId="mainScheme" phldr="1"/>
      <dgm:spPr/>
      <dgm:t>
        <a:bodyPr/>
        <a:lstStyle/>
        <a:p>
          <a:endParaRPr lang="en-US"/>
        </a:p>
      </dgm:t>
    </dgm:pt>
    <dgm:pt modelId="{6F802108-3737-4383-BC46-8BBD8FF6B9B9}">
      <dgm:prSet phldrT="[Text]"/>
      <dgm:spPr/>
      <dgm:t>
        <a:bodyPr/>
        <a:lstStyle/>
        <a:p>
          <a:r>
            <a:rPr lang="en-US" b="1" dirty="0"/>
            <a:t>AU-C 315</a:t>
          </a:r>
        </a:p>
      </dgm:t>
    </dgm:pt>
    <dgm:pt modelId="{47B20ECD-8456-4BF2-9CB0-BEBDB11CF9E1}" type="parTrans" cxnId="{859226D5-6E90-4E7B-BCC0-D63F9FD5DC3D}">
      <dgm:prSet/>
      <dgm:spPr/>
      <dgm:t>
        <a:bodyPr/>
        <a:lstStyle/>
        <a:p>
          <a:endParaRPr lang="en-US"/>
        </a:p>
      </dgm:t>
    </dgm:pt>
    <dgm:pt modelId="{3FB2F1D1-2DE7-4CEE-9DAA-661A869E603A}" type="sibTrans" cxnId="{859226D5-6E90-4E7B-BCC0-D63F9FD5DC3D}">
      <dgm:prSet/>
      <dgm:spPr/>
      <dgm:t>
        <a:bodyPr/>
        <a:lstStyle/>
        <a:p>
          <a:endParaRPr lang="en-US"/>
        </a:p>
      </dgm:t>
    </dgm:pt>
    <dgm:pt modelId="{E8DAEB32-93BF-4DF5-9788-A127A6158C18}">
      <dgm:prSet phldrT="[Text]" custT="1"/>
      <dgm:spPr/>
      <dgm:t>
        <a:bodyPr/>
        <a:lstStyle/>
        <a:p>
          <a:r>
            <a:rPr lang="en-US" sz="2400" dirty="0"/>
            <a:t>Should reduce the opportunities to allow any person to be in a position to both perpetrate and conceal errors or fraud</a:t>
          </a:r>
        </a:p>
      </dgm:t>
    </dgm:pt>
    <dgm:pt modelId="{1D43F956-AD74-439D-9D1F-86BE075052CD}" type="parTrans" cxnId="{42605922-71CF-4898-8A68-3F09198EC1D0}">
      <dgm:prSet/>
      <dgm:spPr/>
      <dgm:t>
        <a:bodyPr/>
        <a:lstStyle/>
        <a:p>
          <a:endParaRPr lang="en-US"/>
        </a:p>
      </dgm:t>
    </dgm:pt>
    <dgm:pt modelId="{654E7B32-8C67-4B3B-A5B1-911B7CC6D564}" type="sibTrans" cxnId="{42605922-71CF-4898-8A68-3F09198EC1D0}">
      <dgm:prSet/>
      <dgm:spPr/>
      <dgm:t>
        <a:bodyPr/>
        <a:lstStyle/>
        <a:p>
          <a:endParaRPr lang="en-US"/>
        </a:p>
      </dgm:t>
    </dgm:pt>
    <dgm:pt modelId="{ADB40BEC-7329-4894-BD41-CF9B6EA04B1D}">
      <dgm:prSet phldrT="[Text]"/>
      <dgm:spPr/>
      <dgm:t>
        <a:bodyPr/>
        <a:lstStyle/>
        <a:p>
          <a:r>
            <a:rPr lang="en-US" b="1" dirty="0"/>
            <a:t>OAC 117-2-01(D)(4)</a:t>
          </a:r>
        </a:p>
      </dgm:t>
    </dgm:pt>
    <dgm:pt modelId="{AD529395-9020-499A-9F96-AA0FF7F08F92}" type="parTrans" cxnId="{9F048646-3DEA-457B-A43B-02AA3CF60F18}">
      <dgm:prSet/>
      <dgm:spPr/>
      <dgm:t>
        <a:bodyPr/>
        <a:lstStyle/>
        <a:p>
          <a:endParaRPr lang="en-US"/>
        </a:p>
      </dgm:t>
    </dgm:pt>
    <dgm:pt modelId="{E5AC39FB-A60F-4C7B-BC41-6A7026705113}" type="sibTrans" cxnId="{9F048646-3DEA-457B-A43B-02AA3CF60F18}">
      <dgm:prSet/>
      <dgm:spPr/>
      <dgm:t>
        <a:bodyPr/>
        <a:lstStyle/>
        <a:p>
          <a:endParaRPr lang="en-US"/>
        </a:p>
      </dgm:t>
    </dgm:pt>
    <dgm:pt modelId="{DCA6D413-2F2A-4ADA-89F4-60BAAEFBAE9C}">
      <dgm:prSet phldrT="[Text]" custT="1"/>
      <dgm:spPr/>
      <dgm:t>
        <a:bodyPr/>
        <a:lstStyle/>
        <a:p>
          <a:r>
            <a:rPr lang="en-US" sz="2400" b="0" i="0" dirty="0">
              <a:effectLst/>
              <a:latin typeface="+mn-lt"/>
              <a:ea typeface="+mn-ea"/>
              <a:cs typeface="+mn-cs"/>
            </a:rPr>
            <a:t>When designing the public office's system of internal control and the specific control activities, mgmt. should plan for adequate segregation of duties </a:t>
          </a:r>
          <a:r>
            <a:rPr lang="en-US" sz="2400" b="0" i="0" u="sng" dirty="0">
              <a:effectLst/>
              <a:latin typeface="+mn-lt"/>
              <a:ea typeface="+mn-ea"/>
              <a:cs typeface="+mn-cs"/>
            </a:rPr>
            <a:t>or compensating controls</a:t>
          </a:r>
          <a:r>
            <a:rPr lang="en-US" sz="2400" b="0" i="0" dirty="0">
              <a:effectLst/>
              <a:latin typeface="+mn-lt"/>
              <a:ea typeface="+mn-ea"/>
              <a:cs typeface="+mn-cs"/>
            </a:rPr>
            <a:t>.</a:t>
          </a:r>
          <a:endParaRPr lang="en-US" sz="2400" dirty="0"/>
        </a:p>
      </dgm:t>
    </dgm:pt>
    <dgm:pt modelId="{0DEC718C-EE54-4585-86B3-05694671ACE7}" type="parTrans" cxnId="{3A02FAA5-D924-4E5F-8AD4-75CB3ACCC2A5}">
      <dgm:prSet/>
      <dgm:spPr/>
      <dgm:t>
        <a:bodyPr/>
        <a:lstStyle/>
        <a:p>
          <a:endParaRPr lang="en-US"/>
        </a:p>
      </dgm:t>
    </dgm:pt>
    <dgm:pt modelId="{2EEC2B52-0E18-44D1-95F5-E6ADA384359A}" type="sibTrans" cxnId="{3A02FAA5-D924-4E5F-8AD4-75CB3ACCC2A5}">
      <dgm:prSet/>
      <dgm:spPr/>
      <dgm:t>
        <a:bodyPr/>
        <a:lstStyle/>
        <a:p>
          <a:endParaRPr lang="en-US"/>
        </a:p>
      </dgm:t>
    </dgm:pt>
    <dgm:pt modelId="{3885D7E2-55FF-41A9-8281-527CA6131137}">
      <dgm:prSet phldrT="[Text]" custT="1"/>
      <dgm:spPr/>
      <dgm:t>
        <a:bodyPr/>
        <a:lstStyle/>
        <a:p>
          <a:endParaRPr lang="en-US" sz="2400" dirty="0"/>
        </a:p>
      </dgm:t>
    </dgm:pt>
    <dgm:pt modelId="{649E70FE-B2B8-4C9C-8860-939F05B2AE86}" type="parTrans" cxnId="{6DC63C9B-5193-4167-8B9E-20A42A8E4242}">
      <dgm:prSet/>
      <dgm:spPr/>
      <dgm:t>
        <a:bodyPr/>
        <a:lstStyle/>
        <a:p>
          <a:endParaRPr lang="en-US"/>
        </a:p>
      </dgm:t>
    </dgm:pt>
    <dgm:pt modelId="{6FD8EF63-7B43-4C33-ABC6-582127F2B9A1}" type="sibTrans" cxnId="{6DC63C9B-5193-4167-8B9E-20A42A8E4242}">
      <dgm:prSet/>
      <dgm:spPr/>
      <dgm:t>
        <a:bodyPr/>
        <a:lstStyle/>
        <a:p>
          <a:endParaRPr lang="en-US"/>
        </a:p>
      </dgm:t>
    </dgm:pt>
    <dgm:pt modelId="{95148032-EEAA-4DAF-AF3D-655E41F06B80}" type="pres">
      <dgm:prSet presAssocID="{3D9EBEE7-5091-4A05-A573-D2985FC1B38E}" presName="Name0" presStyleCnt="0">
        <dgm:presLayoutVars>
          <dgm:dir/>
          <dgm:animLvl val="lvl"/>
          <dgm:resizeHandles/>
        </dgm:presLayoutVars>
      </dgm:prSet>
      <dgm:spPr/>
    </dgm:pt>
    <dgm:pt modelId="{B5719978-785F-485F-A81B-ED97992754E5}" type="pres">
      <dgm:prSet presAssocID="{6F802108-3737-4383-BC46-8BBD8FF6B9B9}" presName="linNode" presStyleCnt="0"/>
      <dgm:spPr/>
    </dgm:pt>
    <dgm:pt modelId="{821DFD9E-9EEE-4ED5-9084-4ABC6115387F}" type="pres">
      <dgm:prSet presAssocID="{6F802108-3737-4383-BC46-8BBD8FF6B9B9}" presName="parentShp" presStyleLbl="node1" presStyleIdx="0" presStyleCnt="2">
        <dgm:presLayoutVars>
          <dgm:bulletEnabled val="1"/>
        </dgm:presLayoutVars>
      </dgm:prSet>
      <dgm:spPr/>
    </dgm:pt>
    <dgm:pt modelId="{EC6C82C9-A6E3-4E14-9E36-BAFF518BF84A}" type="pres">
      <dgm:prSet presAssocID="{6F802108-3737-4383-BC46-8BBD8FF6B9B9}" presName="childShp" presStyleLbl="bgAccFollowNode1" presStyleIdx="0" presStyleCnt="2" custScaleY="115418">
        <dgm:presLayoutVars>
          <dgm:bulletEnabled val="1"/>
        </dgm:presLayoutVars>
      </dgm:prSet>
      <dgm:spPr/>
    </dgm:pt>
    <dgm:pt modelId="{1C79BC13-E36D-4740-8359-CA9568F96F87}" type="pres">
      <dgm:prSet presAssocID="{3FB2F1D1-2DE7-4CEE-9DAA-661A869E603A}" presName="spacing" presStyleCnt="0"/>
      <dgm:spPr/>
    </dgm:pt>
    <dgm:pt modelId="{E2BA2717-95CE-4AC2-A88E-675CF3BACFAA}" type="pres">
      <dgm:prSet presAssocID="{ADB40BEC-7329-4894-BD41-CF9B6EA04B1D}" presName="linNode" presStyleCnt="0"/>
      <dgm:spPr/>
    </dgm:pt>
    <dgm:pt modelId="{DDC81E88-B3C4-41C0-8A87-119B858D3077}" type="pres">
      <dgm:prSet presAssocID="{ADB40BEC-7329-4894-BD41-CF9B6EA04B1D}" presName="parentShp" presStyleLbl="node1" presStyleIdx="1" presStyleCnt="2">
        <dgm:presLayoutVars>
          <dgm:bulletEnabled val="1"/>
        </dgm:presLayoutVars>
      </dgm:prSet>
      <dgm:spPr/>
    </dgm:pt>
    <dgm:pt modelId="{2B3CE272-6153-4849-9EA2-846C77872E10}" type="pres">
      <dgm:prSet presAssocID="{ADB40BEC-7329-4894-BD41-CF9B6EA04B1D}" presName="childShp" presStyleLbl="bgAccFollowNode1" presStyleIdx="1" presStyleCnt="2" custScaleY="121558">
        <dgm:presLayoutVars>
          <dgm:bulletEnabled val="1"/>
        </dgm:presLayoutVars>
      </dgm:prSet>
      <dgm:spPr/>
    </dgm:pt>
  </dgm:ptLst>
  <dgm:cxnLst>
    <dgm:cxn modelId="{42605922-71CF-4898-8A68-3F09198EC1D0}" srcId="{6F802108-3737-4383-BC46-8BBD8FF6B9B9}" destId="{E8DAEB32-93BF-4DF5-9788-A127A6158C18}" srcOrd="1" destOrd="0" parTransId="{1D43F956-AD74-439D-9D1F-86BE075052CD}" sibTransId="{654E7B32-8C67-4B3B-A5B1-911B7CC6D564}"/>
    <dgm:cxn modelId="{9F048646-3DEA-457B-A43B-02AA3CF60F18}" srcId="{3D9EBEE7-5091-4A05-A573-D2985FC1B38E}" destId="{ADB40BEC-7329-4894-BD41-CF9B6EA04B1D}" srcOrd="1" destOrd="0" parTransId="{AD529395-9020-499A-9F96-AA0FF7F08F92}" sibTransId="{E5AC39FB-A60F-4C7B-BC41-6A7026705113}"/>
    <dgm:cxn modelId="{6DAAA176-4D8F-4835-B1E8-6D396B70B46E}" type="presOf" srcId="{3D9EBEE7-5091-4A05-A573-D2985FC1B38E}" destId="{95148032-EEAA-4DAF-AF3D-655E41F06B80}" srcOrd="0" destOrd="0" presId="urn:microsoft.com/office/officeart/2005/8/layout/vList6"/>
    <dgm:cxn modelId="{43432783-E7DD-483B-9DD2-3EEB3CE1A5B6}" type="presOf" srcId="{ADB40BEC-7329-4894-BD41-CF9B6EA04B1D}" destId="{DDC81E88-B3C4-41C0-8A87-119B858D3077}" srcOrd="0" destOrd="0" presId="urn:microsoft.com/office/officeart/2005/8/layout/vList6"/>
    <dgm:cxn modelId="{07163D89-38C4-4DBC-B466-E68DFE7BB424}" type="presOf" srcId="{E8DAEB32-93BF-4DF5-9788-A127A6158C18}" destId="{EC6C82C9-A6E3-4E14-9E36-BAFF518BF84A}" srcOrd="0" destOrd="1" presId="urn:microsoft.com/office/officeart/2005/8/layout/vList6"/>
    <dgm:cxn modelId="{6DC63C9B-5193-4167-8B9E-20A42A8E4242}" srcId="{6F802108-3737-4383-BC46-8BBD8FF6B9B9}" destId="{3885D7E2-55FF-41A9-8281-527CA6131137}" srcOrd="0" destOrd="0" parTransId="{649E70FE-B2B8-4C9C-8860-939F05B2AE86}" sibTransId="{6FD8EF63-7B43-4C33-ABC6-582127F2B9A1}"/>
    <dgm:cxn modelId="{3A02FAA5-D924-4E5F-8AD4-75CB3ACCC2A5}" srcId="{ADB40BEC-7329-4894-BD41-CF9B6EA04B1D}" destId="{DCA6D413-2F2A-4ADA-89F4-60BAAEFBAE9C}" srcOrd="0" destOrd="0" parTransId="{0DEC718C-EE54-4585-86B3-05694671ACE7}" sibTransId="{2EEC2B52-0E18-44D1-95F5-E6ADA384359A}"/>
    <dgm:cxn modelId="{6BCEFBC8-7F81-4726-8A82-4C6CCE5FC5FE}" type="presOf" srcId="{6F802108-3737-4383-BC46-8BBD8FF6B9B9}" destId="{821DFD9E-9EEE-4ED5-9084-4ABC6115387F}" srcOrd="0" destOrd="0" presId="urn:microsoft.com/office/officeart/2005/8/layout/vList6"/>
    <dgm:cxn modelId="{859226D5-6E90-4E7B-BCC0-D63F9FD5DC3D}" srcId="{3D9EBEE7-5091-4A05-A573-D2985FC1B38E}" destId="{6F802108-3737-4383-BC46-8BBD8FF6B9B9}" srcOrd="0" destOrd="0" parTransId="{47B20ECD-8456-4BF2-9CB0-BEBDB11CF9E1}" sibTransId="{3FB2F1D1-2DE7-4CEE-9DAA-661A869E603A}"/>
    <dgm:cxn modelId="{66BA14E8-C5DF-46F8-926B-86F509D7ABC4}" type="presOf" srcId="{3885D7E2-55FF-41A9-8281-527CA6131137}" destId="{EC6C82C9-A6E3-4E14-9E36-BAFF518BF84A}" srcOrd="0" destOrd="0" presId="urn:microsoft.com/office/officeart/2005/8/layout/vList6"/>
    <dgm:cxn modelId="{3CB89EFF-957C-4D1B-B972-9FBA64426BB3}" type="presOf" srcId="{DCA6D413-2F2A-4ADA-89F4-60BAAEFBAE9C}" destId="{2B3CE272-6153-4849-9EA2-846C77872E10}" srcOrd="0" destOrd="0" presId="urn:microsoft.com/office/officeart/2005/8/layout/vList6"/>
    <dgm:cxn modelId="{DD3BDBB0-F04B-4C06-A470-16ECF288F20B}" type="presParOf" srcId="{95148032-EEAA-4DAF-AF3D-655E41F06B80}" destId="{B5719978-785F-485F-A81B-ED97992754E5}" srcOrd="0" destOrd="0" presId="urn:microsoft.com/office/officeart/2005/8/layout/vList6"/>
    <dgm:cxn modelId="{22556BED-6463-4E85-8661-AE94541D9E5C}" type="presParOf" srcId="{B5719978-785F-485F-A81B-ED97992754E5}" destId="{821DFD9E-9EEE-4ED5-9084-4ABC6115387F}" srcOrd="0" destOrd="0" presId="urn:microsoft.com/office/officeart/2005/8/layout/vList6"/>
    <dgm:cxn modelId="{2317F3AD-33EE-4481-B945-3DE6123CACD8}" type="presParOf" srcId="{B5719978-785F-485F-A81B-ED97992754E5}" destId="{EC6C82C9-A6E3-4E14-9E36-BAFF518BF84A}" srcOrd="1" destOrd="0" presId="urn:microsoft.com/office/officeart/2005/8/layout/vList6"/>
    <dgm:cxn modelId="{CEC13709-F361-41CE-8D75-FDF5E0C94CE0}" type="presParOf" srcId="{95148032-EEAA-4DAF-AF3D-655E41F06B80}" destId="{1C79BC13-E36D-4740-8359-CA9568F96F87}" srcOrd="1" destOrd="0" presId="urn:microsoft.com/office/officeart/2005/8/layout/vList6"/>
    <dgm:cxn modelId="{3C234AF6-7F36-468F-8A2E-BF72CDC4F619}" type="presParOf" srcId="{95148032-EEAA-4DAF-AF3D-655E41F06B80}" destId="{E2BA2717-95CE-4AC2-A88E-675CF3BACFAA}" srcOrd="2" destOrd="0" presId="urn:microsoft.com/office/officeart/2005/8/layout/vList6"/>
    <dgm:cxn modelId="{D7B84B4C-81F3-4590-95E0-1270BC304622}" type="presParOf" srcId="{E2BA2717-95CE-4AC2-A88E-675CF3BACFAA}" destId="{DDC81E88-B3C4-41C0-8A87-119B858D3077}" srcOrd="0" destOrd="0" presId="urn:microsoft.com/office/officeart/2005/8/layout/vList6"/>
    <dgm:cxn modelId="{6D80AF4C-8362-45B2-B36E-C6EC009DDFE2}" type="presParOf" srcId="{E2BA2717-95CE-4AC2-A88E-675CF3BACFAA}" destId="{2B3CE272-6153-4849-9EA2-846C77872E1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5BB9E1A3-247F-4FFB-9DB7-521F865F9139}"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A5474C21-B653-4C8F-9461-CCAFEB1874DB}">
      <dgm:prSet phldrT="[Text]" custT="1"/>
      <dgm:spPr/>
      <dgm:t>
        <a:bodyPr/>
        <a:lstStyle/>
        <a:p>
          <a:r>
            <a:rPr lang="en-US" sz="2800" b="1" dirty="0"/>
            <a:t>Maintain Documentation of Internal Controls being performed</a:t>
          </a:r>
        </a:p>
      </dgm:t>
    </dgm:pt>
    <dgm:pt modelId="{12F4D300-7E32-41F1-A937-7513B6A5FB77}" type="parTrans" cxnId="{D563BF9D-A323-4FE9-BFD6-23D12F74BFCA}">
      <dgm:prSet/>
      <dgm:spPr/>
      <dgm:t>
        <a:bodyPr/>
        <a:lstStyle/>
        <a:p>
          <a:endParaRPr lang="en-US"/>
        </a:p>
      </dgm:t>
    </dgm:pt>
    <dgm:pt modelId="{4B051C4E-C7BF-41A0-B6CB-C5E7D873110F}" type="sibTrans" cxnId="{D563BF9D-A323-4FE9-BFD6-23D12F74BFCA}">
      <dgm:prSet/>
      <dgm:spPr/>
      <dgm:t>
        <a:bodyPr/>
        <a:lstStyle/>
        <a:p>
          <a:endParaRPr lang="en-US"/>
        </a:p>
      </dgm:t>
    </dgm:pt>
    <dgm:pt modelId="{B4E8D4C7-9B75-45EF-B554-E6235BD4618D}">
      <dgm:prSet phldrT="[Text]" custT="1"/>
      <dgm:spPr/>
      <dgm:t>
        <a:bodyPr/>
        <a:lstStyle/>
        <a:p>
          <a:r>
            <a:rPr lang="en-US" sz="2800" b="1" dirty="0">
              <a:effectLst/>
              <a:latin typeface="+mn-lt"/>
              <a:ea typeface="+mn-ea"/>
              <a:cs typeface="+mn-cs"/>
            </a:rPr>
            <a:t>Assists in the internal review process</a:t>
          </a:r>
          <a:endParaRPr lang="en-US" sz="2800" b="1" dirty="0"/>
        </a:p>
      </dgm:t>
    </dgm:pt>
    <dgm:pt modelId="{DF323E96-13E8-4D6A-AB83-A59D41096573}" type="parTrans" cxnId="{55DCC7A3-9475-4471-8219-26DB31A4A72D}">
      <dgm:prSet/>
      <dgm:spPr/>
      <dgm:t>
        <a:bodyPr/>
        <a:lstStyle/>
        <a:p>
          <a:endParaRPr lang="en-US"/>
        </a:p>
      </dgm:t>
    </dgm:pt>
    <dgm:pt modelId="{E761CBA6-72AE-4AF0-B6C5-7435D8AC4E4F}" type="sibTrans" cxnId="{55DCC7A3-9475-4471-8219-26DB31A4A72D}">
      <dgm:prSet/>
      <dgm:spPr/>
      <dgm:t>
        <a:bodyPr/>
        <a:lstStyle/>
        <a:p>
          <a:endParaRPr lang="en-US"/>
        </a:p>
      </dgm:t>
    </dgm:pt>
    <dgm:pt modelId="{6C44D028-D90F-4D33-960F-3D5B1C7CB30E}">
      <dgm:prSet custT="1"/>
      <dgm:spPr/>
      <dgm:t>
        <a:bodyPr/>
        <a:lstStyle/>
        <a:p>
          <a:r>
            <a:rPr lang="en-US" sz="2800" b="1" dirty="0">
              <a:effectLst/>
              <a:latin typeface="+mn-lt"/>
              <a:ea typeface="+mn-ea"/>
              <a:cs typeface="+mn-cs"/>
            </a:rPr>
            <a:t>Provides evidence to auditors</a:t>
          </a:r>
          <a:endParaRPr lang="en-US" sz="2800" b="1" dirty="0"/>
        </a:p>
      </dgm:t>
    </dgm:pt>
    <dgm:pt modelId="{9C1DF559-9C9E-4F57-BD56-B609634BBD5D}" type="parTrans" cxnId="{C1A10703-7462-4910-99E4-D90367067506}">
      <dgm:prSet/>
      <dgm:spPr/>
      <dgm:t>
        <a:bodyPr/>
        <a:lstStyle/>
        <a:p>
          <a:endParaRPr lang="en-US"/>
        </a:p>
      </dgm:t>
    </dgm:pt>
    <dgm:pt modelId="{78F4763B-DC6D-49CA-8BDC-F2FB414E7949}" type="sibTrans" cxnId="{C1A10703-7462-4910-99E4-D90367067506}">
      <dgm:prSet/>
      <dgm:spPr/>
      <dgm:t>
        <a:bodyPr/>
        <a:lstStyle/>
        <a:p>
          <a:endParaRPr lang="en-US"/>
        </a:p>
      </dgm:t>
    </dgm:pt>
    <dgm:pt modelId="{D4DC4765-882C-4571-B103-914960B5C31B}">
      <dgm:prSet phldrT="[Text]" custT="1"/>
      <dgm:spPr/>
      <dgm:t>
        <a:bodyPr/>
        <a:lstStyle/>
        <a:p>
          <a:endParaRPr lang="en-US" sz="1000" b="1" dirty="0"/>
        </a:p>
      </dgm:t>
    </dgm:pt>
    <dgm:pt modelId="{56751C97-3773-4DC2-AB6C-77EF06C70A3E}" type="parTrans" cxnId="{D8D78812-5CF6-44FC-86C1-06C6130DBF1C}">
      <dgm:prSet/>
      <dgm:spPr/>
      <dgm:t>
        <a:bodyPr/>
        <a:lstStyle/>
        <a:p>
          <a:endParaRPr lang="en-US"/>
        </a:p>
      </dgm:t>
    </dgm:pt>
    <dgm:pt modelId="{69018319-A1A5-4989-A5CE-194BBB385505}" type="sibTrans" cxnId="{D8D78812-5CF6-44FC-86C1-06C6130DBF1C}">
      <dgm:prSet/>
      <dgm:spPr/>
      <dgm:t>
        <a:bodyPr/>
        <a:lstStyle/>
        <a:p>
          <a:endParaRPr lang="en-US"/>
        </a:p>
      </dgm:t>
    </dgm:pt>
    <dgm:pt modelId="{C282F7E0-FD91-4B33-9378-9265F731DB71}" type="pres">
      <dgm:prSet presAssocID="{5BB9E1A3-247F-4FFB-9DB7-521F865F9139}" presName="Name0" presStyleCnt="0">
        <dgm:presLayoutVars>
          <dgm:dir/>
          <dgm:animLvl val="lvl"/>
          <dgm:resizeHandles val="exact"/>
        </dgm:presLayoutVars>
      </dgm:prSet>
      <dgm:spPr/>
    </dgm:pt>
    <dgm:pt modelId="{20097887-8185-49D8-B26D-0D91B94A2619}" type="pres">
      <dgm:prSet presAssocID="{A5474C21-B653-4C8F-9461-CCAFEB1874DB}" presName="composite" presStyleCnt="0"/>
      <dgm:spPr/>
    </dgm:pt>
    <dgm:pt modelId="{CB721873-3780-47A6-A096-2C6D214AE4D5}" type="pres">
      <dgm:prSet presAssocID="{A5474C21-B653-4C8F-9461-CCAFEB1874DB}" presName="parTx" presStyleLbl="alignNode1" presStyleIdx="0" presStyleCnt="1" custLinFactNeighborY="-7661">
        <dgm:presLayoutVars>
          <dgm:chMax val="0"/>
          <dgm:chPref val="0"/>
          <dgm:bulletEnabled val="1"/>
        </dgm:presLayoutVars>
      </dgm:prSet>
      <dgm:spPr/>
    </dgm:pt>
    <dgm:pt modelId="{21B70703-2552-47C9-A104-5CB3CE8B3998}" type="pres">
      <dgm:prSet presAssocID="{A5474C21-B653-4C8F-9461-CCAFEB1874DB}" presName="desTx" presStyleLbl="alignAccFollowNode1" presStyleIdx="0" presStyleCnt="1">
        <dgm:presLayoutVars>
          <dgm:bulletEnabled val="1"/>
        </dgm:presLayoutVars>
      </dgm:prSet>
      <dgm:spPr/>
    </dgm:pt>
  </dgm:ptLst>
  <dgm:cxnLst>
    <dgm:cxn modelId="{C1A10703-7462-4910-99E4-D90367067506}" srcId="{A5474C21-B653-4C8F-9461-CCAFEB1874DB}" destId="{6C44D028-D90F-4D33-960F-3D5B1C7CB30E}" srcOrd="2" destOrd="0" parTransId="{9C1DF559-9C9E-4F57-BD56-B609634BBD5D}" sibTransId="{78F4763B-DC6D-49CA-8BDC-F2FB414E7949}"/>
    <dgm:cxn modelId="{D8D78812-5CF6-44FC-86C1-06C6130DBF1C}" srcId="{A5474C21-B653-4C8F-9461-CCAFEB1874DB}" destId="{D4DC4765-882C-4571-B103-914960B5C31B}" srcOrd="1" destOrd="0" parTransId="{56751C97-3773-4DC2-AB6C-77EF06C70A3E}" sibTransId="{69018319-A1A5-4989-A5CE-194BBB385505}"/>
    <dgm:cxn modelId="{66F1AF28-644F-4F74-8A4B-4792C58E4BAC}" type="presOf" srcId="{D4DC4765-882C-4571-B103-914960B5C31B}" destId="{21B70703-2552-47C9-A104-5CB3CE8B3998}" srcOrd="0" destOrd="1" presId="urn:microsoft.com/office/officeart/2005/8/layout/hList1"/>
    <dgm:cxn modelId="{B6C6A330-496F-49AA-B917-7CC3FBB649E6}" type="presOf" srcId="{6C44D028-D90F-4D33-960F-3D5B1C7CB30E}" destId="{21B70703-2552-47C9-A104-5CB3CE8B3998}" srcOrd="0" destOrd="2" presId="urn:microsoft.com/office/officeart/2005/8/layout/hList1"/>
    <dgm:cxn modelId="{E9948F56-4B93-4E3A-87B8-3BCA1AA6DBA7}" type="presOf" srcId="{A5474C21-B653-4C8F-9461-CCAFEB1874DB}" destId="{CB721873-3780-47A6-A096-2C6D214AE4D5}" srcOrd="0" destOrd="0" presId="urn:microsoft.com/office/officeart/2005/8/layout/hList1"/>
    <dgm:cxn modelId="{0DCC7C9D-3D7F-45AC-9491-8AAD481A2567}" type="presOf" srcId="{5BB9E1A3-247F-4FFB-9DB7-521F865F9139}" destId="{C282F7E0-FD91-4B33-9378-9265F731DB71}" srcOrd="0" destOrd="0" presId="urn:microsoft.com/office/officeart/2005/8/layout/hList1"/>
    <dgm:cxn modelId="{D563BF9D-A323-4FE9-BFD6-23D12F74BFCA}" srcId="{5BB9E1A3-247F-4FFB-9DB7-521F865F9139}" destId="{A5474C21-B653-4C8F-9461-CCAFEB1874DB}" srcOrd="0" destOrd="0" parTransId="{12F4D300-7E32-41F1-A937-7513B6A5FB77}" sibTransId="{4B051C4E-C7BF-41A0-B6CB-C5E7D873110F}"/>
    <dgm:cxn modelId="{55DCC7A3-9475-4471-8219-26DB31A4A72D}" srcId="{A5474C21-B653-4C8F-9461-CCAFEB1874DB}" destId="{B4E8D4C7-9B75-45EF-B554-E6235BD4618D}" srcOrd="0" destOrd="0" parTransId="{DF323E96-13E8-4D6A-AB83-A59D41096573}" sibTransId="{E761CBA6-72AE-4AF0-B6C5-7435D8AC4E4F}"/>
    <dgm:cxn modelId="{592018C0-0FB5-4CCE-80E1-383246EC1FD8}" type="presOf" srcId="{B4E8D4C7-9B75-45EF-B554-E6235BD4618D}" destId="{21B70703-2552-47C9-A104-5CB3CE8B3998}" srcOrd="0" destOrd="0" presId="urn:microsoft.com/office/officeart/2005/8/layout/hList1"/>
    <dgm:cxn modelId="{7E7FD122-E34B-4169-9F12-0FF095064C84}" type="presParOf" srcId="{C282F7E0-FD91-4B33-9378-9265F731DB71}" destId="{20097887-8185-49D8-B26D-0D91B94A2619}" srcOrd="0" destOrd="0" presId="urn:microsoft.com/office/officeart/2005/8/layout/hList1"/>
    <dgm:cxn modelId="{29292FD5-6028-43D7-9FCC-8CF68BB1FB07}" type="presParOf" srcId="{20097887-8185-49D8-B26D-0D91B94A2619}" destId="{CB721873-3780-47A6-A096-2C6D214AE4D5}" srcOrd="0" destOrd="0" presId="urn:microsoft.com/office/officeart/2005/8/layout/hList1"/>
    <dgm:cxn modelId="{D1E570AE-80BF-4C96-948B-3F850E14A4E4}" type="presParOf" srcId="{20097887-8185-49D8-B26D-0D91B94A2619}" destId="{21B70703-2552-47C9-A104-5CB3CE8B3998}" srcOrd="1" destOrd="0" presId="urn:microsoft.com/office/officeart/2005/8/layout/hList1"/>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93DB1EEE-9E6A-45CD-820D-BC6D8F0D023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4057CDC-D10C-4879-B864-75BDDDA2EDB5}">
      <dgm:prSet custT="1"/>
      <dgm:spPr/>
      <dgm:t>
        <a:bodyPr/>
        <a:lstStyle/>
        <a:p>
          <a:pPr rtl="0"/>
          <a:r>
            <a:rPr lang="en-US" sz="2400" b="1" dirty="0"/>
            <a:t>City</a:t>
          </a:r>
        </a:p>
      </dgm:t>
    </dgm:pt>
    <dgm:pt modelId="{D56AA33E-0F7D-42B9-B045-69EBBB519E27}" type="parTrans" cxnId="{E4AE9A4E-C140-45D4-8909-7C008CDEA9E5}">
      <dgm:prSet/>
      <dgm:spPr/>
      <dgm:t>
        <a:bodyPr/>
        <a:lstStyle/>
        <a:p>
          <a:endParaRPr lang="en-US"/>
        </a:p>
      </dgm:t>
    </dgm:pt>
    <dgm:pt modelId="{0BB7B905-18ED-449C-8C6B-9EEB6B3C6A4B}" type="sibTrans" cxnId="{E4AE9A4E-C140-45D4-8909-7C008CDEA9E5}">
      <dgm:prSet/>
      <dgm:spPr/>
      <dgm:t>
        <a:bodyPr/>
        <a:lstStyle/>
        <a:p>
          <a:endParaRPr lang="en-US"/>
        </a:p>
      </dgm:t>
    </dgm:pt>
    <dgm:pt modelId="{5BC837E1-5A2E-4BB6-85C1-7273DD67F8ED}">
      <dgm:prSet custT="1"/>
      <dgm:spPr/>
      <dgm:t>
        <a:bodyPr/>
        <a:lstStyle/>
        <a:p>
          <a:pPr rtl="0"/>
          <a:r>
            <a:rPr lang="en-US" sz="1800" b="1" dirty="0"/>
            <a:t>Payroll Clerk</a:t>
          </a:r>
        </a:p>
      </dgm:t>
    </dgm:pt>
    <dgm:pt modelId="{3FBE06E0-459B-474A-BF92-27D4D9F7320A}" type="parTrans" cxnId="{1A47FDBE-C557-43E2-9B27-E399048A7E74}">
      <dgm:prSet/>
      <dgm:spPr/>
      <dgm:t>
        <a:bodyPr/>
        <a:lstStyle/>
        <a:p>
          <a:endParaRPr lang="en-US"/>
        </a:p>
      </dgm:t>
    </dgm:pt>
    <dgm:pt modelId="{31C56B2C-9077-46B1-977E-B5AB02761E20}" type="sibTrans" cxnId="{1A47FDBE-C557-43E2-9B27-E399048A7E74}">
      <dgm:prSet/>
      <dgm:spPr/>
      <dgm:t>
        <a:bodyPr/>
        <a:lstStyle/>
        <a:p>
          <a:endParaRPr lang="en-US"/>
        </a:p>
      </dgm:t>
    </dgm:pt>
    <dgm:pt modelId="{3D680BA0-BC03-4084-841B-27EDC8C62D30}">
      <dgm:prSet custT="1"/>
      <dgm:spPr/>
      <dgm:t>
        <a:bodyPr/>
        <a:lstStyle/>
        <a:p>
          <a:pPr rtl="0"/>
          <a:r>
            <a:rPr lang="en-US" sz="1800" b="1" dirty="0"/>
            <a:t>Stole nearly $68,000</a:t>
          </a:r>
        </a:p>
      </dgm:t>
    </dgm:pt>
    <dgm:pt modelId="{04F82361-1AA5-4046-A3A6-5B1E251774BD}" type="parTrans" cxnId="{C3FC515A-E090-4D54-89C6-EE69989C06C0}">
      <dgm:prSet/>
      <dgm:spPr/>
      <dgm:t>
        <a:bodyPr/>
        <a:lstStyle/>
        <a:p>
          <a:endParaRPr lang="en-US"/>
        </a:p>
      </dgm:t>
    </dgm:pt>
    <dgm:pt modelId="{59D48235-0CD8-40E8-91AE-39508570D911}" type="sibTrans" cxnId="{C3FC515A-E090-4D54-89C6-EE69989C06C0}">
      <dgm:prSet/>
      <dgm:spPr/>
      <dgm:t>
        <a:bodyPr/>
        <a:lstStyle/>
        <a:p>
          <a:endParaRPr lang="en-US"/>
        </a:p>
      </dgm:t>
    </dgm:pt>
    <dgm:pt modelId="{582EA16D-DC74-44AC-8805-13734BCF007C}">
      <dgm:prSet custT="1"/>
      <dgm:spPr/>
      <dgm:t>
        <a:bodyPr/>
        <a:lstStyle/>
        <a:p>
          <a:pPr rtl="0"/>
          <a:r>
            <a:rPr lang="en-US" sz="1800" b="1" dirty="0"/>
            <a:t>Writing additional payroll checks to herself</a:t>
          </a:r>
        </a:p>
      </dgm:t>
    </dgm:pt>
    <dgm:pt modelId="{5056CAE3-47A5-493B-B300-B99BF1CD243B}" type="parTrans" cxnId="{7BE3DE33-E353-4DB6-89C3-A9B989BB6E96}">
      <dgm:prSet/>
      <dgm:spPr/>
      <dgm:t>
        <a:bodyPr/>
        <a:lstStyle/>
        <a:p>
          <a:endParaRPr lang="en-US"/>
        </a:p>
      </dgm:t>
    </dgm:pt>
    <dgm:pt modelId="{9524A183-B999-44E8-B79A-C60F36A13A79}" type="sibTrans" cxnId="{7BE3DE33-E353-4DB6-89C3-A9B989BB6E96}">
      <dgm:prSet/>
      <dgm:spPr/>
      <dgm:t>
        <a:bodyPr/>
        <a:lstStyle/>
        <a:p>
          <a:endParaRPr lang="en-US"/>
        </a:p>
      </dgm:t>
    </dgm:pt>
    <dgm:pt modelId="{5CB6E0AD-DEA6-47C8-9A68-ABDCF0390123}">
      <dgm:prSet custT="1"/>
      <dgm:spPr/>
      <dgm:t>
        <a:bodyPr/>
        <a:lstStyle/>
        <a:p>
          <a:pPr rtl="0"/>
          <a:r>
            <a:rPr lang="en-US" sz="2400" b="1" dirty="0"/>
            <a:t>County </a:t>
          </a:r>
        </a:p>
      </dgm:t>
    </dgm:pt>
    <dgm:pt modelId="{29AEC20C-9461-4416-A2CE-ED6E8AD8D9F2}" type="parTrans" cxnId="{6DCF57FF-8347-4428-AC86-E78833E12B16}">
      <dgm:prSet/>
      <dgm:spPr/>
      <dgm:t>
        <a:bodyPr/>
        <a:lstStyle/>
        <a:p>
          <a:endParaRPr lang="en-US"/>
        </a:p>
      </dgm:t>
    </dgm:pt>
    <dgm:pt modelId="{AF90DD6B-D6A1-4310-B95F-9AC5B3EA8B99}" type="sibTrans" cxnId="{6DCF57FF-8347-4428-AC86-E78833E12B16}">
      <dgm:prSet/>
      <dgm:spPr/>
      <dgm:t>
        <a:bodyPr/>
        <a:lstStyle/>
        <a:p>
          <a:endParaRPr lang="en-US"/>
        </a:p>
      </dgm:t>
    </dgm:pt>
    <dgm:pt modelId="{921C2343-0BE4-4E64-82AB-4E7185B49991}">
      <dgm:prSet custT="1"/>
      <dgm:spPr/>
      <dgm:t>
        <a:bodyPr/>
        <a:lstStyle/>
        <a:p>
          <a:pPr rtl="0"/>
          <a:r>
            <a:rPr lang="en-US" sz="1800" b="1" dirty="0"/>
            <a:t>Utility Clerk</a:t>
          </a:r>
        </a:p>
      </dgm:t>
    </dgm:pt>
    <dgm:pt modelId="{842728A9-A867-41CA-9B5D-506C67D62B70}" type="parTrans" cxnId="{DC531323-8D05-423B-B1E9-A38EB7BC8E4A}">
      <dgm:prSet/>
      <dgm:spPr/>
      <dgm:t>
        <a:bodyPr/>
        <a:lstStyle/>
        <a:p>
          <a:endParaRPr lang="en-US"/>
        </a:p>
      </dgm:t>
    </dgm:pt>
    <dgm:pt modelId="{14839E0A-EE14-42F6-9DD2-60954DBEAA64}" type="sibTrans" cxnId="{DC531323-8D05-423B-B1E9-A38EB7BC8E4A}">
      <dgm:prSet/>
      <dgm:spPr/>
      <dgm:t>
        <a:bodyPr/>
        <a:lstStyle/>
        <a:p>
          <a:endParaRPr lang="en-US"/>
        </a:p>
      </dgm:t>
    </dgm:pt>
    <dgm:pt modelId="{0D91334A-D60A-469E-A5FE-8093A1C63CAF}">
      <dgm:prSet custT="1"/>
      <dgm:spPr/>
      <dgm:t>
        <a:bodyPr/>
        <a:lstStyle/>
        <a:p>
          <a:pPr rtl="0"/>
          <a:r>
            <a:rPr lang="en-US" sz="1800" b="1" dirty="0"/>
            <a:t>Stole nearly $15,000</a:t>
          </a:r>
        </a:p>
      </dgm:t>
    </dgm:pt>
    <dgm:pt modelId="{E2DAD5AA-A26A-4EF9-AE16-02AE877F8FEB}" type="parTrans" cxnId="{5306CD07-5442-4D0D-95F6-724AC7362FC5}">
      <dgm:prSet/>
      <dgm:spPr/>
      <dgm:t>
        <a:bodyPr/>
        <a:lstStyle/>
        <a:p>
          <a:endParaRPr lang="en-US"/>
        </a:p>
      </dgm:t>
    </dgm:pt>
    <dgm:pt modelId="{BAD9D465-2EFD-48A2-903C-62D23FF6BC56}" type="sibTrans" cxnId="{5306CD07-5442-4D0D-95F6-724AC7362FC5}">
      <dgm:prSet/>
      <dgm:spPr/>
      <dgm:t>
        <a:bodyPr/>
        <a:lstStyle/>
        <a:p>
          <a:endParaRPr lang="en-US"/>
        </a:p>
      </dgm:t>
    </dgm:pt>
    <dgm:pt modelId="{F288D152-8417-4BFB-8DB5-4BE7F8917320}">
      <dgm:prSet custT="1"/>
      <dgm:spPr/>
      <dgm:t>
        <a:bodyPr/>
        <a:lstStyle/>
        <a:p>
          <a:pPr rtl="0"/>
          <a:r>
            <a:rPr lang="en-US" sz="1800" b="1" dirty="0"/>
            <a:t>Adjusting and voiding customer accounts and pocketing cash payments</a:t>
          </a:r>
        </a:p>
      </dgm:t>
    </dgm:pt>
    <dgm:pt modelId="{BDF97ECE-580E-4A53-A5A2-FEE30E6F5641}" type="parTrans" cxnId="{59319D0F-4067-41A7-9FA0-118670A31356}">
      <dgm:prSet/>
      <dgm:spPr/>
      <dgm:t>
        <a:bodyPr/>
        <a:lstStyle/>
        <a:p>
          <a:endParaRPr lang="en-US"/>
        </a:p>
      </dgm:t>
    </dgm:pt>
    <dgm:pt modelId="{A229FB0B-E95A-4DC0-9074-665E708F95FE}" type="sibTrans" cxnId="{59319D0F-4067-41A7-9FA0-118670A31356}">
      <dgm:prSet/>
      <dgm:spPr/>
      <dgm:t>
        <a:bodyPr/>
        <a:lstStyle/>
        <a:p>
          <a:endParaRPr lang="en-US"/>
        </a:p>
      </dgm:t>
    </dgm:pt>
    <dgm:pt modelId="{98C963FF-B469-4616-A137-0B445C316618}">
      <dgm:prSet custT="1"/>
      <dgm:spPr/>
      <dgm:t>
        <a:bodyPr/>
        <a:lstStyle/>
        <a:p>
          <a:pPr rtl="0"/>
          <a:r>
            <a:rPr lang="en-US" sz="2400" b="1" dirty="0"/>
            <a:t>County</a:t>
          </a:r>
        </a:p>
      </dgm:t>
    </dgm:pt>
    <dgm:pt modelId="{D5452158-85EC-4600-BF5B-910FF22FFE79}" type="parTrans" cxnId="{0183132C-EE25-4C5F-9346-32FC779DAB3A}">
      <dgm:prSet/>
      <dgm:spPr/>
      <dgm:t>
        <a:bodyPr/>
        <a:lstStyle/>
        <a:p>
          <a:endParaRPr lang="en-US"/>
        </a:p>
      </dgm:t>
    </dgm:pt>
    <dgm:pt modelId="{C2102D9A-35DD-4722-9790-9F4FC67A2CE4}" type="sibTrans" cxnId="{0183132C-EE25-4C5F-9346-32FC779DAB3A}">
      <dgm:prSet/>
      <dgm:spPr/>
      <dgm:t>
        <a:bodyPr/>
        <a:lstStyle/>
        <a:p>
          <a:endParaRPr lang="en-US"/>
        </a:p>
      </dgm:t>
    </dgm:pt>
    <dgm:pt modelId="{352CC3D5-2CD1-4A8E-BF54-A15B6BC6BF1E}">
      <dgm:prSet custT="1"/>
      <dgm:spPr/>
      <dgm:t>
        <a:bodyPr/>
        <a:lstStyle/>
        <a:p>
          <a:pPr rtl="0"/>
          <a:r>
            <a:rPr lang="en-US" sz="1800" b="1" dirty="0"/>
            <a:t>Clerk of Courts</a:t>
          </a:r>
        </a:p>
      </dgm:t>
    </dgm:pt>
    <dgm:pt modelId="{E25D17B4-4E35-4795-AFF7-8243743C3361}" type="parTrans" cxnId="{7ACF8C8B-DDE0-4BE8-B6E9-24012755C924}">
      <dgm:prSet/>
      <dgm:spPr/>
      <dgm:t>
        <a:bodyPr/>
        <a:lstStyle/>
        <a:p>
          <a:endParaRPr lang="en-US"/>
        </a:p>
      </dgm:t>
    </dgm:pt>
    <dgm:pt modelId="{C393851D-109B-45D5-9FBB-3EA9C0244E17}" type="sibTrans" cxnId="{7ACF8C8B-DDE0-4BE8-B6E9-24012755C924}">
      <dgm:prSet/>
      <dgm:spPr/>
      <dgm:t>
        <a:bodyPr/>
        <a:lstStyle/>
        <a:p>
          <a:endParaRPr lang="en-US"/>
        </a:p>
      </dgm:t>
    </dgm:pt>
    <dgm:pt modelId="{69B60E3B-0B09-46C1-8555-445BE0FE4901}">
      <dgm:prSet custT="1"/>
      <dgm:spPr/>
      <dgm:t>
        <a:bodyPr/>
        <a:lstStyle/>
        <a:p>
          <a:pPr rtl="0"/>
          <a:r>
            <a:rPr lang="en-US" sz="1800" b="1" dirty="0"/>
            <a:t>Stole over $17,000</a:t>
          </a:r>
        </a:p>
      </dgm:t>
    </dgm:pt>
    <dgm:pt modelId="{C4F60034-4E58-4E06-8F53-03931E3B16A6}" type="parTrans" cxnId="{B00874C1-479A-4311-B07D-2111032A936F}">
      <dgm:prSet/>
      <dgm:spPr/>
      <dgm:t>
        <a:bodyPr/>
        <a:lstStyle/>
        <a:p>
          <a:endParaRPr lang="en-US"/>
        </a:p>
      </dgm:t>
    </dgm:pt>
    <dgm:pt modelId="{070A01D0-8898-456D-8584-5EFEA94C78F4}" type="sibTrans" cxnId="{B00874C1-479A-4311-B07D-2111032A936F}">
      <dgm:prSet/>
      <dgm:spPr/>
      <dgm:t>
        <a:bodyPr/>
        <a:lstStyle/>
        <a:p>
          <a:endParaRPr lang="en-US"/>
        </a:p>
      </dgm:t>
    </dgm:pt>
    <dgm:pt modelId="{8D78507C-B9E8-418C-85BD-CBAA670FF2EA}">
      <dgm:prSet custT="1"/>
      <dgm:spPr/>
      <dgm:t>
        <a:bodyPr/>
        <a:lstStyle/>
        <a:p>
          <a:pPr rtl="0"/>
          <a:r>
            <a:rPr lang="en-US" sz="1800" b="1" dirty="0"/>
            <a:t>Used various schemes, including reversing deposits, altering deposit slips, and pocketing cash payments paid to the Court </a:t>
          </a:r>
        </a:p>
      </dgm:t>
    </dgm:pt>
    <dgm:pt modelId="{5A01E0A0-6598-4C77-B66C-E60A971AFABB}" type="parTrans" cxnId="{19CAC0DB-92B9-48E7-A19D-59CFC7928384}">
      <dgm:prSet/>
      <dgm:spPr/>
      <dgm:t>
        <a:bodyPr/>
        <a:lstStyle/>
        <a:p>
          <a:endParaRPr lang="en-US"/>
        </a:p>
      </dgm:t>
    </dgm:pt>
    <dgm:pt modelId="{F51AB1D4-5AC2-42CB-8595-5E2A10A57D62}" type="sibTrans" cxnId="{19CAC0DB-92B9-48E7-A19D-59CFC7928384}">
      <dgm:prSet/>
      <dgm:spPr/>
      <dgm:t>
        <a:bodyPr/>
        <a:lstStyle/>
        <a:p>
          <a:endParaRPr lang="en-US"/>
        </a:p>
      </dgm:t>
    </dgm:pt>
    <dgm:pt modelId="{250375EB-A246-4D02-897D-82935758806B}">
      <dgm:prSet custT="1"/>
      <dgm:spPr/>
      <dgm:t>
        <a:bodyPr/>
        <a:lstStyle/>
        <a:p>
          <a:pPr rtl="0"/>
          <a:r>
            <a:rPr lang="en-US" sz="2400" b="1" dirty="0"/>
            <a:t>School</a:t>
          </a:r>
        </a:p>
      </dgm:t>
    </dgm:pt>
    <dgm:pt modelId="{61E5BBD2-9B42-4D4D-BA0D-65A54A1513D6}" type="parTrans" cxnId="{AFEBC5F8-3205-4F9C-ACA6-EAEBBCBF971E}">
      <dgm:prSet/>
      <dgm:spPr/>
      <dgm:t>
        <a:bodyPr/>
        <a:lstStyle/>
        <a:p>
          <a:endParaRPr lang="en-US"/>
        </a:p>
      </dgm:t>
    </dgm:pt>
    <dgm:pt modelId="{034CFB7B-84A9-4261-B168-F959CDEA5833}" type="sibTrans" cxnId="{AFEBC5F8-3205-4F9C-ACA6-EAEBBCBF971E}">
      <dgm:prSet/>
      <dgm:spPr/>
      <dgm:t>
        <a:bodyPr/>
        <a:lstStyle/>
        <a:p>
          <a:endParaRPr lang="en-US"/>
        </a:p>
      </dgm:t>
    </dgm:pt>
    <dgm:pt modelId="{E718688C-2897-4867-AB7D-8F5DE28146C3}">
      <dgm:prSet custT="1"/>
      <dgm:spPr/>
      <dgm:t>
        <a:bodyPr/>
        <a:lstStyle/>
        <a:p>
          <a:pPr rtl="0"/>
          <a:r>
            <a:rPr lang="en-US" sz="1800" b="1" dirty="0"/>
            <a:t>Account Clerk</a:t>
          </a:r>
        </a:p>
      </dgm:t>
    </dgm:pt>
    <dgm:pt modelId="{28535304-7D43-47A3-9D0F-5DB16C3562B0}" type="parTrans" cxnId="{A0DA544C-D57D-41A9-AA12-23F0CAA87197}">
      <dgm:prSet/>
      <dgm:spPr/>
      <dgm:t>
        <a:bodyPr/>
        <a:lstStyle/>
        <a:p>
          <a:endParaRPr lang="en-US"/>
        </a:p>
      </dgm:t>
    </dgm:pt>
    <dgm:pt modelId="{6E296C79-BE02-4EB8-A6D6-B17440574935}" type="sibTrans" cxnId="{A0DA544C-D57D-41A9-AA12-23F0CAA87197}">
      <dgm:prSet/>
      <dgm:spPr/>
      <dgm:t>
        <a:bodyPr/>
        <a:lstStyle/>
        <a:p>
          <a:endParaRPr lang="en-US"/>
        </a:p>
      </dgm:t>
    </dgm:pt>
    <dgm:pt modelId="{719B7A26-A4F4-40A7-B130-450B2968C1F4}">
      <dgm:prSet custT="1"/>
      <dgm:spPr/>
      <dgm:t>
        <a:bodyPr/>
        <a:lstStyle/>
        <a:p>
          <a:pPr rtl="0"/>
          <a:r>
            <a:rPr lang="en-US" sz="1800" b="1" dirty="0"/>
            <a:t>Stole over $500,000</a:t>
          </a:r>
        </a:p>
      </dgm:t>
    </dgm:pt>
    <dgm:pt modelId="{62A5C2F4-5D54-44AF-89CD-D8706A13A992}" type="parTrans" cxnId="{C1FDC8C4-74DF-4330-A43A-49979E018083}">
      <dgm:prSet/>
      <dgm:spPr/>
      <dgm:t>
        <a:bodyPr/>
        <a:lstStyle/>
        <a:p>
          <a:endParaRPr lang="en-US"/>
        </a:p>
      </dgm:t>
    </dgm:pt>
    <dgm:pt modelId="{D4F39346-D670-481F-8903-0BC292DAEA3A}" type="sibTrans" cxnId="{C1FDC8C4-74DF-4330-A43A-49979E018083}">
      <dgm:prSet/>
      <dgm:spPr/>
      <dgm:t>
        <a:bodyPr/>
        <a:lstStyle/>
        <a:p>
          <a:endParaRPr lang="en-US"/>
        </a:p>
      </dgm:t>
    </dgm:pt>
    <dgm:pt modelId="{D80040A2-09B6-4480-B164-799ADDF8557E}">
      <dgm:prSet custT="1"/>
      <dgm:spPr/>
      <dgm:t>
        <a:bodyPr/>
        <a:lstStyle/>
        <a:p>
          <a:pPr rtl="0"/>
          <a:r>
            <a:rPr lang="en-US" sz="1800" b="1" dirty="0"/>
            <a:t>Used various schemes, including issuing checks to himself, using the District’s credit card to make personal purchases, and pocketing cash from athletic events and student fees </a:t>
          </a:r>
        </a:p>
      </dgm:t>
    </dgm:pt>
    <dgm:pt modelId="{C0C52CE0-98C6-4725-B861-A9E3C602F003}" type="parTrans" cxnId="{D5DB5BB6-98EB-4340-8CFE-70074AC3E2FA}">
      <dgm:prSet/>
      <dgm:spPr/>
      <dgm:t>
        <a:bodyPr/>
        <a:lstStyle/>
        <a:p>
          <a:endParaRPr lang="en-US"/>
        </a:p>
      </dgm:t>
    </dgm:pt>
    <dgm:pt modelId="{C0C2187E-B1ED-477A-9453-5D6EC31AB62A}" type="sibTrans" cxnId="{D5DB5BB6-98EB-4340-8CFE-70074AC3E2FA}">
      <dgm:prSet/>
      <dgm:spPr/>
      <dgm:t>
        <a:bodyPr/>
        <a:lstStyle/>
        <a:p>
          <a:endParaRPr lang="en-US"/>
        </a:p>
      </dgm:t>
    </dgm:pt>
    <dgm:pt modelId="{24A88D4A-37E8-4636-BDFE-38BCC31AA263}" type="pres">
      <dgm:prSet presAssocID="{93DB1EEE-9E6A-45CD-820D-BC6D8F0D0235}" presName="Name0" presStyleCnt="0">
        <dgm:presLayoutVars>
          <dgm:dir/>
          <dgm:animLvl val="lvl"/>
          <dgm:resizeHandles val="exact"/>
        </dgm:presLayoutVars>
      </dgm:prSet>
      <dgm:spPr/>
    </dgm:pt>
    <dgm:pt modelId="{E55F55CB-1931-433A-81BC-43CF8913EB53}" type="pres">
      <dgm:prSet presAssocID="{94057CDC-D10C-4879-B864-75BDDDA2EDB5}" presName="composite" presStyleCnt="0"/>
      <dgm:spPr/>
    </dgm:pt>
    <dgm:pt modelId="{D6780B48-1E24-448E-95F1-38F097A127C9}" type="pres">
      <dgm:prSet presAssocID="{94057CDC-D10C-4879-B864-75BDDDA2EDB5}" presName="parTx" presStyleLbl="alignNode1" presStyleIdx="0" presStyleCnt="4">
        <dgm:presLayoutVars>
          <dgm:chMax val="0"/>
          <dgm:chPref val="0"/>
          <dgm:bulletEnabled val="1"/>
        </dgm:presLayoutVars>
      </dgm:prSet>
      <dgm:spPr/>
    </dgm:pt>
    <dgm:pt modelId="{30FB30C8-0841-4B5E-8BC7-B8D63AC3ADBB}" type="pres">
      <dgm:prSet presAssocID="{94057CDC-D10C-4879-B864-75BDDDA2EDB5}" presName="desTx" presStyleLbl="alignAccFollowNode1" presStyleIdx="0" presStyleCnt="4">
        <dgm:presLayoutVars>
          <dgm:bulletEnabled val="1"/>
        </dgm:presLayoutVars>
      </dgm:prSet>
      <dgm:spPr/>
    </dgm:pt>
    <dgm:pt modelId="{01641020-8429-41FC-9FF3-2691F00613D4}" type="pres">
      <dgm:prSet presAssocID="{0BB7B905-18ED-449C-8C6B-9EEB6B3C6A4B}" presName="space" presStyleCnt="0"/>
      <dgm:spPr/>
    </dgm:pt>
    <dgm:pt modelId="{F44843EC-E811-4BEC-985B-7E377A03CE68}" type="pres">
      <dgm:prSet presAssocID="{5CB6E0AD-DEA6-47C8-9A68-ABDCF0390123}" presName="composite" presStyleCnt="0"/>
      <dgm:spPr/>
    </dgm:pt>
    <dgm:pt modelId="{B7CD8136-DEAD-4E72-B9D0-3F252221AA54}" type="pres">
      <dgm:prSet presAssocID="{5CB6E0AD-DEA6-47C8-9A68-ABDCF0390123}" presName="parTx" presStyleLbl="alignNode1" presStyleIdx="1" presStyleCnt="4">
        <dgm:presLayoutVars>
          <dgm:chMax val="0"/>
          <dgm:chPref val="0"/>
          <dgm:bulletEnabled val="1"/>
        </dgm:presLayoutVars>
      </dgm:prSet>
      <dgm:spPr/>
    </dgm:pt>
    <dgm:pt modelId="{885265BE-16B8-4223-BAB2-D2855DF885C1}" type="pres">
      <dgm:prSet presAssocID="{5CB6E0AD-DEA6-47C8-9A68-ABDCF0390123}" presName="desTx" presStyleLbl="alignAccFollowNode1" presStyleIdx="1" presStyleCnt="4">
        <dgm:presLayoutVars>
          <dgm:bulletEnabled val="1"/>
        </dgm:presLayoutVars>
      </dgm:prSet>
      <dgm:spPr/>
    </dgm:pt>
    <dgm:pt modelId="{80AEB4D7-1EFE-4324-A633-2EBDDB431C0B}" type="pres">
      <dgm:prSet presAssocID="{AF90DD6B-D6A1-4310-B95F-9AC5B3EA8B99}" presName="space" presStyleCnt="0"/>
      <dgm:spPr/>
    </dgm:pt>
    <dgm:pt modelId="{AB751FB9-7D7C-419D-B47C-9F25D188F8DF}" type="pres">
      <dgm:prSet presAssocID="{98C963FF-B469-4616-A137-0B445C316618}" presName="composite" presStyleCnt="0"/>
      <dgm:spPr/>
    </dgm:pt>
    <dgm:pt modelId="{E701D793-9C7F-4563-B5EE-E9B78415C212}" type="pres">
      <dgm:prSet presAssocID="{98C963FF-B469-4616-A137-0B445C316618}" presName="parTx" presStyleLbl="alignNode1" presStyleIdx="2" presStyleCnt="4">
        <dgm:presLayoutVars>
          <dgm:chMax val="0"/>
          <dgm:chPref val="0"/>
          <dgm:bulletEnabled val="1"/>
        </dgm:presLayoutVars>
      </dgm:prSet>
      <dgm:spPr/>
    </dgm:pt>
    <dgm:pt modelId="{080FB87D-FA4A-450C-AAA9-F4D9AB85A2CD}" type="pres">
      <dgm:prSet presAssocID="{98C963FF-B469-4616-A137-0B445C316618}" presName="desTx" presStyleLbl="alignAccFollowNode1" presStyleIdx="2" presStyleCnt="4">
        <dgm:presLayoutVars>
          <dgm:bulletEnabled val="1"/>
        </dgm:presLayoutVars>
      </dgm:prSet>
      <dgm:spPr/>
    </dgm:pt>
    <dgm:pt modelId="{B219A789-E612-4557-BB68-E94A14017863}" type="pres">
      <dgm:prSet presAssocID="{C2102D9A-35DD-4722-9790-9F4FC67A2CE4}" presName="space" presStyleCnt="0"/>
      <dgm:spPr/>
    </dgm:pt>
    <dgm:pt modelId="{3FB8323A-9443-487A-A95C-B05DB9A4BEA4}" type="pres">
      <dgm:prSet presAssocID="{250375EB-A246-4D02-897D-82935758806B}" presName="composite" presStyleCnt="0"/>
      <dgm:spPr/>
    </dgm:pt>
    <dgm:pt modelId="{48AE937D-B31B-4205-A4AC-A2D26CAF476D}" type="pres">
      <dgm:prSet presAssocID="{250375EB-A246-4D02-897D-82935758806B}" presName="parTx" presStyleLbl="alignNode1" presStyleIdx="3" presStyleCnt="4">
        <dgm:presLayoutVars>
          <dgm:chMax val="0"/>
          <dgm:chPref val="0"/>
          <dgm:bulletEnabled val="1"/>
        </dgm:presLayoutVars>
      </dgm:prSet>
      <dgm:spPr/>
    </dgm:pt>
    <dgm:pt modelId="{942F77CB-B5ED-4521-8EE3-A14F42F71B37}" type="pres">
      <dgm:prSet presAssocID="{250375EB-A246-4D02-897D-82935758806B}" presName="desTx" presStyleLbl="alignAccFollowNode1" presStyleIdx="3" presStyleCnt="4">
        <dgm:presLayoutVars>
          <dgm:bulletEnabled val="1"/>
        </dgm:presLayoutVars>
      </dgm:prSet>
      <dgm:spPr/>
    </dgm:pt>
  </dgm:ptLst>
  <dgm:cxnLst>
    <dgm:cxn modelId="{5306CD07-5442-4D0D-95F6-724AC7362FC5}" srcId="{5CB6E0AD-DEA6-47C8-9A68-ABDCF0390123}" destId="{0D91334A-D60A-469E-A5FE-8093A1C63CAF}" srcOrd="1" destOrd="0" parTransId="{E2DAD5AA-A26A-4EF9-AE16-02AE877F8FEB}" sibTransId="{BAD9D465-2EFD-48A2-903C-62D23FF6BC56}"/>
    <dgm:cxn modelId="{1B62530F-7155-4BDF-9443-5E5972D60C9D}" type="presOf" srcId="{352CC3D5-2CD1-4A8E-BF54-A15B6BC6BF1E}" destId="{080FB87D-FA4A-450C-AAA9-F4D9AB85A2CD}" srcOrd="0" destOrd="0" presId="urn:microsoft.com/office/officeart/2005/8/layout/hList1"/>
    <dgm:cxn modelId="{59319D0F-4067-41A7-9FA0-118670A31356}" srcId="{5CB6E0AD-DEA6-47C8-9A68-ABDCF0390123}" destId="{F288D152-8417-4BFB-8DB5-4BE7F8917320}" srcOrd="2" destOrd="0" parTransId="{BDF97ECE-580E-4A53-A5A2-FEE30E6F5641}" sibTransId="{A229FB0B-E95A-4DC0-9074-665E708F95FE}"/>
    <dgm:cxn modelId="{90256314-1B63-4A13-944A-C3B5D9B20452}" type="presOf" srcId="{98C963FF-B469-4616-A137-0B445C316618}" destId="{E701D793-9C7F-4563-B5EE-E9B78415C212}" srcOrd="0" destOrd="0" presId="urn:microsoft.com/office/officeart/2005/8/layout/hList1"/>
    <dgm:cxn modelId="{C9FD0D1A-DCC1-472A-A3B5-86C143457CCE}" type="presOf" srcId="{69B60E3B-0B09-46C1-8555-445BE0FE4901}" destId="{080FB87D-FA4A-450C-AAA9-F4D9AB85A2CD}" srcOrd="0" destOrd="1" presId="urn:microsoft.com/office/officeart/2005/8/layout/hList1"/>
    <dgm:cxn modelId="{DC531323-8D05-423B-B1E9-A38EB7BC8E4A}" srcId="{5CB6E0AD-DEA6-47C8-9A68-ABDCF0390123}" destId="{921C2343-0BE4-4E64-82AB-4E7185B49991}" srcOrd="0" destOrd="0" parTransId="{842728A9-A867-41CA-9B5D-506C67D62B70}" sibTransId="{14839E0A-EE14-42F6-9DD2-60954DBEAA64}"/>
    <dgm:cxn modelId="{0183132C-EE25-4C5F-9346-32FC779DAB3A}" srcId="{93DB1EEE-9E6A-45CD-820D-BC6D8F0D0235}" destId="{98C963FF-B469-4616-A137-0B445C316618}" srcOrd="2" destOrd="0" parTransId="{D5452158-85EC-4600-BF5B-910FF22FFE79}" sibTransId="{C2102D9A-35DD-4722-9790-9F4FC67A2CE4}"/>
    <dgm:cxn modelId="{7BE3DE33-E353-4DB6-89C3-A9B989BB6E96}" srcId="{94057CDC-D10C-4879-B864-75BDDDA2EDB5}" destId="{582EA16D-DC74-44AC-8805-13734BCF007C}" srcOrd="2" destOrd="0" parTransId="{5056CAE3-47A5-493B-B300-B99BF1CD243B}" sibTransId="{9524A183-B999-44E8-B79A-C60F36A13A79}"/>
    <dgm:cxn modelId="{6860973E-B7D4-4EAF-AD05-24C35C614A8B}" type="presOf" srcId="{719B7A26-A4F4-40A7-B130-450B2968C1F4}" destId="{942F77CB-B5ED-4521-8EE3-A14F42F71B37}" srcOrd="0" destOrd="1" presId="urn:microsoft.com/office/officeart/2005/8/layout/hList1"/>
    <dgm:cxn modelId="{A0DA544C-D57D-41A9-AA12-23F0CAA87197}" srcId="{250375EB-A246-4D02-897D-82935758806B}" destId="{E718688C-2897-4867-AB7D-8F5DE28146C3}" srcOrd="0" destOrd="0" parTransId="{28535304-7D43-47A3-9D0F-5DB16C3562B0}" sibTransId="{6E296C79-BE02-4EB8-A6D6-B17440574935}"/>
    <dgm:cxn modelId="{E4AE9A4E-C140-45D4-8909-7C008CDEA9E5}" srcId="{93DB1EEE-9E6A-45CD-820D-BC6D8F0D0235}" destId="{94057CDC-D10C-4879-B864-75BDDDA2EDB5}" srcOrd="0" destOrd="0" parTransId="{D56AA33E-0F7D-42B9-B045-69EBBB519E27}" sibTransId="{0BB7B905-18ED-449C-8C6B-9EEB6B3C6A4B}"/>
    <dgm:cxn modelId="{78219B51-6D05-45C6-9DF5-2B6643B9176E}" type="presOf" srcId="{921C2343-0BE4-4E64-82AB-4E7185B49991}" destId="{885265BE-16B8-4223-BAB2-D2855DF885C1}" srcOrd="0" destOrd="0" presId="urn:microsoft.com/office/officeart/2005/8/layout/hList1"/>
    <dgm:cxn modelId="{8D231873-DBEC-4F42-9BB6-C8691444BE2B}" type="presOf" srcId="{5BC837E1-5A2E-4BB6-85C1-7273DD67F8ED}" destId="{30FB30C8-0841-4B5E-8BC7-B8D63AC3ADBB}" srcOrd="0" destOrd="0" presId="urn:microsoft.com/office/officeart/2005/8/layout/hList1"/>
    <dgm:cxn modelId="{C3FC515A-E090-4D54-89C6-EE69989C06C0}" srcId="{94057CDC-D10C-4879-B864-75BDDDA2EDB5}" destId="{3D680BA0-BC03-4084-841B-27EDC8C62D30}" srcOrd="1" destOrd="0" parTransId="{04F82361-1AA5-4046-A3A6-5B1E251774BD}" sibTransId="{59D48235-0CD8-40E8-91AE-39508570D911}"/>
    <dgm:cxn modelId="{A4818D85-3CB6-49B7-93D7-0B502047D0E7}" type="presOf" srcId="{0D91334A-D60A-469E-A5FE-8093A1C63CAF}" destId="{885265BE-16B8-4223-BAB2-D2855DF885C1}" srcOrd="0" destOrd="1" presId="urn:microsoft.com/office/officeart/2005/8/layout/hList1"/>
    <dgm:cxn modelId="{7ACF8C8B-DDE0-4BE8-B6E9-24012755C924}" srcId="{98C963FF-B469-4616-A137-0B445C316618}" destId="{352CC3D5-2CD1-4A8E-BF54-A15B6BC6BF1E}" srcOrd="0" destOrd="0" parTransId="{E25D17B4-4E35-4795-AFF7-8243743C3361}" sibTransId="{C393851D-109B-45D5-9FBB-3EA9C0244E17}"/>
    <dgm:cxn modelId="{516E4896-9616-4E67-9DA6-FB2AFF4D4C3E}" type="presOf" srcId="{250375EB-A246-4D02-897D-82935758806B}" destId="{48AE937D-B31B-4205-A4AC-A2D26CAF476D}" srcOrd="0" destOrd="0" presId="urn:microsoft.com/office/officeart/2005/8/layout/hList1"/>
    <dgm:cxn modelId="{310B669D-EF86-4A9D-83FF-BBED525C2485}" type="presOf" srcId="{8D78507C-B9E8-418C-85BD-CBAA670FF2EA}" destId="{080FB87D-FA4A-450C-AAA9-F4D9AB85A2CD}" srcOrd="0" destOrd="2" presId="urn:microsoft.com/office/officeart/2005/8/layout/hList1"/>
    <dgm:cxn modelId="{BBA8EAA2-512D-456F-AF94-B1DD734F8C87}" type="presOf" srcId="{93DB1EEE-9E6A-45CD-820D-BC6D8F0D0235}" destId="{24A88D4A-37E8-4636-BDFE-38BCC31AA263}" srcOrd="0" destOrd="0" presId="urn:microsoft.com/office/officeart/2005/8/layout/hList1"/>
    <dgm:cxn modelId="{1F97FEA4-AA53-475A-9025-FE15F5939B75}" type="presOf" srcId="{5CB6E0AD-DEA6-47C8-9A68-ABDCF0390123}" destId="{B7CD8136-DEAD-4E72-B9D0-3F252221AA54}" srcOrd="0" destOrd="0" presId="urn:microsoft.com/office/officeart/2005/8/layout/hList1"/>
    <dgm:cxn modelId="{D5DB5BB6-98EB-4340-8CFE-70074AC3E2FA}" srcId="{250375EB-A246-4D02-897D-82935758806B}" destId="{D80040A2-09B6-4480-B164-799ADDF8557E}" srcOrd="2" destOrd="0" parTransId="{C0C52CE0-98C6-4725-B861-A9E3C602F003}" sibTransId="{C0C2187E-B1ED-477A-9453-5D6EC31AB62A}"/>
    <dgm:cxn modelId="{1A47FDBE-C557-43E2-9B27-E399048A7E74}" srcId="{94057CDC-D10C-4879-B864-75BDDDA2EDB5}" destId="{5BC837E1-5A2E-4BB6-85C1-7273DD67F8ED}" srcOrd="0" destOrd="0" parTransId="{3FBE06E0-459B-474A-BF92-27D4D9F7320A}" sibTransId="{31C56B2C-9077-46B1-977E-B5AB02761E20}"/>
    <dgm:cxn modelId="{B00874C1-479A-4311-B07D-2111032A936F}" srcId="{98C963FF-B469-4616-A137-0B445C316618}" destId="{69B60E3B-0B09-46C1-8555-445BE0FE4901}" srcOrd="1" destOrd="0" parTransId="{C4F60034-4E58-4E06-8F53-03931E3B16A6}" sibTransId="{070A01D0-8898-456D-8584-5EFEA94C78F4}"/>
    <dgm:cxn modelId="{C1FDC8C4-74DF-4330-A43A-49979E018083}" srcId="{250375EB-A246-4D02-897D-82935758806B}" destId="{719B7A26-A4F4-40A7-B130-450B2968C1F4}" srcOrd="1" destOrd="0" parTransId="{62A5C2F4-5D54-44AF-89CD-D8706A13A992}" sibTransId="{D4F39346-D670-481F-8903-0BC292DAEA3A}"/>
    <dgm:cxn modelId="{19CAC0DB-92B9-48E7-A19D-59CFC7928384}" srcId="{98C963FF-B469-4616-A137-0B445C316618}" destId="{8D78507C-B9E8-418C-85BD-CBAA670FF2EA}" srcOrd="2" destOrd="0" parTransId="{5A01E0A0-6598-4C77-B66C-E60A971AFABB}" sibTransId="{F51AB1D4-5AC2-42CB-8595-5E2A10A57D62}"/>
    <dgm:cxn modelId="{8804A7DD-C931-45C0-A828-8B8C154F2EA8}" type="presOf" srcId="{F288D152-8417-4BFB-8DB5-4BE7F8917320}" destId="{885265BE-16B8-4223-BAB2-D2855DF885C1}" srcOrd="0" destOrd="2" presId="urn:microsoft.com/office/officeart/2005/8/layout/hList1"/>
    <dgm:cxn modelId="{180051E1-314F-4C3F-8CA0-CABDD1E16304}" type="presOf" srcId="{E718688C-2897-4867-AB7D-8F5DE28146C3}" destId="{942F77CB-B5ED-4521-8EE3-A14F42F71B37}" srcOrd="0" destOrd="0" presId="urn:microsoft.com/office/officeart/2005/8/layout/hList1"/>
    <dgm:cxn modelId="{57A50AEF-AF13-479A-B944-DFB9441D13D7}" type="presOf" srcId="{94057CDC-D10C-4879-B864-75BDDDA2EDB5}" destId="{D6780B48-1E24-448E-95F1-38F097A127C9}" srcOrd="0" destOrd="0" presId="urn:microsoft.com/office/officeart/2005/8/layout/hList1"/>
    <dgm:cxn modelId="{05DA12F0-08A6-42C8-8E2E-228032BECAE5}" type="presOf" srcId="{582EA16D-DC74-44AC-8805-13734BCF007C}" destId="{30FB30C8-0841-4B5E-8BC7-B8D63AC3ADBB}" srcOrd="0" destOrd="2" presId="urn:microsoft.com/office/officeart/2005/8/layout/hList1"/>
    <dgm:cxn modelId="{6EAE0AF1-5307-4551-BDE8-6594DC676544}" type="presOf" srcId="{3D680BA0-BC03-4084-841B-27EDC8C62D30}" destId="{30FB30C8-0841-4B5E-8BC7-B8D63AC3ADBB}" srcOrd="0" destOrd="1" presId="urn:microsoft.com/office/officeart/2005/8/layout/hList1"/>
    <dgm:cxn modelId="{AFEBC5F8-3205-4F9C-ACA6-EAEBBCBF971E}" srcId="{93DB1EEE-9E6A-45CD-820D-BC6D8F0D0235}" destId="{250375EB-A246-4D02-897D-82935758806B}" srcOrd="3" destOrd="0" parTransId="{61E5BBD2-9B42-4D4D-BA0D-65A54A1513D6}" sibTransId="{034CFB7B-84A9-4261-B168-F959CDEA5833}"/>
    <dgm:cxn modelId="{4736A1FC-51E6-4D94-91A6-C5059CAA7E12}" type="presOf" srcId="{D80040A2-09B6-4480-B164-799ADDF8557E}" destId="{942F77CB-B5ED-4521-8EE3-A14F42F71B37}" srcOrd="0" destOrd="2" presId="urn:microsoft.com/office/officeart/2005/8/layout/hList1"/>
    <dgm:cxn modelId="{6DCF57FF-8347-4428-AC86-E78833E12B16}" srcId="{93DB1EEE-9E6A-45CD-820D-BC6D8F0D0235}" destId="{5CB6E0AD-DEA6-47C8-9A68-ABDCF0390123}" srcOrd="1" destOrd="0" parTransId="{29AEC20C-9461-4416-A2CE-ED6E8AD8D9F2}" sibTransId="{AF90DD6B-D6A1-4310-B95F-9AC5B3EA8B99}"/>
    <dgm:cxn modelId="{0A1C281B-8891-4D93-B0C9-1A34652DD785}" type="presParOf" srcId="{24A88D4A-37E8-4636-BDFE-38BCC31AA263}" destId="{E55F55CB-1931-433A-81BC-43CF8913EB53}" srcOrd="0" destOrd="0" presId="urn:microsoft.com/office/officeart/2005/8/layout/hList1"/>
    <dgm:cxn modelId="{C6B98445-B71C-478E-A322-072E2B68431F}" type="presParOf" srcId="{E55F55CB-1931-433A-81BC-43CF8913EB53}" destId="{D6780B48-1E24-448E-95F1-38F097A127C9}" srcOrd="0" destOrd="0" presId="urn:microsoft.com/office/officeart/2005/8/layout/hList1"/>
    <dgm:cxn modelId="{C791394D-FA81-4768-A625-75E35A7BA129}" type="presParOf" srcId="{E55F55CB-1931-433A-81BC-43CF8913EB53}" destId="{30FB30C8-0841-4B5E-8BC7-B8D63AC3ADBB}" srcOrd="1" destOrd="0" presId="urn:microsoft.com/office/officeart/2005/8/layout/hList1"/>
    <dgm:cxn modelId="{8B02B47A-A133-4752-B85B-0E91B67DBC77}" type="presParOf" srcId="{24A88D4A-37E8-4636-BDFE-38BCC31AA263}" destId="{01641020-8429-41FC-9FF3-2691F00613D4}" srcOrd="1" destOrd="0" presId="urn:microsoft.com/office/officeart/2005/8/layout/hList1"/>
    <dgm:cxn modelId="{EA23F56B-5700-48E2-8462-ABF802B9E333}" type="presParOf" srcId="{24A88D4A-37E8-4636-BDFE-38BCC31AA263}" destId="{F44843EC-E811-4BEC-985B-7E377A03CE68}" srcOrd="2" destOrd="0" presId="urn:microsoft.com/office/officeart/2005/8/layout/hList1"/>
    <dgm:cxn modelId="{D78A0F8A-39C9-49AA-A036-B81ACEF891B8}" type="presParOf" srcId="{F44843EC-E811-4BEC-985B-7E377A03CE68}" destId="{B7CD8136-DEAD-4E72-B9D0-3F252221AA54}" srcOrd="0" destOrd="0" presId="urn:microsoft.com/office/officeart/2005/8/layout/hList1"/>
    <dgm:cxn modelId="{78E79D38-42A9-4B88-9BF4-1B541AF12A28}" type="presParOf" srcId="{F44843EC-E811-4BEC-985B-7E377A03CE68}" destId="{885265BE-16B8-4223-BAB2-D2855DF885C1}" srcOrd="1" destOrd="0" presId="urn:microsoft.com/office/officeart/2005/8/layout/hList1"/>
    <dgm:cxn modelId="{9734462F-4B1F-4CF6-AA15-18C8236CA7EB}" type="presParOf" srcId="{24A88D4A-37E8-4636-BDFE-38BCC31AA263}" destId="{80AEB4D7-1EFE-4324-A633-2EBDDB431C0B}" srcOrd="3" destOrd="0" presId="urn:microsoft.com/office/officeart/2005/8/layout/hList1"/>
    <dgm:cxn modelId="{7C4DB0A3-9C6C-4FF5-BA95-CF1763F7F6C8}" type="presParOf" srcId="{24A88D4A-37E8-4636-BDFE-38BCC31AA263}" destId="{AB751FB9-7D7C-419D-B47C-9F25D188F8DF}" srcOrd="4" destOrd="0" presId="urn:microsoft.com/office/officeart/2005/8/layout/hList1"/>
    <dgm:cxn modelId="{C699A22C-3328-4326-88E8-BACCC46A21F1}" type="presParOf" srcId="{AB751FB9-7D7C-419D-B47C-9F25D188F8DF}" destId="{E701D793-9C7F-4563-B5EE-E9B78415C212}" srcOrd="0" destOrd="0" presId="urn:microsoft.com/office/officeart/2005/8/layout/hList1"/>
    <dgm:cxn modelId="{3E292557-19DA-4C52-9D1A-B6E1A87DB59F}" type="presParOf" srcId="{AB751FB9-7D7C-419D-B47C-9F25D188F8DF}" destId="{080FB87D-FA4A-450C-AAA9-F4D9AB85A2CD}" srcOrd="1" destOrd="0" presId="urn:microsoft.com/office/officeart/2005/8/layout/hList1"/>
    <dgm:cxn modelId="{15BD63A3-9A56-4948-9EA2-378F4761D25F}" type="presParOf" srcId="{24A88D4A-37E8-4636-BDFE-38BCC31AA263}" destId="{B219A789-E612-4557-BB68-E94A14017863}" srcOrd="5" destOrd="0" presId="urn:microsoft.com/office/officeart/2005/8/layout/hList1"/>
    <dgm:cxn modelId="{2C064478-0B59-4ACD-897E-54C6C18B2C0B}" type="presParOf" srcId="{24A88D4A-37E8-4636-BDFE-38BCC31AA263}" destId="{3FB8323A-9443-487A-A95C-B05DB9A4BEA4}" srcOrd="6" destOrd="0" presId="urn:microsoft.com/office/officeart/2005/8/layout/hList1"/>
    <dgm:cxn modelId="{9A9FCF4E-5860-4D5D-B2C8-41F9F134B730}" type="presParOf" srcId="{3FB8323A-9443-487A-A95C-B05DB9A4BEA4}" destId="{48AE937D-B31B-4205-A4AC-A2D26CAF476D}" srcOrd="0" destOrd="0" presId="urn:microsoft.com/office/officeart/2005/8/layout/hList1"/>
    <dgm:cxn modelId="{17860433-9EE4-4629-9D21-8996D933EC97}" type="presParOf" srcId="{3FB8323A-9443-487A-A95C-B05DB9A4BEA4}" destId="{942F77CB-B5ED-4521-8EE3-A14F42F71B3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E718E4CF-4070-4688-8145-1BDC1FF3CF79}" type="doc">
      <dgm:prSet loTypeId="urn:microsoft.com/office/officeart/2005/8/layout/vList2" loCatId="list" qsTypeId="urn:microsoft.com/office/officeart/2005/8/quickstyle/3d2" qsCatId="3D" csTypeId="urn:microsoft.com/office/officeart/2005/8/colors/accent0_3" csCatId="mainScheme" phldr="1"/>
      <dgm:spPr/>
      <dgm:t>
        <a:bodyPr/>
        <a:lstStyle/>
        <a:p>
          <a:endParaRPr lang="en-US"/>
        </a:p>
      </dgm:t>
    </dgm:pt>
    <dgm:pt modelId="{39C62C89-ADA2-426F-82BD-32B4AEF30F65}">
      <dgm:prSet phldrT="[Text]"/>
      <dgm:spPr/>
      <dgm:t>
        <a:bodyPr/>
        <a:lstStyle/>
        <a:p>
          <a:pPr algn="just"/>
          <a:r>
            <a:rPr lang="en-US" b="1" dirty="0"/>
            <a:t>Importance of Internal Controls</a:t>
          </a:r>
          <a:endParaRPr lang="en-US" b="1" u="none" dirty="0"/>
        </a:p>
      </dgm:t>
    </dgm:pt>
    <dgm:pt modelId="{CECFB5DF-C342-468D-B84F-43D36D0C675D}" type="parTrans" cxnId="{4C89C668-6183-48B1-9B5A-DEB66C49D5C0}">
      <dgm:prSet/>
      <dgm:spPr/>
      <dgm:t>
        <a:bodyPr/>
        <a:lstStyle/>
        <a:p>
          <a:endParaRPr lang="en-US"/>
        </a:p>
      </dgm:t>
    </dgm:pt>
    <dgm:pt modelId="{5EBA1C32-2935-4CD9-82A2-837AD33EFE1D}" type="sibTrans" cxnId="{4C89C668-6183-48B1-9B5A-DEB66C49D5C0}">
      <dgm:prSet/>
      <dgm:spPr/>
      <dgm:t>
        <a:bodyPr/>
        <a:lstStyle/>
        <a:p>
          <a:endParaRPr lang="en-US"/>
        </a:p>
      </dgm:t>
    </dgm:pt>
    <dgm:pt modelId="{AE7D980E-1801-4C6D-BC49-06EDD1FC4E83}">
      <dgm:prSet/>
      <dgm:spPr/>
      <dgm:t>
        <a:bodyPr/>
        <a:lstStyle/>
        <a:p>
          <a:pPr algn="just"/>
          <a:r>
            <a:rPr lang="en-US" dirty="0"/>
            <a:t>Reliable financial reporting</a:t>
          </a:r>
        </a:p>
      </dgm:t>
    </dgm:pt>
    <dgm:pt modelId="{929F5308-DFB3-45D9-9353-597C0C9B46CC}" type="parTrans" cxnId="{A3A9994A-441E-442B-97F7-4B44690F0419}">
      <dgm:prSet/>
      <dgm:spPr/>
      <dgm:t>
        <a:bodyPr/>
        <a:lstStyle/>
        <a:p>
          <a:endParaRPr lang="en-US"/>
        </a:p>
      </dgm:t>
    </dgm:pt>
    <dgm:pt modelId="{80649B03-148D-4CE8-BE1C-D122A6840AEC}" type="sibTrans" cxnId="{A3A9994A-441E-442B-97F7-4B44690F0419}">
      <dgm:prSet/>
      <dgm:spPr/>
      <dgm:t>
        <a:bodyPr/>
        <a:lstStyle/>
        <a:p>
          <a:endParaRPr lang="en-US"/>
        </a:p>
      </dgm:t>
    </dgm:pt>
    <dgm:pt modelId="{3842C9B9-9351-4703-A39D-A3036BA38C22}">
      <dgm:prSet/>
      <dgm:spPr/>
      <dgm:t>
        <a:bodyPr/>
        <a:lstStyle/>
        <a:p>
          <a:pPr algn="just"/>
          <a:r>
            <a:rPr lang="en-US" dirty="0"/>
            <a:t>Effective and efficient operations</a:t>
          </a:r>
        </a:p>
      </dgm:t>
    </dgm:pt>
    <dgm:pt modelId="{E5598984-25B3-4058-B7CD-C2C34C587322}" type="parTrans" cxnId="{8116262B-D430-44F6-A91B-12C3AA3DF336}">
      <dgm:prSet/>
      <dgm:spPr/>
      <dgm:t>
        <a:bodyPr/>
        <a:lstStyle/>
        <a:p>
          <a:endParaRPr lang="en-US"/>
        </a:p>
      </dgm:t>
    </dgm:pt>
    <dgm:pt modelId="{64C07475-B5FB-4673-8FC2-C19E5CC6C7ED}" type="sibTrans" cxnId="{8116262B-D430-44F6-A91B-12C3AA3DF336}">
      <dgm:prSet/>
      <dgm:spPr/>
      <dgm:t>
        <a:bodyPr/>
        <a:lstStyle/>
        <a:p>
          <a:endParaRPr lang="en-US"/>
        </a:p>
      </dgm:t>
    </dgm:pt>
    <dgm:pt modelId="{4BB3443F-E337-48FB-AEAE-A65275B351F5}">
      <dgm:prSet/>
      <dgm:spPr/>
      <dgm:t>
        <a:bodyPr/>
        <a:lstStyle/>
        <a:p>
          <a:pPr algn="just"/>
          <a:r>
            <a:rPr lang="en-US" dirty="0"/>
            <a:t>Compliance with laws and regulations</a:t>
          </a:r>
        </a:p>
      </dgm:t>
    </dgm:pt>
    <dgm:pt modelId="{15AF4697-F58A-483C-9360-15A1686AAF7B}" type="parTrans" cxnId="{DDB1A984-0204-417A-B483-FAD47A858F0D}">
      <dgm:prSet/>
      <dgm:spPr/>
      <dgm:t>
        <a:bodyPr/>
        <a:lstStyle/>
        <a:p>
          <a:endParaRPr lang="en-US"/>
        </a:p>
      </dgm:t>
    </dgm:pt>
    <dgm:pt modelId="{E5A222BF-4E86-4DE5-8A5C-0675F5ACE109}" type="sibTrans" cxnId="{DDB1A984-0204-417A-B483-FAD47A858F0D}">
      <dgm:prSet/>
      <dgm:spPr/>
      <dgm:t>
        <a:bodyPr/>
        <a:lstStyle/>
        <a:p>
          <a:endParaRPr lang="en-US"/>
        </a:p>
      </dgm:t>
    </dgm:pt>
    <dgm:pt modelId="{F8E97060-680F-4BB3-9059-EC49350C2DC1}">
      <dgm:prSet/>
      <dgm:spPr/>
      <dgm:t>
        <a:bodyPr/>
        <a:lstStyle/>
        <a:p>
          <a:pPr algn="l"/>
          <a:r>
            <a:rPr lang="en-US" dirty="0"/>
            <a:t>Assets safeguarded against unauthorized acquisition, use, or disposition</a:t>
          </a:r>
        </a:p>
      </dgm:t>
    </dgm:pt>
    <dgm:pt modelId="{34B54FB3-E181-40D4-A473-0BF317EA162A}" type="parTrans" cxnId="{557BA4DA-3624-4B1E-86FB-CD6CCE4B96F1}">
      <dgm:prSet/>
      <dgm:spPr/>
      <dgm:t>
        <a:bodyPr/>
        <a:lstStyle/>
        <a:p>
          <a:endParaRPr lang="en-US"/>
        </a:p>
      </dgm:t>
    </dgm:pt>
    <dgm:pt modelId="{2AD7BB43-83EC-4056-B5F7-AC7BA719717E}" type="sibTrans" cxnId="{557BA4DA-3624-4B1E-86FB-CD6CCE4B96F1}">
      <dgm:prSet/>
      <dgm:spPr/>
      <dgm:t>
        <a:bodyPr/>
        <a:lstStyle/>
        <a:p>
          <a:endParaRPr lang="en-US"/>
        </a:p>
      </dgm:t>
    </dgm:pt>
    <dgm:pt modelId="{3DC3CE15-C6BE-496C-A72B-2379374C9A45}" type="pres">
      <dgm:prSet presAssocID="{E718E4CF-4070-4688-8145-1BDC1FF3CF79}" presName="linear" presStyleCnt="0">
        <dgm:presLayoutVars>
          <dgm:animLvl val="lvl"/>
          <dgm:resizeHandles val="exact"/>
        </dgm:presLayoutVars>
      </dgm:prSet>
      <dgm:spPr/>
    </dgm:pt>
    <dgm:pt modelId="{7D75594F-A0A8-4614-AEF5-4B7AC4C84F29}" type="pres">
      <dgm:prSet presAssocID="{39C62C89-ADA2-426F-82BD-32B4AEF30F65}" presName="parentText" presStyleLbl="node1" presStyleIdx="0" presStyleCnt="1">
        <dgm:presLayoutVars>
          <dgm:chMax val="0"/>
          <dgm:bulletEnabled val="1"/>
        </dgm:presLayoutVars>
      </dgm:prSet>
      <dgm:spPr/>
    </dgm:pt>
    <dgm:pt modelId="{F41991DB-7645-4696-822B-54330D99E9A9}" type="pres">
      <dgm:prSet presAssocID="{39C62C89-ADA2-426F-82BD-32B4AEF30F65}" presName="childText" presStyleLbl="revTx" presStyleIdx="0" presStyleCnt="1">
        <dgm:presLayoutVars>
          <dgm:bulletEnabled val="1"/>
        </dgm:presLayoutVars>
      </dgm:prSet>
      <dgm:spPr/>
    </dgm:pt>
  </dgm:ptLst>
  <dgm:cxnLst>
    <dgm:cxn modelId="{8116262B-D430-44F6-A91B-12C3AA3DF336}" srcId="{39C62C89-ADA2-426F-82BD-32B4AEF30F65}" destId="{3842C9B9-9351-4703-A39D-A3036BA38C22}" srcOrd="1" destOrd="0" parTransId="{E5598984-25B3-4058-B7CD-C2C34C587322}" sibTransId="{64C07475-B5FB-4673-8FC2-C19E5CC6C7ED}"/>
    <dgm:cxn modelId="{FE46E462-AB82-4C52-BC7D-265078E573CF}" type="presOf" srcId="{39C62C89-ADA2-426F-82BD-32B4AEF30F65}" destId="{7D75594F-A0A8-4614-AEF5-4B7AC4C84F29}" srcOrd="0" destOrd="0" presId="urn:microsoft.com/office/officeart/2005/8/layout/vList2"/>
    <dgm:cxn modelId="{4C89C668-6183-48B1-9B5A-DEB66C49D5C0}" srcId="{E718E4CF-4070-4688-8145-1BDC1FF3CF79}" destId="{39C62C89-ADA2-426F-82BD-32B4AEF30F65}" srcOrd="0" destOrd="0" parTransId="{CECFB5DF-C342-468D-B84F-43D36D0C675D}" sibTransId="{5EBA1C32-2935-4CD9-82A2-837AD33EFE1D}"/>
    <dgm:cxn modelId="{A3A9994A-441E-442B-97F7-4B44690F0419}" srcId="{39C62C89-ADA2-426F-82BD-32B4AEF30F65}" destId="{AE7D980E-1801-4C6D-BC49-06EDD1FC4E83}" srcOrd="0" destOrd="0" parTransId="{929F5308-DFB3-45D9-9353-597C0C9B46CC}" sibTransId="{80649B03-148D-4CE8-BE1C-D122A6840AEC}"/>
    <dgm:cxn modelId="{501D0F51-3E1D-43FD-9E1D-6BD0A377F894}" type="presOf" srcId="{F8E97060-680F-4BB3-9059-EC49350C2DC1}" destId="{F41991DB-7645-4696-822B-54330D99E9A9}" srcOrd="0" destOrd="3" presId="urn:microsoft.com/office/officeart/2005/8/layout/vList2"/>
    <dgm:cxn modelId="{4438DD73-6B5E-4C16-BEF3-86675E173175}" type="presOf" srcId="{E718E4CF-4070-4688-8145-1BDC1FF3CF79}" destId="{3DC3CE15-C6BE-496C-A72B-2379374C9A45}" srcOrd="0" destOrd="0" presId="urn:microsoft.com/office/officeart/2005/8/layout/vList2"/>
    <dgm:cxn modelId="{742A0E82-EFFB-468C-8C28-AAFF831AC39D}" type="presOf" srcId="{4BB3443F-E337-48FB-AEAE-A65275B351F5}" destId="{F41991DB-7645-4696-822B-54330D99E9A9}" srcOrd="0" destOrd="2" presId="urn:microsoft.com/office/officeart/2005/8/layout/vList2"/>
    <dgm:cxn modelId="{DDB1A984-0204-417A-B483-FAD47A858F0D}" srcId="{39C62C89-ADA2-426F-82BD-32B4AEF30F65}" destId="{4BB3443F-E337-48FB-AEAE-A65275B351F5}" srcOrd="2" destOrd="0" parTransId="{15AF4697-F58A-483C-9360-15A1686AAF7B}" sibTransId="{E5A222BF-4E86-4DE5-8A5C-0675F5ACE109}"/>
    <dgm:cxn modelId="{557BA4DA-3624-4B1E-86FB-CD6CCE4B96F1}" srcId="{39C62C89-ADA2-426F-82BD-32B4AEF30F65}" destId="{F8E97060-680F-4BB3-9059-EC49350C2DC1}" srcOrd="3" destOrd="0" parTransId="{34B54FB3-E181-40D4-A473-0BF317EA162A}" sibTransId="{2AD7BB43-83EC-4056-B5F7-AC7BA719717E}"/>
    <dgm:cxn modelId="{A453F5DB-CF52-4264-9A24-C0C4D3ECC346}" type="presOf" srcId="{AE7D980E-1801-4C6D-BC49-06EDD1FC4E83}" destId="{F41991DB-7645-4696-822B-54330D99E9A9}" srcOrd="0" destOrd="0" presId="urn:microsoft.com/office/officeart/2005/8/layout/vList2"/>
    <dgm:cxn modelId="{3595D5FD-3521-444B-9292-EB721502C1E2}" type="presOf" srcId="{3842C9B9-9351-4703-A39D-A3036BA38C22}" destId="{F41991DB-7645-4696-822B-54330D99E9A9}" srcOrd="0" destOrd="1" presId="urn:microsoft.com/office/officeart/2005/8/layout/vList2"/>
    <dgm:cxn modelId="{F4018279-BA71-4DA5-A5E0-C50B0B17E21E}" type="presParOf" srcId="{3DC3CE15-C6BE-496C-A72B-2379374C9A45}" destId="{7D75594F-A0A8-4614-AEF5-4B7AC4C84F29}" srcOrd="0" destOrd="0" presId="urn:microsoft.com/office/officeart/2005/8/layout/vList2"/>
    <dgm:cxn modelId="{1FD86FDF-9A70-40C1-96B2-7609CB4FB64E}" type="presParOf" srcId="{3DC3CE15-C6BE-496C-A72B-2379374C9A45}" destId="{F41991DB-7645-4696-822B-54330D99E9A9}" srcOrd="1"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E718E4CF-4070-4688-8145-1BDC1FF3CF79}" type="doc">
      <dgm:prSet loTypeId="urn:microsoft.com/office/officeart/2005/8/layout/vList2" loCatId="list" qsTypeId="urn:microsoft.com/office/officeart/2005/8/quickstyle/3d2" qsCatId="3D" csTypeId="urn:microsoft.com/office/officeart/2005/8/colors/accent0_3" csCatId="mainScheme" phldr="1"/>
      <dgm:spPr/>
      <dgm:t>
        <a:bodyPr/>
        <a:lstStyle/>
        <a:p>
          <a:endParaRPr lang="en-US"/>
        </a:p>
      </dgm:t>
    </dgm:pt>
    <dgm:pt modelId="{39C62C89-ADA2-426F-82BD-32B4AEF30F65}">
      <dgm:prSet phldrT="[Text]"/>
      <dgm:spPr/>
      <dgm:t>
        <a:bodyPr/>
        <a:lstStyle/>
        <a:p>
          <a:pPr algn="just"/>
          <a:r>
            <a:rPr lang="en-US" b="1" dirty="0"/>
            <a:t>What should you do now?</a:t>
          </a:r>
          <a:endParaRPr lang="en-US" b="1" u="none" dirty="0"/>
        </a:p>
      </dgm:t>
    </dgm:pt>
    <dgm:pt modelId="{CECFB5DF-C342-468D-B84F-43D36D0C675D}" type="parTrans" cxnId="{4C89C668-6183-48B1-9B5A-DEB66C49D5C0}">
      <dgm:prSet/>
      <dgm:spPr/>
      <dgm:t>
        <a:bodyPr/>
        <a:lstStyle/>
        <a:p>
          <a:endParaRPr lang="en-US"/>
        </a:p>
      </dgm:t>
    </dgm:pt>
    <dgm:pt modelId="{5EBA1C32-2935-4CD9-82A2-837AD33EFE1D}" type="sibTrans" cxnId="{4C89C668-6183-48B1-9B5A-DEB66C49D5C0}">
      <dgm:prSet/>
      <dgm:spPr/>
      <dgm:t>
        <a:bodyPr/>
        <a:lstStyle/>
        <a:p>
          <a:endParaRPr lang="en-US"/>
        </a:p>
      </dgm:t>
    </dgm:pt>
    <dgm:pt modelId="{AE7D980E-1801-4C6D-BC49-06EDD1FC4E83}">
      <dgm:prSet/>
      <dgm:spPr/>
      <dgm:t>
        <a:bodyPr/>
        <a:lstStyle/>
        <a:p>
          <a:pPr algn="l"/>
          <a:r>
            <a:rPr lang="en-US" dirty="0"/>
            <a:t>Determine policies necessary for your entity</a:t>
          </a:r>
        </a:p>
      </dgm:t>
    </dgm:pt>
    <dgm:pt modelId="{929F5308-DFB3-45D9-9353-597C0C9B46CC}" type="parTrans" cxnId="{A3A9994A-441E-442B-97F7-4B44690F0419}">
      <dgm:prSet/>
      <dgm:spPr/>
      <dgm:t>
        <a:bodyPr/>
        <a:lstStyle/>
        <a:p>
          <a:endParaRPr lang="en-US"/>
        </a:p>
      </dgm:t>
    </dgm:pt>
    <dgm:pt modelId="{80649B03-148D-4CE8-BE1C-D122A6840AEC}" type="sibTrans" cxnId="{A3A9994A-441E-442B-97F7-4B44690F0419}">
      <dgm:prSet/>
      <dgm:spPr/>
      <dgm:t>
        <a:bodyPr/>
        <a:lstStyle/>
        <a:p>
          <a:endParaRPr lang="en-US"/>
        </a:p>
      </dgm:t>
    </dgm:pt>
    <dgm:pt modelId="{85029F26-4535-4515-9D38-C9CBAD476AC0}">
      <dgm:prSet/>
      <dgm:spPr/>
      <dgm:t>
        <a:bodyPr/>
        <a:lstStyle/>
        <a:p>
          <a:pPr algn="l"/>
          <a:r>
            <a:rPr lang="en-US" dirty="0"/>
            <a:t>Ensure procedures are in place so controls identified in your policies are operating effectively</a:t>
          </a:r>
        </a:p>
      </dgm:t>
    </dgm:pt>
    <dgm:pt modelId="{EC7358B8-31AD-4FA0-9C01-C3DE6851510C}" type="parTrans" cxnId="{AB170B88-8C97-440E-B99C-D1310240CE64}">
      <dgm:prSet/>
      <dgm:spPr/>
      <dgm:t>
        <a:bodyPr/>
        <a:lstStyle/>
        <a:p>
          <a:endParaRPr lang="en-US"/>
        </a:p>
      </dgm:t>
    </dgm:pt>
    <dgm:pt modelId="{4F0ECD4F-6522-4EAF-8AF7-99EE7121781F}" type="sibTrans" cxnId="{AB170B88-8C97-440E-B99C-D1310240CE64}">
      <dgm:prSet/>
      <dgm:spPr/>
      <dgm:t>
        <a:bodyPr/>
        <a:lstStyle/>
        <a:p>
          <a:endParaRPr lang="en-US"/>
        </a:p>
      </dgm:t>
    </dgm:pt>
    <dgm:pt modelId="{2DE6661E-925C-44AD-8F4A-61E8CA43D1E7}">
      <dgm:prSet/>
      <dgm:spPr/>
      <dgm:t>
        <a:bodyPr/>
        <a:lstStyle/>
        <a:p>
          <a:pPr algn="just"/>
          <a:endParaRPr lang="en-US" dirty="0"/>
        </a:p>
      </dgm:t>
    </dgm:pt>
    <dgm:pt modelId="{F8C1943C-1B6D-430B-B493-2D62BCE587F8}" type="parTrans" cxnId="{3A4E1C89-B7DA-48A5-A91C-01A54621F2E8}">
      <dgm:prSet/>
      <dgm:spPr/>
      <dgm:t>
        <a:bodyPr/>
        <a:lstStyle/>
        <a:p>
          <a:endParaRPr lang="en-US"/>
        </a:p>
      </dgm:t>
    </dgm:pt>
    <dgm:pt modelId="{2F09EA8A-4C57-41C7-91A0-A812A4A165C2}" type="sibTrans" cxnId="{3A4E1C89-B7DA-48A5-A91C-01A54621F2E8}">
      <dgm:prSet/>
      <dgm:spPr/>
      <dgm:t>
        <a:bodyPr/>
        <a:lstStyle/>
        <a:p>
          <a:endParaRPr lang="en-US"/>
        </a:p>
      </dgm:t>
    </dgm:pt>
    <dgm:pt modelId="{F0309020-2149-40F3-B066-970E647EACC0}">
      <dgm:prSet/>
      <dgm:spPr/>
      <dgm:t>
        <a:bodyPr/>
        <a:lstStyle/>
        <a:p>
          <a:pPr algn="l"/>
          <a:r>
            <a:rPr lang="en-US" dirty="0"/>
            <a:t>Determine if your entity has any service organizations</a:t>
          </a:r>
        </a:p>
      </dgm:t>
    </dgm:pt>
    <dgm:pt modelId="{B06E05D8-9F9C-4CBA-BF80-7CE725FBC1BF}" type="parTrans" cxnId="{EEEDCFC7-5537-45A7-BF6B-2A6B4D37A932}">
      <dgm:prSet/>
      <dgm:spPr/>
      <dgm:t>
        <a:bodyPr/>
        <a:lstStyle/>
        <a:p>
          <a:endParaRPr lang="en-US"/>
        </a:p>
      </dgm:t>
    </dgm:pt>
    <dgm:pt modelId="{6D0AC5C5-CAA6-4326-BECB-DA9BC7E0641E}" type="sibTrans" cxnId="{EEEDCFC7-5537-45A7-BF6B-2A6B4D37A932}">
      <dgm:prSet/>
      <dgm:spPr/>
      <dgm:t>
        <a:bodyPr/>
        <a:lstStyle/>
        <a:p>
          <a:endParaRPr lang="en-US"/>
        </a:p>
      </dgm:t>
    </dgm:pt>
    <dgm:pt modelId="{D6A76931-335E-4D39-B249-FE931327ACB7}">
      <dgm:prSet/>
      <dgm:spPr/>
      <dgm:t>
        <a:bodyPr/>
        <a:lstStyle/>
        <a:p>
          <a:pPr algn="l"/>
          <a:r>
            <a:rPr lang="en-US" dirty="0"/>
            <a:t>Determine if your entity has adequate segregation of duties or compensating controls</a:t>
          </a:r>
        </a:p>
      </dgm:t>
    </dgm:pt>
    <dgm:pt modelId="{624C21F8-EAB9-4FBC-8344-1FE8CC2019C4}" type="parTrans" cxnId="{0D7AAA7C-22A4-49BC-BD39-88BD2C31236F}">
      <dgm:prSet/>
      <dgm:spPr/>
      <dgm:t>
        <a:bodyPr/>
        <a:lstStyle/>
        <a:p>
          <a:endParaRPr lang="en-US"/>
        </a:p>
      </dgm:t>
    </dgm:pt>
    <dgm:pt modelId="{A10080E0-15F6-45F0-A288-EC1CEB0F909E}" type="sibTrans" cxnId="{0D7AAA7C-22A4-49BC-BD39-88BD2C31236F}">
      <dgm:prSet/>
      <dgm:spPr/>
      <dgm:t>
        <a:bodyPr/>
        <a:lstStyle/>
        <a:p>
          <a:endParaRPr lang="en-US"/>
        </a:p>
      </dgm:t>
    </dgm:pt>
    <dgm:pt modelId="{3DC3CE15-C6BE-496C-A72B-2379374C9A45}" type="pres">
      <dgm:prSet presAssocID="{E718E4CF-4070-4688-8145-1BDC1FF3CF79}" presName="linear" presStyleCnt="0">
        <dgm:presLayoutVars>
          <dgm:animLvl val="lvl"/>
          <dgm:resizeHandles val="exact"/>
        </dgm:presLayoutVars>
      </dgm:prSet>
      <dgm:spPr/>
    </dgm:pt>
    <dgm:pt modelId="{7D75594F-A0A8-4614-AEF5-4B7AC4C84F29}" type="pres">
      <dgm:prSet presAssocID="{39C62C89-ADA2-426F-82BD-32B4AEF30F65}" presName="parentText" presStyleLbl="node1" presStyleIdx="0" presStyleCnt="1">
        <dgm:presLayoutVars>
          <dgm:chMax val="0"/>
          <dgm:bulletEnabled val="1"/>
        </dgm:presLayoutVars>
      </dgm:prSet>
      <dgm:spPr/>
    </dgm:pt>
    <dgm:pt modelId="{F41991DB-7645-4696-822B-54330D99E9A9}" type="pres">
      <dgm:prSet presAssocID="{39C62C89-ADA2-426F-82BD-32B4AEF30F65}" presName="childText" presStyleLbl="revTx" presStyleIdx="0" presStyleCnt="1">
        <dgm:presLayoutVars>
          <dgm:bulletEnabled val="1"/>
        </dgm:presLayoutVars>
      </dgm:prSet>
      <dgm:spPr/>
    </dgm:pt>
  </dgm:ptLst>
  <dgm:cxnLst>
    <dgm:cxn modelId="{CB7E2134-5433-4DFB-BF46-CF16E52423B9}" type="presOf" srcId="{85029F26-4535-4515-9D38-C9CBAD476AC0}" destId="{F41991DB-7645-4696-822B-54330D99E9A9}" srcOrd="0" destOrd="3" presId="urn:microsoft.com/office/officeart/2005/8/layout/vList2"/>
    <dgm:cxn modelId="{FE46E462-AB82-4C52-BC7D-265078E573CF}" type="presOf" srcId="{39C62C89-ADA2-426F-82BD-32B4AEF30F65}" destId="{7D75594F-A0A8-4614-AEF5-4B7AC4C84F29}" srcOrd="0" destOrd="0" presId="urn:microsoft.com/office/officeart/2005/8/layout/vList2"/>
    <dgm:cxn modelId="{A6A70A45-14AB-4BEA-ABB8-B6FB239AE13B}" type="presOf" srcId="{2DE6661E-925C-44AD-8F4A-61E8CA43D1E7}" destId="{F41991DB-7645-4696-822B-54330D99E9A9}" srcOrd="0" destOrd="4" presId="urn:microsoft.com/office/officeart/2005/8/layout/vList2"/>
    <dgm:cxn modelId="{4C89C668-6183-48B1-9B5A-DEB66C49D5C0}" srcId="{E718E4CF-4070-4688-8145-1BDC1FF3CF79}" destId="{39C62C89-ADA2-426F-82BD-32B4AEF30F65}" srcOrd="0" destOrd="0" parTransId="{CECFB5DF-C342-468D-B84F-43D36D0C675D}" sibTransId="{5EBA1C32-2935-4CD9-82A2-837AD33EFE1D}"/>
    <dgm:cxn modelId="{A3A9994A-441E-442B-97F7-4B44690F0419}" srcId="{39C62C89-ADA2-426F-82BD-32B4AEF30F65}" destId="{AE7D980E-1801-4C6D-BC49-06EDD1FC4E83}" srcOrd="0" destOrd="0" parTransId="{929F5308-DFB3-45D9-9353-597C0C9B46CC}" sibTransId="{80649B03-148D-4CE8-BE1C-D122A6840AEC}"/>
    <dgm:cxn modelId="{4438DD73-6B5E-4C16-BEF3-86675E173175}" type="presOf" srcId="{E718E4CF-4070-4688-8145-1BDC1FF3CF79}" destId="{3DC3CE15-C6BE-496C-A72B-2379374C9A45}" srcOrd="0" destOrd="0" presId="urn:microsoft.com/office/officeart/2005/8/layout/vList2"/>
    <dgm:cxn modelId="{0D7AAA7C-22A4-49BC-BD39-88BD2C31236F}" srcId="{39C62C89-ADA2-426F-82BD-32B4AEF30F65}" destId="{D6A76931-335E-4D39-B249-FE931327ACB7}" srcOrd="2" destOrd="0" parTransId="{624C21F8-EAB9-4FBC-8344-1FE8CC2019C4}" sibTransId="{A10080E0-15F6-45F0-A288-EC1CEB0F909E}"/>
    <dgm:cxn modelId="{AB170B88-8C97-440E-B99C-D1310240CE64}" srcId="{39C62C89-ADA2-426F-82BD-32B4AEF30F65}" destId="{85029F26-4535-4515-9D38-C9CBAD476AC0}" srcOrd="3" destOrd="0" parTransId="{EC7358B8-31AD-4FA0-9C01-C3DE6851510C}" sibTransId="{4F0ECD4F-6522-4EAF-8AF7-99EE7121781F}"/>
    <dgm:cxn modelId="{3A4E1C89-B7DA-48A5-A91C-01A54621F2E8}" srcId="{39C62C89-ADA2-426F-82BD-32B4AEF30F65}" destId="{2DE6661E-925C-44AD-8F4A-61E8CA43D1E7}" srcOrd="4" destOrd="0" parTransId="{F8C1943C-1B6D-430B-B493-2D62BCE587F8}" sibTransId="{2F09EA8A-4C57-41C7-91A0-A812A4A165C2}"/>
    <dgm:cxn modelId="{D34E1692-F522-40AE-B6DC-F0E615FFCEA0}" type="presOf" srcId="{D6A76931-335E-4D39-B249-FE931327ACB7}" destId="{F41991DB-7645-4696-822B-54330D99E9A9}" srcOrd="0" destOrd="2" presId="urn:microsoft.com/office/officeart/2005/8/layout/vList2"/>
    <dgm:cxn modelId="{EEEDCFC7-5537-45A7-BF6B-2A6B4D37A932}" srcId="{39C62C89-ADA2-426F-82BD-32B4AEF30F65}" destId="{F0309020-2149-40F3-B066-970E647EACC0}" srcOrd="1" destOrd="0" parTransId="{B06E05D8-9F9C-4CBA-BF80-7CE725FBC1BF}" sibTransId="{6D0AC5C5-CAA6-4326-BECB-DA9BC7E0641E}"/>
    <dgm:cxn modelId="{A453F5DB-CF52-4264-9A24-C0C4D3ECC346}" type="presOf" srcId="{AE7D980E-1801-4C6D-BC49-06EDD1FC4E83}" destId="{F41991DB-7645-4696-822B-54330D99E9A9}" srcOrd="0" destOrd="0" presId="urn:microsoft.com/office/officeart/2005/8/layout/vList2"/>
    <dgm:cxn modelId="{B96E0FEF-D59A-419E-9C61-4FBA014AA20C}" type="presOf" srcId="{F0309020-2149-40F3-B066-970E647EACC0}" destId="{F41991DB-7645-4696-822B-54330D99E9A9}" srcOrd="0" destOrd="1" presId="urn:microsoft.com/office/officeart/2005/8/layout/vList2"/>
    <dgm:cxn modelId="{F4018279-BA71-4DA5-A5E0-C50B0B17E21E}" type="presParOf" srcId="{3DC3CE15-C6BE-496C-A72B-2379374C9A45}" destId="{7D75594F-A0A8-4614-AEF5-4B7AC4C84F29}" srcOrd="0" destOrd="0" presId="urn:microsoft.com/office/officeart/2005/8/layout/vList2"/>
    <dgm:cxn modelId="{1FD86FDF-9A70-40C1-96B2-7609CB4FB64E}" type="presParOf" srcId="{3DC3CE15-C6BE-496C-A72B-2379374C9A45}" destId="{F41991DB-7645-4696-822B-54330D99E9A9}" srcOrd="1"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7E3FFD-6876-45DD-862F-3E08D85FB633}" type="doc">
      <dgm:prSet loTypeId="urn:microsoft.com/office/officeart/2005/8/layout/default#1" loCatId="list" qsTypeId="urn:microsoft.com/office/officeart/2005/8/quickstyle/simple2" qsCatId="simple" csTypeId="urn:microsoft.com/office/officeart/2005/8/colors/accent1_2" csCatId="accent1" phldr="1"/>
      <dgm:spPr/>
      <dgm:t>
        <a:bodyPr/>
        <a:lstStyle/>
        <a:p>
          <a:endParaRPr lang="en-US"/>
        </a:p>
      </dgm:t>
    </dgm:pt>
    <dgm:pt modelId="{0D91572A-9F6F-475D-81FA-CC0B8165919B}">
      <dgm:prSet phldrT="[Text]" custT="1"/>
      <dgm:spPr/>
      <dgm:t>
        <a:bodyPr/>
        <a:lstStyle/>
        <a:p>
          <a:r>
            <a:rPr lang="en-US" sz="2400" b="1" baseline="0" dirty="0"/>
            <a:t>Control environment</a:t>
          </a:r>
        </a:p>
      </dgm:t>
    </dgm:pt>
    <dgm:pt modelId="{34A48515-041F-4E6A-A742-2134BE61D323}" type="parTrans" cxnId="{30A7AFCF-8407-4BDC-A8EA-8A761B0C3D7E}">
      <dgm:prSet/>
      <dgm:spPr/>
      <dgm:t>
        <a:bodyPr/>
        <a:lstStyle/>
        <a:p>
          <a:endParaRPr lang="en-US"/>
        </a:p>
      </dgm:t>
    </dgm:pt>
    <dgm:pt modelId="{2147B0C1-900D-40C6-9593-4A903AF30B73}" type="sibTrans" cxnId="{30A7AFCF-8407-4BDC-A8EA-8A761B0C3D7E}">
      <dgm:prSet/>
      <dgm:spPr/>
      <dgm:t>
        <a:bodyPr/>
        <a:lstStyle/>
        <a:p>
          <a:endParaRPr lang="en-US"/>
        </a:p>
      </dgm:t>
    </dgm:pt>
    <dgm:pt modelId="{4E42AA2A-7B81-4C2E-B606-EEEE63FF3C2E}">
      <dgm:prSet phldrT="[Text]" custT="1"/>
      <dgm:spPr/>
      <dgm:t>
        <a:bodyPr/>
        <a:lstStyle/>
        <a:p>
          <a:r>
            <a:rPr lang="en-US" sz="2400" b="1" baseline="0" dirty="0"/>
            <a:t>Information &amp; communication</a:t>
          </a:r>
        </a:p>
      </dgm:t>
    </dgm:pt>
    <dgm:pt modelId="{FED53EB6-1355-43B4-A273-F296A8A30A1C}" type="parTrans" cxnId="{9365ABC1-C149-4995-B3A7-C0408C86BC4A}">
      <dgm:prSet/>
      <dgm:spPr/>
      <dgm:t>
        <a:bodyPr/>
        <a:lstStyle/>
        <a:p>
          <a:endParaRPr lang="en-US"/>
        </a:p>
      </dgm:t>
    </dgm:pt>
    <dgm:pt modelId="{4338CDD4-7574-49C6-8B4B-932A324C63C4}" type="sibTrans" cxnId="{9365ABC1-C149-4995-B3A7-C0408C86BC4A}">
      <dgm:prSet/>
      <dgm:spPr/>
      <dgm:t>
        <a:bodyPr/>
        <a:lstStyle/>
        <a:p>
          <a:endParaRPr lang="en-US"/>
        </a:p>
      </dgm:t>
    </dgm:pt>
    <dgm:pt modelId="{3E1DAF1C-E174-4E59-94D6-B19B9AF4418C}">
      <dgm:prSet phldrT="[Text]" custT="1"/>
      <dgm:spPr/>
      <dgm:t>
        <a:bodyPr/>
        <a:lstStyle/>
        <a:p>
          <a:r>
            <a:rPr lang="en-US" sz="2400" b="1" baseline="0" dirty="0"/>
            <a:t>Risk</a:t>
          </a:r>
          <a:r>
            <a:rPr lang="en-US" sz="2200" b="1" baseline="0" dirty="0"/>
            <a:t> assessment</a:t>
          </a:r>
        </a:p>
      </dgm:t>
    </dgm:pt>
    <dgm:pt modelId="{06688B52-C213-40DD-9345-643A806532A8}" type="parTrans" cxnId="{43A53122-AA78-4475-A09C-9326C224C9EA}">
      <dgm:prSet/>
      <dgm:spPr/>
      <dgm:t>
        <a:bodyPr/>
        <a:lstStyle/>
        <a:p>
          <a:endParaRPr lang="en-US"/>
        </a:p>
      </dgm:t>
    </dgm:pt>
    <dgm:pt modelId="{DBBC36C0-35F9-40C5-B772-2C9A116B5766}" type="sibTrans" cxnId="{43A53122-AA78-4475-A09C-9326C224C9EA}">
      <dgm:prSet/>
      <dgm:spPr/>
      <dgm:t>
        <a:bodyPr/>
        <a:lstStyle/>
        <a:p>
          <a:endParaRPr lang="en-US"/>
        </a:p>
      </dgm:t>
    </dgm:pt>
    <dgm:pt modelId="{A131FD90-3A07-4814-8C43-4D1A27C0C9C0}">
      <dgm:prSet phldrT="[Text]" custT="1"/>
      <dgm:spPr/>
      <dgm:t>
        <a:bodyPr/>
        <a:lstStyle/>
        <a:p>
          <a:r>
            <a:rPr lang="en-US" sz="2400" b="1" baseline="0" dirty="0"/>
            <a:t>Monitoring</a:t>
          </a:r>
        </a:p>
      </dgm:t>
    </dgm:pt>
    <dgm:pt modelId="{7A6614A7-123B-408D-AD75-3371A3BBCEF1}" type="parTrans" cxnId="{E70B3774-8622-42B6-A769-853DE8D7C332}">
      <dgm:prSet/>
      <dgm:spPr/>
      <dgm:t>
        <a:bodyPr/>
        <a:lstStyle/>
        <a:p>
          <a:endParaRPr lang="en-US"/>
        </a:p>
      </dgm:t>
    </dgm:pt>
    <dgm:pt modelId="{06CAB34D-DB48-405E-8F4F-6CC29CA35B85}" type="sibTrans" cxnId="{E70B3774-8622-42B6-A769-853DE8D7C332}">
      <dgm:prSet/>
      <dgm:spPr/>
      <dgm:t>
        <a:bodyPr/>
        <a:lstStyle/>
        <a:p>
          <a:endParaRPr lang="en-US"/>
        </a:p>
      </dgm:t>
    </dgm:pt>
    <dgm:pt modelId="{75FE5835-EEA5-4449-822D-FEC9B81A41C3}">
      <dgm:prSet phldrT="[Text]" custT="1"/>
      <dgm:spPr/>
      <dgm:t>
        <a:bodyPr/>
        <a:lstStyle/>
        <a:p>
          <a:r>
            <a:rPr lang="en-US" sz="2400" b="1" baseline="0" dirty="0"/>
            <a:t>Control activities/procedures</a:t>
          </a:r>
        </a:p>
      </dgm:t>
    </dgm:pt>
    <dgm:pt modelId="{4838B6A6-4969-4751-B954-899384786622}" type="parTrans" cxnId="{E6C78AAE-3B4B-44B3-9187-130C2731908F}">
      <dgm:prSet/>
      <dgm:spPr/>
      <dgm:t>
        <a:bodyPr/>
        <a:lstStyle/>
        <a:p>
          <a:endParaRPr lang="en-US"/>
        </a:p>
      </dgm:t>
    </dgm:pt>
    <dgm:pt modelId="{00238F66-56C3-4AF6-9D06-1E4BD9A2AE86}" type="sibTrans" cxnId="{E6C78AAE-3B4B-44B3-9187-130C2731908F}">
      <dgm:prSet/>
      <dgm:spPr/>
      <dgm:t>
        <a:bodyPr/>
        <a:lstStyle/>
        <a:p>
          <a:endParaRPr lang="en-US"/>
        </a:p>
      </dgm:t>
    </dgm:pt>
    <dgm:pt modelId="{4CEC5464-7208-44C3-9F7C-76ECC181A4B5}" type="pres">
      <dgm:prSet presAssocID="{BC7E3FFD-6876-45DD-862F-3E08D85FB633}" presName="diagram" presStyleCnt="0">
        <dgm:presLayoutVars>
          <dgm:dir/>
          <dgm:resizeHandles val="exact"/>
        </dgm:presLayoutVars>
      </dgm:prSet>
      <dgm:spPr/>
    </dgm:pt>
    <dgm:pt modelId="{1C8A8034-39A3-4A78-8DB6-6BF24AB07BA0}" type="pres">
      <dgm:prSet presAssocID="{0D91572A-9F6F-475D-81FA-CC0B8165919B}" presName="node" presStyleLbl="node1" presStyleIdx="0" presStyleCnt="5" custScaleY="52745">
        <dgm:presLayoutVars>
          <dgm:bulletEnabled val="1"/>
        </dgm:presLayoutVars>
      </dgm:prSet>
      <dgm:spPr/>
    </dgm:pt>
    <dgm:pt modelId="{3D7376F4-24E1-4855-923F-22F0E4DB1FDD}" type="pres">
      <dgm:prSet presAssocID="{2147B0C1-900D-40C6-9593-4A903AF30B73}" presName="sibTrans" presStyleCnt="0"/>
      <dgm:spPr/>
    </dgm:pt>
    <dgm:pt modelId="{D49481F7-7E21-4ECE-A599-2ABB795A3E6C}" type="pres">
      <dgm:prSet presAssocID="{4E42AA2A-7B81-4C2E-B606-EEEE63FF3C2E}" presName="node" presStyleLbl="node1" presStyleIdx="1" presStyleCnt="5" custScaleY="52770" custLinFactNeighborX="-823" custLinFactNeighborY="621">
        <dgm:presLayoutVars>
          <dgm:bulletEnabled val="1"/>
        </dgm:presLayoutVars>
      </dgm:prSet>
      <dgm:spPr/>
    </dgm:pt>
    <dgm:pt modelId="{44ED6816-4829-4EC0-827F-A0DEEF7E55B5}" type="pres">
      <dgm:prSet presAssocID="{4338CDD4-7574-49C6-8B4B-932A324C63C4}" presName="sibTrans" presStyleCnt="0"/>
      <dgm:spPr/>
    </dgm:pt>
    <dgm:pt modelId="{EFD85085-EF2F-4E45-85C6-C652E3CA4909}" type="pres">
      <dgm:prSet presAssocID="{3E1DAF1C-E174-4E59-94D6-B19B9AF4418C}" presName="node" presStyleLbl="node1" presStyleIdx="2" presStyleCnt="5" custScaleY="49494">
        <dgm:presLayoutVars>
          <dgm:bulletEnabled val="1"/>
        </dgm:presLayoutVars>
      </dgm:prSet>
      <dgm:spPr/>
    </dgm:pt>
    <dgm:pt modelId="{4F86C0B1-26E6-42ED-9571-C4F2F5AC5818}" type="pres">
      <dgm:prSet presAssocID="{DBBC36C0-35F9-40C5-B772-2C9A116B5766}" presName="sibTrans" presStyleCnt="0"/>
      <dgm:spPr/>
    </dgm:pt>
    <dgm:pt modelId="{F6883CF7-766D-480C-8A53-A4666C97C791}" type="pres">
      <dgm:prSet presAssocID="{A131FD90-3A07-4814-8C43-4D1A27C0C9C0}" presName="node" presStyleLbl="node1" presStyleIdx="3" presStyleCnt="5" custScaleY="49494">
        <dgm:presLayoutVars>
          <dgm:bulletEnabled val="1"/>
        </dgm:presLayoutVars>
      </dgm:prSet>
      <dgm:spPr/>
    </dgm:pt>
    <dgm:pt modelId="{A963D5EE-9DAF-4D58-AAFE-BEE203431502}" type="pres">
      <dgm:prSet presAssocID="{06CAB34D-DB48-405E-8F4F-6CC29CA35B85}" presName="sibTrans" presStyleCnt="0"/>
      <dgm:spPr/>
    </dgm:pt>
    <dgm:pt modelId="{F8BA54BB-6A0B-40F7-899B-CEE59D69298B}" type="pres">
      <dgm:prSet presAssocID="{75FE5835-EEA5-4449-822D-FEC9B81A41C3}" presName="node" presStyleLbl="node1" presStyleIdx="4" presStyleCnt="5" custScaleX="107579" custScaleY="40344" custLinFactNeighborX="-659" custLinFactNeighborY="-10175">
        <dgm:presLayoutVars>
          <dgm:bulletEnabled val="1"/>
        </dgm:presLayoutVars>
      </dgm:prSet>
      <dgm:spPr/>
    </dgm:pt>
  </dgm:ptLst>
  <dgm:cxnLst>
    <dgm:cxn modelId="{43A53122-AA78-4475-A09C-9326C224C9EA}" srcId="{BC7E3FFD-6876-45DD-862F-3E08D85FB633}" destId="{3E1DAF1C-E174-4E59-94D6-B19B9AF4418C}" srcOrd="2" destOrd="0" parTransId="{06688B52-C213-40DD-9345-643A806532A8}" sibTransId="{DBBC36C0-35F9-40C5-B772-2C9A116B5766}"/>
    <dgm:cxn modelId="{D679EC65-E955-4B88-A046-FCE354B67FEF}" type="presOf" srcId="{3E1DAF1C-E174-4E59-94D6-B19B9AF4418C}" destId="{EFD85085-EF2F-4E45-85C6-C652E3CA4909}" srcOrd="0" destOrd="0" presId="urn:microsoft.com/office/officeart/2005/8/layout/default#1"/>
    <dgm:cxn modelId="{E70B3774-8622-42B6-A769-853DE8D7C332}" srcId="{BC7E3FFD-6876-45DD-862F-3E08D85FB633}" destId="{A131FD90-3A07-4814-8C43-4D1A27C0C9C0}" srcOrd="3" destOrd="0" parTransId="{7A6614A7-123B-408D-AD75-3371A3BBCEF1}" sibTransId="{06CAB34D-DB48-405E-8F4F-6CC29CA35B85}"/>
    <dgm:cxn modelId="{0E2ADB7A-BC42-4E92-A756-4FBEBFC1C1DF}" type="presOf" srcId="{75FE5835-EEA5-4449-822D-FEC9B81A41C3}" destId="{F8BA54BB-6A0B-40F7-899B-CEE59D69298B}" srcOrd="0" destOrd="0" presId="urn:microsoft.com/office/officeart/2005/8/layout/default#1"/>
    <dgm:cxn modelId="{71E0FD80-68C1-4BA8-9E17-ADAC6B2FF716}" type="presOf" srcId="{0D91572A-9F6F-475D-81FA-CC0B8165919B}" destId="{1C8A8034-39A3-4A78-8DB6-6BF24AB07BA0}" srcOrd="0" destOrd="0" presId="urn:microsoft.com/office/officeart/2005/8/layout/default#1"/>
    <dgm:cxn modelId="{785E1E90-73B5-44DB-A21E-B5D5D822B6A7}" type="presOf" srcId="{4E42AA2A-7B81-4C2E-B606-EEEE63FF3C2E}" destId="{D49481F7-7E21-4ECE-A599-2ABB795A3E6C}" srcOrd="0" destOrd="0" presId="urn:microsoft.com/office/officeart/2005/8/layout/default#1"/>
    <dgm:cxn modelId="{E6C78AAE-3B4B-44B3-9187-130C2731908F}" srcId="{BC7E3FFD-6876-45DD-862F-3E08D85FB633}" destId="{75FE5835-EEA5-4449-822D-FEC9B81A41C3}" srcOrd="4" destOrd="0" parTransId="{4838B6A6-4969-4751-B954-899384786622}" sibTransId="{00238F66-56C3-4AF6-9D06-1E4BD9A2AE86}"/>
    <dgm:cxn modelId="{9365ABC1-C149-4995-B3A7-C0408C86BC4A}" srcId="{BC7E3FFD-6876-45DD-862F-3E08D85FB633}" destId="{4E42AA2A-7B81-4C2E-B606-EEEE63FF3C2E}" srcOrd="1" destOrd="0" parTransId="{FED53EB6-1355-43B4-A273-F296A8A30A1C}" sibTransId="{4338CDD4-7574-49C6-8B4B-932A324C63C4}"/>
    <dgm:cxn modelId="{30A7AFCF-8407-4BDC-A8EA-8A761B0C3D7E}" srcId="{BC7E3FFD-6876-45DD-862F-3E08D85FB633}" destId="{0D91572A-9F6F-475D-81FA-CC0B8165919B}" srcOrd="0" destOrd="0" parTransId="{34A48515-041F-4E6A-A742-2134BE61D323}" sibTransId="{2147B0C1-900D-40C6-9593-4A903AF30B73}"/>
    <dgm:cxn modelId="{999195DF-E40E-4C7B-9563-FEA4691E7110}" type="presOf" srcId="{A131FD90-3A07-4814-8C43-4D1A27C0C9C0}" destId="{F6883CF7-766D-480C-8A53-A4666C97C791}" srcOrd="0" destOrd="0" presId="urn:microsoft.com/office/officeart/2005/8/layout/default#1"/>
    <dgm:cxn modelId="{8FA5BDF0-1A33-44FE-8FD5-B811A3A16536}" type="presOf" srcId="{BC7E3FFD-6876-45DD-862F-3E08D85FB633}" destId="{4CEC5464-7208-44C3-9F7C-76ECC181A4B5}" srcOrd="0" destOrd="0" presId="urn:microsoft.com/office/officeart/2005/8/layout/default#1"/>
    <dgm:cxn modelId="{661DD5F1-7381-4C8E-AD54-FAFEF87288F9}" type="presParOf" srcId="{4CEC5464-7208-44C3-9F7C-76ECC181A4B5}" destId="{1C8A8034-39A3-4A78-8DB6-6BF24AB07BA0}" srcOrd="0" destOrd="0" presId="urn:microsoft.com/office/officeart/2005/8/layout/default#1"/>
    <dgm:cxn modelId="{33A42A3D-3CCE-4FC1-9477-1C594059CF91}" type="presParOf" srcId="{4CEC5464-7208-44C3-9F7C-76ECC181A4B5}" destId="{3D7376F4-24E1-4855-923F-22F0E4DB1FDD}" srcOrd="1" destOrd="0" presId="urn:microsoft.com/office/officeart/2005/8/layout/default#1"/>
    <dgm:cxn modelId="{792064C7-1530-4290-8551-5F9BA9E6A375}" type="presParOf" srcId="{4CEC5464-7208-44C3-9F7C-76ECC181A4B5}" destId="{D49481F7-7E21-4ECE-A599-2ABB795A3E6C}" srcOrd="2" destOrd="0" presId="urn:microsoft.com/office/officeart/2005/8/layout/default#1"/>
    <dgm:cxn modelId="{4517DD5E-752E-4C34-A167-0E4BC9ABB2CB}" type="presParOf" srcId="{4CEC5464-7208-44C3-9F7C-76ECC181A4B5}" destId="{44ED6816-4829-4EC0-827F-A0DEEF7E55B5}" srcOrd="3" destOrd="0" presId="urn:microsoft.com/office/officeart/2005/8/layout/default#1"/>
    <dgm:cxn modelId="{66A89568-F03E-435A-B413-5BF13AABB70A}" type="presParOf" srcId="{4CEC5464-7208-44C3-9F7C-76ECC181A4B5}" destId="{EFD85085-EF2F-4E45-85C6-C652E3CA4909}" srcOrd="4" destOrd="0" presId="urn:microsoft.com/office/officeart/2005/8/layout/default#1"/>
    <dgm:cxn modelId="{877AE873-61B9-416F-9779-5D9E5C822E17}" type="presParOf" srcId="{4CEC5464-7208-44C3-9F7C-76ECC181A4B5}" destId="{4F86C0B1-26E6-42ED-9571-C4F2F5AC5818}" srcOrd="5" destOrd="0" presId="urn:microsoft.com/office/officeart/2005/8/layout/default#1"/>
    <dgm:cxn modelId="{9F045259-E84F-474E-A028-FF83F26E7D30}" type="presParOf" srcId="{4CEC5464-7208-44C3-9F7C-76ECC181A4B5}" destId="{F6883CF7-766D-480C-8A53-A4666C97C791}" srcOrd="6" destOrd="0" presId="urn:microsoft.com/office/officeart/2005/8/layout/default#1"/>
    <dgm:cxn modelId="{A9DD1F91-9DC0-403E-AD0F-BF99BECFB0B8}" type="presParOf" srcId="{4CEC5464-7208-44C3-9F7C-76ECC181A4B5}" destId="{A963D5EE-9DAF-4D58-AAFE-BEE203431502}" srcOrd="7" destOrd="0" presId="urn:microsoft.com/office/officeart/2005/8/layout/default#1"/>
    <dgm:cxn modelId="{2E6B02DB-C218-40B6-8D12-6F9A052FDDFA}" type="presParOf" srcId="{4CEC5464-7208-44C3-9F7C-76ECC181A4B5}" destId="{F8BA54BB-6A0B-40F7-899B-CEE59D69298B}"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036061-6CF1-441B-AD52-F6704D78D680}" type="doc">
      <dgm:prSet loTypeId="urn:microsoft.com/office/officeart/2005/8/layout/default" loCatId="list" qsTypeId="urn:microsoft.com/office/officeart/2005/8/quickstyle/3d3" qsCatId="3D" csTypeId="urn:microsoft.com/office/officeart/2005/8/colors/accent0_3" csCatId="mainScheme" phldr="1"/>
      <dgm:spPr/>
      <dgm:t>
        <a:bodyPr/>
        <a:lstStyle/>
        <a:p>
          <a:endParaRPr lang="en-US"/>
        </a:p>
      </dgm:t>
    </dgm:pt>
    <dgm:pt modelId="{4566FBD2-617B-4A91-81DE-CEF97ED192AF}">
      <dgm:prSet phldrT="[Text]"/>
      <dgm:spPr/>
      <dgm:t>
        <a:bodyPr/>
        <a:lstStyle/>
        <a:p>
          <a:r>
            <a:rPr lang="en-US" b="1" u="none" dirty="0"/>
            <a:t>Safe and sound operations.</a:t>
          </a:r>
        </a:p>
      </dgm:t>
    </dgm:pt>
    <dgm:pt modelId="{8D13D49B-E69B-457C-A016-7F2F2443D95C}" type="parTrans" cxnId="{4D35512F-6E41-48B9-B120-3269C9E1FA05}">
      <dgm:prSet/>
      <dgm:spPr/>
      <dgm:t>
        <a:bodyPr/>
        <a:lstStyle/>
        <a:p>
          <a:endParaRPr lang="en-US"/>
        </a:p>
      </dgm:t>
    </dgm:pt>
    <dgm:pt modelId="{B0DB8C28-514B-4E54-B1E3-381B2E0B9FDF}" type="sibTrans" cxnId="{4D35512F-6E41-48B9-B120-3269C9E1FA05}">
      <dgm:prSet/>
      <dgm:spPr/>
      <dgm:t>
        <a:bodyPr/>
        <a:lstStyle/>
        <a:p>
          <a:endParaRPr lang="en-US"/>
        </a:p>
      </dgm:t>
    </dgm:pt>
    <dgm:pt modelId="{89B89908-AF7A-4C84-80D0-B2028F23248B}">
      <dgm:prSet phldrT="[Text]"/>
      <dgm:spPr/>
      <dgm:t>
        <a:bodyPr/>
        <a:lstStyle/>
        <a:p>
          <a:r>
            <a:rPr lang="en-US" b="1" u="none" dirty="0"/>
            <a:t>The integrity of records and financial statements.</a:t>
          </a:r>
        </a:p>
      </dgm:t>
    </dgm:pt>
    <dgm:pt modelId="{DE1CE950-23E0-49E7-B1F0-5B84CFF73B30}" type="parTrans" cxnId="{3F9F23CE-F60C-49D4-B6D9-83C43827C4D5}">
      <dgm:prSet/>
      <dgm:spPr/>
      <dgm:t>
        <a:bodyPr/>
        <a:lstStyle/>
        <a:p>
          <a:endParaRPr lang="en-US"/>
        </a:p>
      </dgm:t>
    </dgm:pt>
    <dgm:pt modelId="{A5F297DC-B0D6-405C-BFC6-29925C6A63DD}" type="sibTrans" cxnId="{3F9F23CE-F60C-49D4-B6D9-83C43827C4D5}">
      <dgm:prSet/>
      <dgm:spPr/>
      <dgm:t>
        <a:bodyPr/>
        <a:lstStyle/>
        <a:p>
          <a:endParaRPr lang="en-US"/>
        </a:p>
      </dgm:t>
    </dgm:pt>
    <dgm:pt modelId="{0E8D1F43-1C90-4345-832B-08A54B0296B5}">
      <dgm:prSet phldrT="[Text]"/>
      <dgm:spPr/>
      <dgm:t>
        <a:bodyPr/>
        <a:lstStyle/>
        <a:p>
          <a:r>
            <a:rPr lang="en-US" b="1" u="none" dirty="0"/>
            <a:t>Compliance with laws and regulations.</a:t>
          </a:r>
        </a:p>
      </dgm:t>
    </dgm:pt>
    <dgm:pt modelId="{C4ECA2AA-0063-482B-83D0-2E05E542900D}" type="parTrans" cxnId="{33397FDA-300B-494F-9F67-A58F5186C491}">
      <dgm:prSet/>
      <dgm:spPr/>
      <dgm:t>
        <a:bodyPr/>
        <a:lstStyle/>
        <a:p>
          <a:endParaRPr lang="en-US"/>
        </a:p>
      </dgm:t>
    </dgm:pt>
    <dgm:pt modelId="{AEB9D413-23A4-423F-A556-8AD8443162FD}" type="sibTrans" cxnId="{33397FDA-300B-494F-9F67-A58F5186C491}">
      <dgm:prSet/>
      <dgm:spPr/>
      <dgm:t>
        <a:bodyPr/>
        <a:lstStyle/>
        <a:p>
          <a:endParaRPr lang="en-US"/>
        </a:p>
      </dgm:t>
    </dgm:pt>
    <dgm:pt modelId="{14290BF4-0C1F-40BD-AC13-4E636AD6EFBE}">
      <dgm:prSet phldrT="[Text]"/>
      <dgm:spPr/>
      <dgm:t>
        <a:bodyPr/>
        <a:lstStyle/>
        <a:p>
          <a:r>
            <a:rPr lang="en-US" b="1" u="none" dirty="0"/>
            <a:t>A decreased risk of unexpected losses.</a:t>
          </a:r>
        </a:p>
      </dgm:t>
    </dgm:pt>
    <dgm:pt modelId="{D4F5486A-8B55-40FF-B4EF-C6C2B5FADE6D}" type="parTrans" cxnId="{46C95EAB-5618-4615-9FE7-AA04CF776286}">
      <dgm:prSet/>
      <dgm:spPr/>
      <dgm:t>
        <a:bodyPr/>
        <a:lstStyle/>
        <a:p>
          <a:endParaRPr lang="en-US"/>
        </a:p>
      </dgm:t>
    </dgm:pt>
    <dgm:pt modelId="{3B100FCC-D1BB-41D3-B890-0A07400012CE}" type="sibTrans" cxnId="{46C95EAB-5618-4615-9FE7-AA04CF776286}">
      <dgm:prSet/>
      <dgm:spPr/>
      <dgm:t>
        <a:bodyPr/>
        <a:lstStyle/>
        <a:p>
          <a:endParaRPr lang="en-US"/>
        </a:p>
      </dgm:t>
    </dgm:pt>
    <dgm:pt modelId="{7B4AC030-CC80-4B48-BF02-CC1A8F4B4F25}">
      <dgm:prSet phldrT="[Text]"/>
      <dgm:spPr/>
      <dgm:t>
        <a:bodyPr/>
        <a:lstStyle/>
        <a:p>
          <a:r>
            <a:rPr lang="en-US" b="1" u="none" dirty="0"/>
            <a:t>A decreased risk of damage to the government’s reputation.</a:t>
          </a:r>
        </a:p>
      </dgm:t>
    </dgm:pt>
    <dgm:pt modelId="{56112001-B567-4939-A1C8-F72CE4CA14AB}" type="parTrans" cxnId="{28E4434E-A8DA-41FA-8753-FF4992344599}">
      <dgm:prSet/>
      <dgm:spPr/>
      <dgm:t>
        <a:bodyPr/>
        <a:lstStyle/>
        <a:p>
          <a:endParaRPr lang="en-US"/>
        </a:p>
      </dgm:t>
    </dgm:pt>
    <dgm:pt modelId="{38EC0440-4CF8-431C-A25A-93C4FB72325D}" type="sibTrans" cxnId="{28E4434E-A8DA-41FA-8753-FF4992344599}">
      <dgm:prSet/>
      <dgm:spPr/>
      <dgm:t>
        <a:bodyPr/>
        <a:lstStyle/>
        <a:p>
          <a:endParaRPr lang="en-US"/>
        </a:p>
      </dgm:t>
    </dgm:pt>
    <dgm:pt modelId="{4FD17506-888E-4724-BBF4-36079CFF681E}">
      <dgm:prSet/>
      <dgm:spPr/>
      <dgm:t>
        <a:bodyPr/>
        <a:lstStyle/>
        <a:p>
          <a:r>
            <a:rPr lang="en-US" b="1" u="none" dirty="0"/>
            <a:t>Adherence to internal policies and procedures.</a:t>
          </a:r>
        </a:p>
      </dgm:t>
    </dgm:pt>
    <dgm:pt modelId="{B107855E-602F-4FC8-B6ED-7F1895AEBF1B}" type="parTrans" cxnId="{8BBDB7EE-BCCA-478F-BE0C-705964F62F57}">
      <dgm:prSet/>
      <dgm:spPr/>
      <dgm:t>
        <a:bodyPr/>
        <a:lstStyle/>
        <a:p>
          <a:endParaRPr lang="en-US"/>
        </a:p>
      </dgm:t>
    </dgm:pt>
    <dgm:pt modelId="{8B303B46-F5B8-4C8F-A8F7-7D43AA617713}" type="sibTrans" cxnId="{8BBDB7EE-BCCA-478F-BE0C-705964F62F57}">
      <dgm:prSet/>
      <dgm:spPr/>
      <dgm:t>
        <a:bodyPr/>
        <a:lstStyle/>
        <a:p>
          <a:endParaRPr lang="en-US"/>
        </a:p>
      </dgm:t>
    </dgm:pt>
    <dgm:pt modelId="{F18BA430-42E2-4882-ACBA-999E32D710D6}">
      <dgm:prSet/>
      <dgm:spPr/>
      <dgm:t>
        <a:bodyPr/>
        <a:lstStyle/>
        <a:p>
          <a:r>
            <a:rPr lang="en-US" b="1" u="none" dirty="0"/>
            <a:t>Efficient operations.</a:t>
          </a:r>
        </a:p>
      </dgm:t>
    </dgm:pt>
    <dgm:pt modelId="{04F0E111-6C57-48B1-8464-F1B9325BC0F3}" type="parTrans" cxnId="{266F629F-4FF3-4FD6-A5B6-F60FB58730C3}">
      <dgm:prSet/>
      <dgm:spPr/>
      <dgm:t>
        <a:bodyPr/>
        <a:lstStyle/>
        <a:p>
          <a:endParaRPr lang="en-US"/>
        </a:p>
      </dgm:t>
    </dgm:pt>
    <dgm:pt modelId="{ADB7965B-7859-4B4B-B04F-5A6783DBB53B}" type="sibTrans" cxnId="{266F629F-4FF3-4FD6-A5B6-F60FB58730C3}">
      <dgm:prSet/>
      <dgm:spPr/>
      <dgm:t>
        <a:bodyPr/>
        <a:lstStyle/>
        <a:p>
          <a:endParaRPr lang="en-US"/>
        </a:p>
      </dgm:t>
    </dgm:pt>
    <dgm:pt modelId="{9C86D4A4-CA06-4E93-AC7F-FA6C82E5906F}" type="pres">
      <dgm:prSet presAssocID="{13036061-6CF1-441B-AD52-F6704D78D680}" presName="diagram" presStyleCnt="0">
        <dgm:presLayoutVars>
          <dgm:dir/>
          <dgm:resizeHandles val="exact"/>
        </dgm:presLayoutVars>
      </dgm:prSet>
      <dgm:spPr/>
    </dgm:pt>
    <dgm:pt modelId="{5F9B18F3-B079-42D4-88F8-9E9897951E39}" type="pres">
      <dgm:prSet presAssocID="{4566FBD2-617B-4A91-81DE-CEF97ED192AF}" presName="node" presStyleLbl="node1" presStyleIdx="0" presStyleCnt="7">
        <dgm:presLayoutVars>
          <dgm:bulletEnabled val="1"/>
        </dgm:presLayoutVars>
      </dgm:prSet>
      <dgm:spPr/>
    </dgm:pt>
    <dgm:pt modelId="{421163FF-7DE0-495D-904C-E5506AB247F4}" type="pres">
      <dgm:prSet presAssocID="{B0DB8C28-514B-4E54-B1E3-381B2E0B9FDF}" presName="sibTrans" presStyleCnt="0"/>
      <dgm:spPr/>
    </dgm:pt>
    <dgm:pt modelId="{84516D54-634A-4323-B992-DDC4E7D0FCEC}" type="pres">
      <dgm:prSet presAssocID="{89B89908-AF7A-4C84-80D0-B2028F23248B}" presName="node" presStyleLbl="node1" presStyleIdx="1" presStyleCnt="7">
        <dgm:presLayoutVars>
          <dgm:bulletEnabled val="1"/>
        </dgm:presLayoutVars>
      </dgm:prSet>
      <dgm:spPr/>
    </dgm:pt>
    <dgm:pt modelId="{BE25A5BC-72D2-4FE4-8A93-EF438A471737}" type="pres">
      <dgm:prSet presAssocID="{A5F297DC-B0D6-405C-BFC6-29925C6A63DD}" presName="sibTrans" presStyleCnt="0"/>
      <dgm:spPr/>
    </dgm:pt>
    <dgm:pt modelId="{9658E7B2-1772-48AC-B473-7A47F7DB3D64}" type="pres">
      <dgm:prSet presAssocID="{0E8D1F43-1C90-4345-832B-08A54B0296B5}" presName="node" presStyleLbl="node1" presStyleIdx="2" presStyleCnt="7">
        <dgm:presLayoutVars>
          <dgm:bulletEnabled val="1"/>
        </dgm:presLayoutVars>
      </dgm:prSet>
      <dgm:spPr/>
    </dgm:pt>
    <dgm:pt modelId="{5D54B664-6A85-4772-A5D7-D4D8DFD938FA}" type="pres">
      <dgm:prSet presAssocID="{AEB9D413-23A4-423F-A556-8AD8443162FD}" presName="sibTrans" presStyleCnt="0"/>
      <dgm:spPr/>
    </dgm:pt>
    <dgm:pt modelId="{9D3AC1A3-6A68-428F-BBFB-A7903FFA3EEF}" type="pres">
      <dgm:prSet presAssocID="{14290BF4-0C1F-40BD-AC13-4E636AD6EFBE}" presName="node" presStyleLbl="node1" presStyleIdx="3" presStyleCnt="7">
        <dgm:presLayoutVars>
          <dgm:bulletEnabled val="1"/>
        </dgm:presLayoutVars>
      </dgm:prSet>
      <dgm:spPr/>
    </dgm:pt>
    <dgm:pt modelId="{F5CE9236-8780-43A7-B294-E4D08FC92E54}" type="pres">
      <dgm:prSet presAssocID="{3B100FCC-D1BB-41D3-B890-0A07400012CE}" presName="sibTrans" presStyleCnt="0"/>
      <dgm:spPr/>
    </dgm:pt>
    <dgm:pt modelId="{4302144C-F2A0-4558-907B-E398F896CDC0}" type="pres">
      <dgm:prSet presAssocID="{7B4AC030-CC80-4B48-BF02-CC1A8F4B4F25}" presName="node" presStyleLbl="node1" presStyleIdx="4" presStyleCnt="7">
        <dgm:presLayoutVars>
          <dgm:bulletEnabled val="1"/>
        </dgm:presLayoutVars>
      </dgm:prSet>
      <dgm:spPr/>
    </dgm:pt>
    <dgm:pt modelId="{98572A04-9D89-4260-ABF3-798D728DC31F}" type="pres">
      <dgm:prSet presAssocID="{38EC0440-4CF8-431C-A25A-93C4FB72325D}" presName="sibTrans" presStyleCnt="0"/>
      <dgm:spPr/>
    </dgm:pt>
    <dgm:pt modelId="{7A906D5A-D857-4CD9-AAF3-ABA4B713FD20}" type="pres">
      <dgm:prSet presAssocID="{4FD17506-888E-4724-BBF4-36079CFF681E}" presName="node" presStyleLbl="node1" presStyleIdx="5" presStyleCnt="7">
        <dgm:presLayoutVars>
          <dgm:bulletEnabled val="1"/>
        </dgm:presLayoutVars>
      </dgm:prSet>
      <dgm:spPr/>
    </dgm:pt>
    <dgm:pt modelId="{C72CDBEF-C7EC-4EB9-9175-EF6DDA9F0662}" type="pres">
      <dgm:prSet presAssocID="{8B303B46-F5B8-4C8F-A8F7-7D43AA617713}" presName="sibTrans" presStyleCnt="0"/>
      <dgm:spPr/>
    </dgm:pt>
    <dgm:pt modelId="{84AC7C23-62E3-4BBC-B70F-168513C4E22A}" type="pres">
      <dgm:prSet presAssocID="{F18BA430-42E2-4882-ACBA-999E32D710D6}" presName="node" presStyleLbl="node1" presStyleIdx="6" presStyleCnt="7">
        <dgm:presLayoutVars>
          <dgm:bulletEnabled val="1"/>
        </dgm:presLayoutVars>
      </dgm:prSet>
      <dgm:spPr/>
    </dgm:pt>
  </dgm:ptLst>
  <dgm:cxnLst>
    <dgm:cxn modelId="{32EBBC08-1E6E-4AAA-AAE9-5E18C2A1506C}" type="presOf" srcId="{13036061-6CF1-441B-AD52-F6704D78D680}" destId="{9C86D4A4-CA06-4E93-AC7F-FA6C82E5906F}" srcOrd="0" destOrd="0" presId="urn:microsoft.com/office/officeart/2005/8/layout/default"/>
    <dgm:cxn modelId="{378C172D-5F8C-4048-B4A3-3EB0C729E736}" type="presOf" srcId="{4FD17506-888E-4724-BBF4-36079CFF681E}" destId="{7A906D5A-D857-4CD9-AAF3-ABA4B713FD20}" srcOrd="0" destOrd="0" presId="urn:microsoft.com/office/officeart/2005/8/layout/default"/>
    <dgm:cxn modelId="{4D35512F-6E41-48B9-B120-3269C9E1FA05}" srcId="{13036061-6CF1-441B-AD52-F6704D78D680}" destId="{4566FBD2-617B-4A91-81DE-CEF97ED192AF}" srcOrd="0" destOrd="0" parTransId="{8D13D49B-E69B-457C-A016-7F2F2443D95C}" sibTransId="{B0DB8C28-514B-4E54-B1E3-381B2E0B9FDF}"/>
    <dgm:cxn modelId="{081DC532-CFB1-402B-AB15-DCA48A5BA18F}" type="presOf" srcId="{14290BF4-0C1F-40BD-AC13-4E636AD6EFBE}" destId="{9D3AC1A3-6A68-428F-BBFB-A7903FFA3EEF}" srcOrd="0" destOrd="0" presId="urn:microsoft.com/office/officeart/2005/8/layout/default"/>
    <dgm:cxn modelId="{28E4434E-A8DA-41FA-8753-FF4992344599}" srcId="{13036061-6CF1-441B-AD52-F6704D78D680}" destId="{7B4AC030-CC80-4B48-BF02-CC1A8F4B4F25}" srcOrd="4" destOrd="0" parTransId="{56112001-B567-4939-A1C8-F72CE4CA14AB}" sibTransId="{38EC0440-4CF8-431C-A25A-93C4FB72325D}"/>
    <dgm:cxn modelId="{3CC20688-8EEB-4C0F-9247-5E9D4FB5ABAA}" type="presOf" srcId="{7B4AC030-CC80-4B48-BF02-CC1A8F4B4F25}" destId="{4302144C-F2A0-4558-907B-E398F896CDC0}" srcOrd="0" destOrd="0" presId="urn:microsoft.com/office/officeart/2005/8/layout/default"/>
    <dgm:cxn modelId="{266F629F-4FF3-4FD6-A5B6-F60FB58730C3}" srcId="{13036061-6CF1-441B-AD52-F6704D78D680}" destId="{F18BA430-42E2-4882-ACBA-999E32D710D6}" srcOrd="6" destOrd="0" parTransId="{04F0E111-6C57-48B1-8464-F1B9325BC0F3}" sibTransId="{ADB7965B-7859-4B4B-B04F-5A6783DBB53B}"/>
    <dgm:cxn modelId="{46C95EAB-5618-4615-9FE7-AA04CF776286}" srcId="{13036061-6CF1-441B-AD52-F6704D78D680}" destId="{14290BF4-0C1F-40BD-AC13-4E636AD6EFBE}" srcOrd="3" destOrd="0" parTransId="{D4F5486A-8B55-40FF-B4EF-C6C2B5FADE6D}" sibTransId="{3B100FCC-D1BB-41D3-B890-0A07400012CE}"/>
    <dgm:cxn modelId="{11E40EAD-6CB3-4502-994F-743BCCC31B93}" type="presOf" srcId="{4566FBD2-617B-4A91-81DE-CEF97ED192AF}" destId="{5F9B18F3-B079-42D4-88F8-9E9897951E39}" srcOrd="0" destOrd="0" presId="urn:microsoft.com/office/officeart/2005/8/layout/default"/>
    <dgm:cxn modelId="{170A65BA-1C85-4D11-8DFB-1636A2BDA80E}" type="presOf" srcId="{0E8D1F43-1C90-4345-832B-08A54B0296B5}" destId="{9658E7B2-1772-48AC-B473-7A47F7DB3D64}" srcOrd="0" destOrd="0" presId="urn:microsoft.com/office/officeart/2005/8/layout/default"/>
    <dgm:cxn modelId="{3F9F23CE-F60C-49D4-B6D9-83C43827C4D5}" srcId="{13036061-6CF1-441B-AD52-F6704D78D680}" destId="{89B89908-AF7A-4C84-80D0-B2028F23248B}" srcOrd="1" destOrd="0" parTransId="{DE1CE950-23E0-49E7-B1F0-5B84CFF73B30}" sibTransId="{A5F297DC-B0D6-405C-BFC6-29925C6A63DD}"/>
    <dgm:cxn modelId="{960265D3-351C-45D4-B7FE-515AFDD76A7C}" type="presOf" srcId="{89B89908-AF7A-4C84-80D0-B2028F23248B}" destId="{84516D54-634A-4323-B992-DDC4E7D0FCEC}" srcOrd="0" destOrd="0" presId="urn:microsoft.com/office/officeart/2005/8/layout/default"/>
    <dgm:cxn modelId="{33397FDA-300B-494F-9F67-A58F5186C491}" srcId="{13036061-6CF1-441B-AD52-F6704D78D680}" destId="{0E8D1F43-1C90-4345-832B-08A54B0296B5}" srcOrd="2" destOrd="0" parTransId="{C4ECA2AA-0063-482B-83D0-2E05E542900D}" sibTransId="{AEB9D413-23A4-423F-A556-8AD8443162FD}"/>
    <dgm:cxn modelId="{6F0533E7-938F-41E8-934E-E12C4A7314AD}" type="presOf" srcId="{F18BA430-42E2-4882-ACBA-999E32D710D6}" destId="{84AC7C23-62E3-4BBC-B70F-168513C4E22A}" srcOrd="0" destOrd="0" presId="urn:microsoft.com/office/officeart/2005/8/layout/default"/>
    <dgm:cxn modelId="{8BBDB7EE-BCCA-478F-BE0C-705964F62F57}" srcId="{13036061-6CF1-441B-AD52-F6704D78D680}" destId="{4FD17506-888E-4724-BBF4-36079CFF681E}" srcOrd="5" destOrd="0" parTransId="{B107855E-602F-4FC8-B6ED-7F1895AEBF1B}" sibTransId="{8B303B46-F5B8-4C8F-A8F7-7D43AA617713}"/>
    <dgm:cxn modelId="{0F15BA42-1C28-4EC8-A94F-F872D42E6802}" type="presParOf" srcId="{9C86D4A4-CA06-4E93-AC7F-FA6C82E5906F}" destId="{5F9B18F3-B079-42D4-88F8-9E9897951E39}" srcOrd="0" destOrd="0" presId="urn:microsoft.com/office/officeart/2005/8/layout/default"/>
    <dgm:cxn modelId="{4BC95EF8-2D7D-4B8B-803E-1622ADC21A74}" type="presParOf" srcId="{9C86D4A4-CA06-4E93-AC7F-FA6C82E5906F}" destId="{421163FF-7DE0-495D-904C-E5506AB247F4}" srcOrd="1" destOrd="0" presId="urn:microsoft.com/office/officeart/2005/8/layout/default"/>
    <dgm:cxn modelId="{1DB2B8E6-7A13-4230-BAA1-BF0000EC6AC0}" type="presParOf" srcId="{9C86D4A4-CA06-4E93-AC7F-FA6C82E5906F}" destId="{84516D54-634A-4323-B992-DDC4E7D0FCEC}" srcOrd="2" destOrd="0" presId="urn:microsoft.com/office/officeart/2005/8/layout/default"/>
    <dgm:cxn modelId="{117FE30A-F1CB-43C0-BA61-05B4437F647F}" type="presParOf" srcId="{9C86D4A4-CA06-4E93-AC7F-FA6C82E5906F}" destId="{BE25A5BC-72D2-4FE4-8A93-EF438A471737}" srcOrd="3" destOrd="0" presId="urn:microsoft.com/office/officeart/2005/8/layout/default"/>
    <dgm:cxn modelId="{8F6845B5-9B87-416A-A535-3E1E5DD58132}" type="presParOf" srcId="{9C86D4A4-CA06-4E93-AC7F-FA6C82E5906F}" destId="{9658E7B2-1772-48AC-B473-7A47F7DB3D64}" srcOrd="4" destOrd="0" presId="urn:microsoft.com/office/officeart/2005/8/layout/default"/>
    <dgm:cxn modelId="{C9D6B78D-6403-4A47-8C09-1144180430A8}" type="presParOf" srcId="{9C86D4A4-CA06-4E93-AC7F-FA6C82E5906F}" destId="{5D54B664-6A85-4772-A5D7-D4D8DFD938FA}" srcOrd="5" destOrd="0" presId="urn:microsoft.com/office/officeart/2005/8/layout/default"/>
    <dgm:cxn modelId="{B6DC0727-3237-4EC9-A747-FD92240856A2}" type="presParOf" srcId="{9C86D4A4-CA06-4E93-AC7F-FA6C82E5906F}" destId="{9D3AC1A3-6A68-428F-BBFB-A7903FFA3EEF}" srcOrd="6" destOrd="0" presId="urn:microsoft.com/office/officeart/2005/8/layout/default"/>
    <dgm:cxn modelId="{499E9CF2-AF5A-4010-95F4-F2162A583A64}" type="presParOf" srcId="{9C86D4A4-CA06-4E93-AC7F-FA6C82E5906F}" destId="{F5CE9236-8780-43A7-B294-E4D08FC92E54}" srcOrd="7" destOrd="0" presId="urn:microsoft.com/office/officeart/2005/8/layout/default"/>
    <dgm:cxn modelId="{79B85DCE-793A-4FD5-A069-37B5646C9A45}" type="presParOf" srcId="{9C86D4A4-CA06-4E93-AC7F-FA6C82E5906F}" destId="{4302144C-F2A0-4558-907B-E398F896CDC0}" srcOrd="8" destOrd="0" presId="urn:microsoft.com/office/officeart/2005/8/layout/default"/>
    <dgm:cxn modelId="{3DD582F5-089C-449E-89F0-D4A3536C2953}" type="presParOf" srcId="{9C86D4A4-CA06-4E93-AC7F-FA6C82E5906F}" destId="{98572A04-9D89-4260-ABF3-798D728DC31F}" srcOrd="9" destOrd="0" presId="urn:microsoft.com/office/officeart/2005/8/layout/default"/>
    <dgm:cxn modelId="{3348CD46-FC09-4F9E-ACD1-774AFDFB1FF8}" type="presParOf" srcId="{9C86D4A4-CA06-4E93-AC7F-FA6C82E5906F}" destId="{7A906D5A-D857-4CD9-AAF3-ABA4B713FD20}" srcOrd="10" destOrd="0" presId="urn:microsoft.com/office/officeart/2005/8/layout/default"/>
    <dgm:cxn modelId="{211791C5-8B53-40C9-ABB4-0A2D3053328D}" type="presParOf" srcId="{9C86D4A4-CA06-4E93-AC7F-FA6C82E5906F}" destId="{C72CDBEF-C7EC-4EB9-9175-EF6DDA9F0662}" srcOrd="11" destOrd="0" presId="urn:microsoft.com/office/officeart/2005/8/layout/default"/>
    <dgm:cxn modelId="{44AABD66-C0F8-49A0-AE65-3AB602849C46}" type="presParOf" srcId="{9C86D4A4-CA06-4E93-AC7F-FA6C82E5906F}" destId="{84AC7C23-62E3-4BBC-B70F-168513C4E22A}"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753FA05-7C07-4F98-A56B-5929BEDE73FD}" type="doc">
      <dgm:prSet loTypeId="urn:microsoft.com/office/officeart/2008/layout/VerticalCurvedList" loCatId="list" qsTypeId="urn:microsoft.com/office/officeart/2005/8/quickstyle/3d3" qsCatId="3D" csTypeId="urn:microsoft.com/office/officeart/2005/8/colors/accent0_3" csCatId="mainScheme" phldr="1"/>
      <dgm:spPr/>
      <dgm:t>
        <a:bodyPr/>
        <a:lstStyle/>
        <a:p>
          <a:endParaRPr lang="en-US"/>
        </a:p>
      </dgm:t>
    </dgm:pt>
    <dgm:pt modelId="{5C5294F8-4ABC-4DE2-A485-89E818AAB071}">
      <dgm:prSet phldrT="[Text]" custT="1"/>
      <dgm:spPr/>
      <dgm:t>
        <a:bodyPr/>
        <a:lstStyle/>
        <a:p>
          <a:pPr algn="just"/>
          <a:r>
            <a:rPr lang="en-US" sz="2800" b="1" dirty="0"/>
            <a:t>The effectiveness of internal controls rests with the people of the organization who create, administer, and monitor them. </a:t>
          </a:r>
        </a:p>
      </dgm:t>
    </dgm:pt>
    <dgm:pt modelId="{14C6DCD9-46EF-4027-AD0B-72FD22DA2B8E}" type="parTrans" cxnId="{32DE5D96-9EB8-4B0B-A112-40639CEBE780}">
      <dgm:prSet/>
      <dgm:spPr/>
      <dgm:t>
        <a:bodyPr/>
        <a:lstStyle/>
        <a:p>
          <a:endParaRPr lang="en-US"/>
        </a:p>
      </dgm:t>
    </dgm:pt>
    <dgm:pt modelId="{F578810B-98D8-4C24-946B-55F8B6E08050}" type="sibTrans" cxnId="{32DE5D96-9EB8-4B0B-A112-40639CEBE780}">
      <dgm:prSet/>
      <dgm:spPr/>
      <dgm:t>
        <a:bodyPr/>
        <a:lstStyle/>
        <a:p>
          <a:endParaRPr lang="en-US"/>
        </a:p>
      </dgm:t>
    </dgm:pt>
    <dgm:pt modelId="{7F53A9A4-B1FE-4AC9-8E80-599DBA7B3334}">
      <dgm:prSet phldrT="[Text]" custT="1"/>
      <dgm:spPr/>
      <dgm:t>
        <a:bodyPr/>
        <a:lstStyle/>
        <a:p>
          <a:pPr algn="just"/>
          <a:r>
            <a:rPr lang="en-US" sz="2800" b="1" dirty="0"/>
            <a:t>Integrity and ethical values are essential elements of a sound foundation for all other components of internal control. </a:t>
          </a:r>
        </a:p>
      </dgm:t>
    </dgm:pt>
    <dgm:pt modelId="{7B40E92A-EA3A-48A1-A594-E7C09E7A0B58}" type="sibTrans" cxnId="{06C8AE04-B7C1-47FA-B3D5-C3435307EDBC}">
      <dgm:prSet/>
      <dgm:spPr/>
      <dgm:t>
        <a:bodyPr/>
        <a:lstStyle/>
        <a:p>
          <a:endParaRPr lang="en-US"/>
        </a:p>
      </dgm:t>
    </dgm:pt>
    <dgm:pt modelId="{262BAD32-E0A9-4039-AF0D-A97E4BFAA4AF}" type="parTrans" cxnId="{06C8AE04-B7C1-47FA-B3D5-C3435307EDBC}">
      <dgm:prSet/>
      <dgm:spPr/>
      <dgm:t>
        <a:bodyPr/>
        <a:lstStyle/>
        <a:p>
          <a:endParaRPr lang="en-US"/>
        </a:p>
      </dgm:t>
    </dgm:pt>
    <dgm:pt modelId="{0777DE82-CA7B-436E-9AA2-BDA941792991}">
      <dgm:prSet phldrT="[Text]" custT="1"/>
      <dgm:spPr/>
      <dgm:t>
        <a:bodyPr/>
        <a:lstStyle/>
        <a:p>
          <a:pPr algn="just"/>
          <a:r>
            <a:rPr lang="en-US" sz="2800" b="1" dirty="0"/>
            <a:t>The commitment for effective control environment rests at the top. </a:t>
          </a:r>
        </a:p>
      </dgm:t>
    </dgm:pt>
    <dgm:pt modelId="{BAF50CD6-4F89-4D16-A8AD-1A9DD43654C4}" type="parTrans" cxnId="{29D0821B-29BF-4A7F-8D65-DFE556950B6A}">
      <dgm:prSet/>
      <dgm:spPr/>
      <dgm:t>
        <a:bodyPr/>
        <a:lstStyle/>
        <a:p>
          <a:endParaRPr lang="en-US"/>
        </a:p>
      </dgm:t>
    </dgm:pt>
    <dgm:pt modelId="{F4FD88A9-D9DA-4462-9065-04BC40505188}" type="sibTrans" cxnId="{29D0821B-29BF-4A7F-8D65-DFE556950B6A}">
      <dgm:prSet/>
      <dgm:spPr/>
      <dgm:t>
        <a:bodyPr/>
        <a:lstStyle/>
        <a:p>
          <a:endParaRPr lang="en-US"/>
        </a:p>
      </dgm:t>
    </dgm:pt>
    <dgm:pt modelId="{FD91C3C6-0450-49B4-B530-C81D03CA8636}" type="pres">
      <dgm:prSet presAssocID="{E753FA05-7C07-4F98-A56B-5929BEDE73FD}" presName="Name0" presStyleCnt="0">
        <dgm:presLayoutVars>
          <dgm:chMax val="7"/>
          <dgm:chPref val="7"/>
          <dgm:dir/>
        </dgm:presLayoutVars>
      </dgm:prSet>
      <dgm:spPr/>
    </dgm:pt>
    <dgm:pt modelId="{6DB82D4E-FFA7-4DC2-B6D2-DDC671EBB099}" type="pres">
      <dgm:prSet presAssocID="{E753FA05-7C07-4F98-A56B-5929BEDE73FD}" presName="Name1" presStyleCnt="0"/>
      <dgm:spPr/>
    </dgm:pt>
    <dgm:pt modelId="{85B1CD73-C3EA-4E53-82F2-C736CE8CAF3E}" type="pres">
      <dgm:prSet presAssocID="{E753FA05-7C07-4F98-A56B-5929BEDE73FD}" presName="cycle" presStyleCnt="0"/>
      <dgm:spPr/>
    </dgm:pt>
    <dgm:pt modelId="{B5BF813E-7376-45D4-A957-65C50E33CD67}" type="pres">
      <dgm:prSet presAssocID="{E753FA05-7C07-4F98-A56B-5929BEDE73FD}" presName="srcNode" presStyleLbl="node1" presStyleIdx="0" presStyleCnt="3"/>
      <dgm:spPr/>
    </dgm:pt>
    <dgm:pt modelId="{0DBDBC1F-DE77-4207-8524-3966ECEC67AB}" type="pres">
      <dgm:prSet presAssocID="{E753FA05-7C07-4F98-A56B-5929BEDE73FD}" presName="conn" presStyleLbl="parChTrans1D2" presStyleIdx="0" presStyleCnt="1"/>
      <dgm:spPr/>
    </dgm:pt>
    <dgm:pt modelId="{29CE8DB3-710D-42C7-BEF2-39E79B53E44A}" type="pres">
      <dgm:prSet presAssocID="{E753FA05-7C07-4F98-A56B-5929BEDE73FD}" presName="extraNode" presStyleLbl="node1" presStyleIdx="0" presStyleCnt="3"/>
      <dgm:spPr/>
    </dgm:pt>
    <dgm:pt modelId="{6F288214-7440-49CB-80F7-7340B0F5D86F}" type="pres">
      <dgm:prSet presAssocID="{E753FA05-7C07-4F98-A56B-5929BEDE73FD}" presName="dstNode" presStyleLbl="node1" presStyleIdx="0" presStyleCnt="3"/>
      <dgm:spPr/>
    </dgm:pt>
    <dgm:pt modelId="{F9F770C9-3BF2-43FC-98AD-42CFEB9863F7}" type="pres">
      <dgm:prSet presAssocID="{5C5294F8-4ABC-4DE2-A485-89E818AAB071}" presName="text_1" presStyleLbl="node1" presStyleIdx="0" presStyleCnt="3">
        <dgm:presLayoutVars>
          <dgm:bulletEnabled val="1"/>
        </dgm:presLayoutVars>
      </dgm:prSet>
      <dgm:spPr/>
    </dgm:pt>
    <dgm:pt modelId="{6AD4432B-D8D9-4262-A735-A9C689A26072}" type="pres">
      <dgm:prSet presAssocID="{5C5294F8-4ABC-4DE2-A485-89E818AAB071}" presName="accent_1" presStyleCnt="0"/>
      <dgm:spPr/>
    </dgm:pt>
    <dgm:pt modelId="{E3D02DDA-74E1-4923-8A5D-EB5001890436}" type="pres">
      <dgm:prSet presAssocID="{5C5294F8-4ABC-4DE2-A485-89E818AAB071}" presName="accentRepeatNode" presStyleLbl="solidFgAcc1" presStyleIdx="0" presStyleCnt="3"/>
      <dgm:spPr/>
    </dgm:pt>
    <dgm:pt modelId="{11E0E007-8070-44A9-A540-4522982418DC}" type="pres">
      <dgm:prSet presAssocID="{7F53A9A4-B1FE-4AC9-8E80-599DBA7B3334}" presName="text_2" presStyleLbl="node1" presStyleIdx="1" presStyleCnt="3">
        <dgm:presLayoutVars>
          <dgm:bulletEnabled val="1"/>
        </dgm:presLayoutVars>
      </dgm:prSet>
      <dgm:spPr/>
    </dgm:pt>
    <dgm:pt modelId="{46F112C2-2D19-4759-B6E1-60B35EA898E1}" type="pres">
      <dgm:prSet presAssocID="{7F53A9A4-B1FE-4AC9-8E80-599DBA7B3334}" presName="accent_2" presStyleCnt="0"/>
      <dgm:spPr/>
    </dgm:pt>
    <dgm:pt modelId="{ABA6572C-86E3-4A53-B519-A43BAA23B4A2}" type="pres">
      <dgm:prSet presAssocID="{7F53A9A4-B1FE-4AC9-8E80-599DBA7B3334}" presName="accentRepeatNode" presStyleLbl="solidFgAcc1" presStyleIdx="1" presStyleCnt="3"/>
      <dgm:spPr/>
    </dgm:pt>
    <dgm:pt modelId="{F4F168CF-F7DC-40B1-AB9A-89AE8B219CF1}" type="pres">
      <dgm:prSet presAssocID="{0777DE82-CA7B-436E-9AA2-BDA941792991}" presName="text_3" presStyleLbl="node1" presStyleIdx="2" presStyleCnt="3">
        <dgm:presLayoutVars>
          <dgm:bulletEnabled val="1"/>
        </dgm:presLayoutVars>
      </dgm:prSet>
      <dgm:spPr/>
    </dgm:pt>
    <dgm:pt modelId="{808BE891-D59F-4DE1-A96B-3CD2308A2146}" type="pres">
      <dgm:prSet presAssocID="{0777DE82-CA7B-436E-9AA2-BDA941792991}" presName="accent_3" presStyleCnt="0"/>
      <dgm:spPr/>
    </dgm:pt>
    <dgm:pt modelId="{C0E33860-D31A-4358-AD81-620088ED7D81}" type="pres">
      <dgm:prSet presAssocID="{0777DE82-CA7B-436E-9AA2-BDA941792991}" presName="accentRepeatNode" presStyleLbl="solidFgAcc1" presStyleIdx="2" presStyleCnt="3"/>
      <dgm:spPr/>
    </dgm:pt>
  </dgm:ptLst>
  <dgm:cxnLst>
    <dgm:cxn modelId="{06C8AE04-B7C1-47FA-B3D5-C3435307EDBC}" srcId="{E753FA05-7C07-4F98-A56B-5929BEDE73FD}" destId="{7F53A9A4-B1FE-4AC9-8E80-599DBA7B3334}" srcOrd="1" destOrd="0" parTransId="{262BAD32-E0A9-4039-AF0D-A97E4BFAA4AF}" sibTransId="{7B40E92A-EA3A-48A1-A594-E7C09E7A0B58}"/>
    <dgm:cxn modelId="{944E8208-9809-4568-854B-6805639E2C9C}" type="presOf" srcId="{F578810B-98D8-4C24-946B-55F8B6E08050}" destId="{0DBDBC1F-DE77-4207-8524-3966ECEC67AB}" srcOrd="0" destOrd="0" presId="urn:microsoft.com/office/officeart/2008/layout/VerticalCurvedList"/>
    <dgm:cxn modelId="{29D0821B-29BF-4A7F-8D65-DFE556950B6A}" srcId="{E753FA05-7C07-4F98-A56B-5929BEDE73FD}" destId="{0777DE82-CA7B-436E-9AA2-BDA941792991}" srcOrd="2" destOrd="0" parTransId="{BAF50CD6-4F89-4D16-A8AD-1A9DD43654C4}" sibTransId="{F4FD88A9-D9DA-4462-9065-04BC40505188}"/>
    <dgm:cxn modelId="{9BBD6043-509F-4515-9D2E-95D2A7A2830D}" type="presOf" srcId="{E753FA05-7C07-4F98-A56B-5929BEDE73FD}" destId="{FD91C3C6-0450-49B4-B530-C81D03CA8636}" srcOrd="0" destOrd="0" presId="urn:microsoft.com/office/officeart/2008/layout/VerticalCurvedList"/>
    <dgm:cxn modelId="{F2A45A54-B335-40BD-8569-5099967DC15D}" type="presOf" srcId="{7F53A9A4-B1FE-4AC9-8E80-599DBA7B3334}" destId="{11E0E007-8070-44A9-A540-4522982418DC}" srcOrd="0" destOrd="0" presId="urn:microsoft.com/office/officeart/2008/layout/VerticalCurvedList"/>
    <dgm:cxn modelId="{32DE5D96-9EB8-4B0B-A112-40639CEBE780}" srcId="{E753FA05-7C07-4F98-A56B-5929BEDE73FD}" destId="{5C5294F8-4ABC-4DE2-A485-89E818AAB071}" srcOrd="0" destOrd="0" parTransId="{14C6DCD9-46EF-4027-AD0B-72FD22DA2B8E}" sibTransId="{F578810B-98D8-4C24-946B-55F8B6E08050}"/>
    <dgm:cxn modelId="{04B1479D-6B06-4C5B-A5C0-86C128170031}" type="presOf" srcId="{5C5294F8-4ABC-4DE2-A485-89E818AAB071}" destId="{F9F770C9-3BF2-43FC-98AD-42CFEB9863F7}" srcOrd="0" destOrd="0" presId="urn:microsoft.com/office/officeart/2008/layout/VerticalCurvedList"/>
    <dgm:cxn modelId="{D876D3BF-9C06-4E2F-81F1-5EEA56A95BAD}" type="presOf" srcId="{0777DE82-CA7B-436E-9AA2-BDA941792991}" destId="{F4F168CF-F7DC-40B1-AB9A-89AE8B219CF1}" srcOrd="0" destOrd="0" presId="urn:microsoft.com/office/officeart/2008/layout/VerticalCurvedList"/>
    <dgm:cxn modelId="{A5CF4481-56B5-4EA0-A60F-11FE44F54879}" type="presParOf" srcId="{FD91C3C6-0450-49B4-B530-C81D03CA8636}" destId="{6DB82D4E-FFA7-4DC2-B6D2-DDC671EBB099}" srcOrd="0" destOrd="0" presId="urn:microsoft.com/office/officeart/2008/layout/VerticalCurvedList"/>
    <dgm:cxn modelId="{4A436FA7-E400-4D4B-BA0C-E2C9EEBD6AC3}" type="presParOf" srcId="{6DB82D4E-FFA7-4DC2-B6D2-DDC671EBB099}" destId="{85B1CD73-C3EA-4E53-82F2-C736CE8CAF3E}" srcOrd="0" destOrd="0" presId="urn:microsoft.com/office/officeart/2008/layout/VerticalCurvedList"/>
    <dgm:cxn modelId="{D650ECA1-E2EF-483C-AAF5-38E276299903}" type="presParOf" srcId="{85B1CD73-C3EA-4E53-82F2-C736CE8CAF3E}" destId="{B5BF813E-7376-45D4-A957-65C50E33CD67}" srcOrd="0" destOrd="0" presId="urn:microsoft.com/office/officeart/2008/layout/VerticalCurvedList"/>
    <dgm:cxn modelId="{075634CC-26CA-4325-8409-9FA496427394}" type="presParOf" srcId="{85B1CD73-C3EA-4E53-82F2-C736CE8CAF3E}" destId="{0DBDBC1F-DE77-4207-8524-3966ECEC67AB}" srcOrd="1" destOrd="0" presId="urn:microsoft.com/office/officeart/2008/layout/VerticalCurvedList"/>
    <dgm:cxn modelId="{7B0C8B60-D866-47EA-94C6-E9E841FD86BE}" type="presParOf" srcId="{85B1CD73-C3EA-4E53-82F2-C736CE8CAF3E}" destId="{29CE8DB3-710D-42C7-BEF2-39E79B53E44A}" srcOrd="2" destOrd="0" presId="urn:microsoft.com/office/officeart/2008/layout/VerticalCurvedList"/>
    <dgm:cxn modelId="{1F8216C3-3A9C-4521-83AA-1FC4C116C666}" type="presParOf" srcId="{85B1CD73-C3EA-4E53-82F2-C736CE8CAF3E}" destId="{6F288214-7440-49CB-80F7-7340B0F5D86F}" srcOrd="3" destOrd="0" presId="urn:microsoft.com/office/officeart/2008/layout/VerticalCurvedList"/>
    <dgm:cxn modelId="{88AFA4D0-7F66-4B3D-A2BC-E41A5000E7C6}" type="presParOf" srcId="{6DB82D4E-FFA7-4DC2-B6D2-DDC671EBB099}" destId="{F9F770C9-3BF2-43FC-98AD-42CFEB9863F7}" srcOrd="1" destOrd="0" presId="urn:microsoft.com/office/officeart/2008/layout/VerticalCurvedList"/>
    <dgm:cxn modelId="{0A0F204E-F1AF-42FB-A994-8C64330152D3}" type="presParOf" srcId="{6DB82D4E-FFA7-4DC2-B6D2-DDC671EBB099}" destId="{6AD4432B-D8D9-4262-A735-A9C689A26072}" srcOrd="2" destOrd="0" presId="urn:microsoft.com/office/officeart/2008/layout/VerticalCurvedList"/>
    <dgm:cxn modelId="{BFC9A03D-8B19-4F1B-BD79-8601CE2FAEEB}" type="presParOf" srcId="{6AD4432B-D8D9-4262-A735-A9C689A26072}" destId="{E3D02DDA-74E1-4923-8A5D-EB5001890436}" srcOrd="0" destOrd="0" presId="urn:microsoft.com/office/officeart/2008/layout/VerticalCurvedList"/>
    <dgm:cxn modelId="{2E1C10D6-82EB-482C-9B7E-68E7FBCD7B07}" type="presParOf" srcId="{6DB82D4E-FFA7-4DC2-B6D2-DDC671EBB099}" destId="{11E0E007-8070-44A9-A540-4522982418DC}" srcOrd="3" destOrd="0" presId="urn:microsoft.com/office/officeart/2008/layout/VerticalCurvedList"/>
    <dgm:cxn modelId="{C7627CAC-01A7-44F6-8FE7-4EBDFB4FAF25}" type="presParOf" srcId="{6DB82D4E-FFA7-4DC2-B6D2-DDC671EBB099}" destId="{46F112C2-2D19-4759-B6E1-60B35EA898E1}" srcOrd="4" destOrd="0" presId="urn:microsoft.com/office/officeart/2008/layout/VerticalCurvedList"/>
    <dgm:cxn modelId="{0F545BCA-5892-4EF2-AB97-0516DA785F07}" type="presParOf" srcId="{46F112C2-2D19-4759-B6E1-60B35EA898E1}" destId="{ABA6572C-86E3-4A53-B519-A43BAA23B4A2}" srcOrd="0" destOrd="0" presId="urn:microsoft.com/office/officeart/2008/layout/VerticalCurvedList"/>
    <dgm:cxn modelId="{99A22492-DA5B-4C2D-8C28-D917B43C4C2B}" type="presParOf" srcId="{6DB82D4E-FFA7-4DC2-B6D2-DDC671EBB099}" destId="{F4F168CF-F7DC-40B1-AB9A-89AE8B219CF1}" srcOrd="5" destOrd="0" presId="urn:microsoft.com/office/officeart/2008/layout/VerticalCurvedList"/>
    <dgm:cxn modelId="{7E079241-193B-432F-95AC-A58F465B0091}" type="presParOf" srcId="{6DB82D4E-FFA7-4DC2-B6D2-DDC671EBB099}" destId="{808BE891-D59F-4DE1-A96B-3CD2308A2146}" srcOrd="6" destOrd="0" presId="urn:microsoft.com/office/officeart/2008/layout/VerticalCurvedList"/>
    <dgm:cxn modelId="{4E9A0F90-318C-4384-A3CD-E519632D1EEB}" type="presParOf" srcId="{808BE891-D59F-4DE1-A96B-3CD2308A2146}" destId="{C0E33860-D31A-4358-AD81-620088ED7D81}"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063F668-E9A1-48F5-9A2E-DB6C26344E08}" type="doc">
      <dgm:prSet loTypeId="urn:microsoft.com/office/officeart/2005/8/layout/pyramid2" loCatId="pyramid" qsTypeId="urn:microsoft.com/office/officeart/2005/8/quickstyle/3d3" qsCatId="3D" csTypeId="urn:microsoft.com/office/officeart/2005/8/colors/accent0_3" csCatId="mainScheme" phldr="1"/>
      <dgm:spPr/>
    </dgm:pt>
    <dgm:pt modelId="{57F91B58-9387-41D9-B318-FA6DF05E8B87}">
      <dgm:prSet phldrT="[Text]" custT="1"/>
      <dgm:spPr/>
      <dgm:t>
        <a:bodyPr/>
        <a:lstStyle/>
        <a:p>
          <a:r>
            <a:rPr lang="en-US" sz="2400" b="1" dirty="0"/>
            <a:t>“Tone at the Top” for ethical behavior</a:t>
          </a:r>
        </a:p>
      </dgm:t>
    </dgm:pt>
    <dgm:pt modelId="{B5E09DC8-168A-4340-98CE-4D2C2FEAFC4C}" type="parTrans" cxnId="{54BBE5D4-250F-493F-A5E8-8D38D8E687D0}">
      <dgm:prSet/>
      <dgm:spPr/>
      <dgm:t>
        <a:bodyPr/>
        <a:lstStyle/>
        <a:p>
          <a:endParaRPr lang="en-US"/>
        </a:p>
      </dgm:t>
    </dgm:pt>
    <dgm:pt modelId="{EF7860DE-D6B0-4F0F-BA6C-B29E7C489FA0}" type="sibTrans" cxnId="{54BBE5D4-250F-493F-A5E8-8D38D8E687D0}">
      <dgm:prSet/>
      <dgm:spPr/>
      <dgm:t>
        <a:bodyPr/>
        <a:lstStyle/>
        <a:p>
          <a:endParaRPr lang="en-US"/>
        </a:p>
      </dgm:t>
    </dgm:pt>
    <dgm:pt modelId="{772D904F-33EA-4A1F-A48D-D09A74C4D857}">
      <dgm:prSet phldrT="[Text]" custT="1"/>
      <dgm:spPr/>
      <dgm:t>
        <a:bodyPr/>
        <a:lstStyle/>
        <a:p>
          <a:r>
            <a:rPr lang="en-US" sz="2400" b="1" dirty="0"/>
            <a:t>Committed to internal controls</a:t>
          </a:r>
        </a:p>
      </dgm:t>
    </dgm:pt>
    <dgm:pt modelId="{6BFD5566-1A4D-4E43-988F-41E86BF39C5C}" type="parTrans" cxnId="{275982AE-2334-4BBA-A8F2-498AF72F2900}">
      <dgm:prSet/>
      <dgm:spPr/>
      <dgm:t>
        <a:bodyPr/>
        <a:lstStyle/>
        <a:p>
          <a:endParaRPr lang="en-US"/>
        </a:p>
      </dgm:t>
    </dgm:pt>
    <dgm:pt modelId="{8C133187-6EE7-4EC7-B838-36B0136F237C}" type="sibTrans" cxnId="{275982AE-2334-4BBA-A8F2-498AF72F2900}">
      <dgm:prSet/>
      <dgm:spPr/>
      <dgm:t>
        <a:bodyPr/>
        <a:lstStyle/>
        <a:p>
          <a:endParaRPr lang="en-US"/>
        </a:p>
      </dgm:t>
    </dgm:pt>
    <dgm:pt modelId="{F1BBF710-88E8-48BB-852A-DB487CAD71E4}">
      <dgm:prSet phldrT="[Text]" custT="1"/>
      <dgm:spPr/>
      <dgm:t>
        <a:bodyPr/>
        <a:lstStyle/>
        <a:p>
          <a:r>
            <a:rPr lang="en-US" sz="2400" b="1" dirty="0"/>
            <a:t>Code of conduct</a:t>
          </a:r>
        </a:p>
      </dgm:t>
    </dgm:pt>
    <dgm:pt modelId="{2CEE53B6-00F2-4E83-8A48-38BBD1ACB43E}" type="parTrans" cxnId="{86AA6323-E666-4ED1-9577-67D0705CAE84}">
      <dgm:prSet/>
      <dgm:spPr/>
      <dgm:t>
        <a:bodyPr/>
        <a:lstStyle/>
        <a:p>
          <a:endParaRPr lang="en-US"/>
        </a:p>
      </dgm:t>
    </dgm:pt>
    <dgm:pt modelId="{E3AD0F86-F7E5-4E55-BF60-719C3D6591EB}" type="sibTrans" cxnId="{86AA6323-E666-4ED1-9577-67D0705CAE84}">
      <dgm:prSet/>
      <dgm:spPr/>
      <dgm:t>
        <a:bodyPr/>
        <a:lstStyle/>
        <a:p>
          <a:endParaRPr lang="en-US"/>
        </a:p>
      </dgm:t>
    </dgm:pt>
    <dgm:pt modelId="{9478DC99-BB89-44EE-9BC8-B47A210498BD}">
      <dgm:prSet custT="1"/>
      <dgm:spPr/>
      <dgm:t>
        <a:bodyPr/>
        <a:lstStyle/>
        <a:p>
          <a:r>
            <a:rPr lang="en-US" sz="2400" b="1" dirty="0"/>
            <a:t>Hiring qualified job applicants</a:t>
          </a:r>
        </a:p>
      </dgm:t>
    </dgm:pt>
    <dgm:pt modelId="{A8BAC481-8789-4E76-A530-1AF8BA183CF4}" type="parTrans" cxnId="{0AC94CB2-4302-4846-B8F3-186F2D85E1EC}">
      <dgm:prSet/>
      <dgm:spPr/>
      <dgm:t>
        <a:bodyPr/>
        <a:lstStyle/>
        <a:p>
          <a:endParaRPr lang="en-US"/>
        </a:p>
      </dgm:t>
    </dgm:pt>
    <dgm:pt modelId="{DF9D18DB-702D-411E-BBFA-2278417D528F}" type="sibTrans" cxnId="{0AC94CB2-4302-4846-B8F3-186F2D85E1EC}">
      <dgm:prSet/>
      <dgm:spPr/>
      <dgm:t>
        <a:bodyPr/>
        <a:lstStyle/>
        <a:p>
          <a:endParaRPr lang="en-US"/>
        </a:p>
      </dgm:t>
    </dgm:pt>
    <dgm:pt modelId="{3AC06E49-2F91-4A38-91D7-944D14DCAC9E}" type="pres">
      <dgm:prSet presAssocID="{E063F668-E9A1-48F5-9A2E-DB6C26344E08}" presName="compositeShape" presStyleCnt="0">
        <dgm:presLayoutVars>
          <dgm:dir/>
          <dgm:resizeHandles/>
        </dgm:presLayoutVars>
      </dgm:prSet>
      <dgm:spPr/>
    </dgm:pt>
    <dgm:pt modelId="{5897BDC0-BDFC-484B-95E8-0A0F866949F5}" type="pres">
      <dgm:prSet presAssocID="{E063F668-E9A1-48F5-9A2E-DB6C26344E08}" presName="pyramid" presStyleLbl="node1" presStyleIdx="0" presStyleCnt="1"/>
      <dgm:spPr/>
    </dgm:pt>
    <dgm:pt modelId="{FD94842A-3338-4FB2-9401-2F4E2443F9EC}" type="pres">
      <dgm:prSet presAssocID="{E063F668-E9A1-48F5-9A2E-DB6C26344E08}" presName="theList" presStyleCnt="0"/>
      <dgm:spPr/>
    </dgm:pt>
    <dgm:pt modelId="{B5A1DA0A-D6C0-488D-A350-A27CBD029D87}" type="pres">
      <dgm:prSet presAssocID="{57F91B58-9387-41D9-B318-FA6DF05E8B87}" presName="aNode" presStyleLbl="fgAcc1" presStyleIdx="0" presStyleCnt="4">
        <dgm:presLayoutVars>
          <dgm:bulletEnabled val="1"/>
        </dgm:presLayoutVars>
      </dgm:prSet>
      <dgm:spPr/>
    </dgm:pt>
    <dgm:pt modelId="{4415F7AE-4664-42B8-9C8B-F0FB08A62013}" type="pres">
      <dgm:prSet presAssocID="{57F91B58-9387-41D9-B318-FA6DF05E8B87}" presName="aSpace" presStyleCnt="0"/>
      <dgm:spPr/>
    </dgm:pt>
    <dgm:pt modelId="{9EA41941-A0B0-44C2-AF5E-347D06E5D0BC}" type="pres">
      <dgm:prSet presAssocID="{772D904F-33EA-4A1F-A48D-D09A74C4D857}" presName="aNode" presStyleLbl="fgAcc1" presStyleIdx="1" presStyleCnt="4">
        <dgm:presLayoutVars>
          <dgm:bulletEnabled val="1"/>
        </dgm:presLayoutVars>
      </dgm:prSet>
      <dgm:spPr/>
    </dgm:pt>
    <dgm:pt modelId="{DB7D1FC6-D8B1-4B20-BE16-44C3094B8A50}" type="pres">
      <dgm:prSet presAssocID="{772D904F-33EA-4A1F-A48D-D09A74C4D857}" presName="aSpace" presStyleCnt="0"/>
      <dgm:spPr/>
    </dgm:pt>
    <dgm:pt modelId="{9E768393-FAFD-464B-8468-4410CF2905C3}" type="pres">
      <dgm:prSet presAssocID="{F1BBF710-88E8-48BB-852A-DB487CAD71E4}" presName="aNode" presStyleLbl="fgAcc1" presStyleIdx="2" presStyleCnt="4" custLinFactNeighborX="1739" custLinFactNeighborY="-32020">
        <dgm:presLayoutVars>
          <dgm:bulletEnabled val="1"/>
        </dgm:presLayoutVars>
      </dgm:prSet>
      <dgm:spPr/>
    </dgm:pt>
    <dgm:pt modelId="{CD210964-7907-420E-9420-5A8884915BB2}" type="pres">
      <dgm:prSet presAssocID="{F1BBF710-88E8-48BB-852A-DB487CAD71E4}" presName="aSpace" presStyleCnt="0"/>
      <dgm:spPr/>
    </dgm:pt>
    <dgm:pt modelId="{0DFC301D-114C-47DA-850B-835B691761B4}" type="pres">
      <dgm:prSet presAssocID="{9478DC99-BB89-44EE-9BC8-B47A210498BD}" presName="aNode" presStyleLbl="fgAcc1" presStyleIdx="3" presStyleCnt="4">
        <dgm:presLayoutVars>
          <dgm:bulletEnabled val="1"/>
        </dgm:presLayoutVars>
      </dgm:prSet>
      <dgm:spPr/>
    </dgm:pt>
    <dgm:pt modelId="{7B0A8E7B-EA59-40D6-A61C-798DCC33A9EC}" type="pres">
      <dgm:prSet presAssocID="{9478DC99-BB89-44EE-9BC8-B47A210498BD}" presName="aSpace" presStyleCnt="0"/>
      <dgm:spPr/>
    </dgm:pt>
  </dgm:ptLst>
  <dgm:cxnLst>
    <dgm:cxn modelId="{51E1B701-2D30-4675-90CC-0BD19A8C2CFD}" type="presOf" srcId="{E063F668-E9A1-48F5-9A2E-DB6C26344E08}" destId="{3AC06E49-2F91-4A38-91D7-944D14DCAC9E}" srcOrd="0" destOrd="0" presId="urn:microsoft.com/office/officeart/2005/8/layout/pyramid2"/>
    <dgm:cxn modelId="{86AA6323-E666-4ED1-9577-67D0705CAE84}" srcId="{E063F668-E9A1-48F5-9A2E-DB6C26344E08}" destId="{F1BBF710-88E8-48BB-852A-DB487CAD71E4}" srcOrd="2" destOrd="0" parTransId="{2CEE53B6-00F2-4E83-8A48-38BBD1ACB43E}" sibTransId="{E3AD0F86-F7E5-4E55-BF60-719C3D6591EB}"/>
    <dgm:cxn modelId="{DC5CF86B-E3B2-46EA-8044-EFC6461753E8}" type="presOf" srcId="{772D904F-33EA-4A1F-A48D-D09A74C4D857}" destId="{9EA41941-A0B0-44C2-AF5E-347D06E5D0BC}" srcOrd="0" destOrd="0" presId="urn:microsoft.com/office/officeart/2005/8/layout/pyramid2"/>
    <dgm:cxn modelId="{D5F1BF8A-1DD1-4202-AD80-007D9DD314EF}" type="presOf" srcId="{9478DC99-BB89-44EE-9BC8-B47A210498BD}" destId="{0DFC301D-114C-47DA-850B-835B691761B4}" srcOrd="0" destOrd="0" presId="urn:microsoft.com/office/officeart/2005/8/layout/pyramid2"/>
    <dgm:cxn modelId="{275982AE-2334-4BBA-A8F2-498AF72F2900}" srcId="{E063F668-E9A1-48F5-9A2E-DB6C26344E08}" destId="{772D904F-33EA-4A1F-A48D-D09A74C4D857}" srcOrd="1" destOrd="0" parTransId="{6BFD5566-1A4D-4E43-988F-41E86BF39C5C}" sibTransId="{8C133187-6EE7-4EC7-B838-36B0136F237C}"/>
    <dgm:cxn modelId="{0AC94CB2-4302-4846-B8F3-186F2D85E1EC}" srcId="{E063F668-E9A1-48F5-9A2E-DB6C26344E08}" destId="{9478DC99-BB89-44EE-9BC8-B47A210498BD}" srcOrd="3" destOrd="0" parTransId="{A8BAC481-8789-4E76-A530-1AF8BA183CF4}" sibTransId="{DF9D18DB-702D-411E-BBFA-2278417D528F}"/>
    <dgm:cxn modelId="{54BBE5D4-250F-493F-A5E8-8D38D8E687D0}" srcId="{E063F668-E9A1-48F5-9A2E-DB6C26344E08}" destId="{57F91B58-9387-41D9-B318-FA6DF05E8B87}" srcOrd="0" destOrd="0" parTransId="{B5E09DC8-168A-4340-98CE-4D2C2FEAFC4C}" sibTransId="{EF7860DE-D6B0-4F0F-BA6C-B29E7C489FA0}"/>
    <dgm:cxn modelId="{9D9B8CD9-2A73-465A-8BFA-6C5465DD5443}" type="presOf" srcId="{F1BBF710-88E8-48BB-852A-DB487CAD71E4}" destId="{9E768393-FAFD-464B-8468-4410CF2905C3}" srcOrd="0" destOrd="0" presId="urn:microsoft.com/office/officeart/2005/8/layout/pyramid2"/>
    <dgm:cxn modelId="{B57547E5-4049-4BCE-9185-40ADDAC3D165}" type="presOf" srcId="{57F91B58-9387-41D9-B318-FA6DF05E8B87}" destId="{B5A1DA0A-D6C0-488D-A350-A27CBD029D87}" srcOrd="0" destOrd="0" presId="urn:microsoft.com/office/officeart/2005/8/layout/pyramid2"/>
    <dgm:cxn modelId="{C8B3F0A7-2A0E-4BF9-B803-0C3782B5AD79}" type="presParOf" srcId="{3AC06E49-2F91-4A38-91D7-944D14DCAC9E}" destId="{5897BDC0-BDFC-484B-95E8-0A0F866949F5}" srcOrd="0" destOrd="0" presId="urn:microsoft.com/office/officeart/2005/8/layout/pyramid2"/>
    <dgm:cxn modelId="{54CF34BF-F711-4544-B3D7-7231B16A0134}" type="presParOf" srcId="{3AC06E49-2F91-4A38-91D7-944D14DCAC9E}" destId="{FD94842A-3338-4FB2-9401-2F4E2443F9EC}" srcOrd="1" destOrd="0" presId="urn:microsoft.com/office/officeart/2005/8/layout/pyramid2"/>
    <dgm:cxn modelId="{4819EE7F-23D4-4BE7-B92F-4C3F6B01390B}" type="presParOf" srcId="{FD94842A-3338-4FB2-9401-2F4E2443F9EC}" destId="{B5A1DA0A-D6C0-488D-A350-A27CBD029D87}" srcOrd="0" destOrd="0" presId="urn:microsoft.com/office/officeart/2005/8/layout/pyramid2"/>
    <dgm:cxn modelId="{35982201-3C6F-4FBF-BE01-4781886941BA}" type="presParOf" srcId="{FD94842A-3338-4FB2-9401-2F4E2443F9EC}" destId="{4415F7AE-4664-42B8-9C8B-F0FB08A62013}" srcOrd="1" destOrd="0" presId="urn:microsoft.com/office/officeart/2005/8/layout/pyramid2"/>
    <dgm:cxn modelId="{6142B594-C28B-4D0E-B543-39BE0EC99569}" type="presParOf" srcId="{FD94842A-3338-4FB2-9401-2F4E2443F9EC}" destId="{9EA41941-A0B0-44C2-AF5E-347D06E5D0BC}" srcOrd="2" destOrd="0" presId="urn:microsoft.com/office/officeart/2005/8/layout/pyramid2"/>
    <dgm:cxn modelId="{5605D592-2691-4C3D-B72A-7DF23DB2397A}" type="presParOf" srcId="{FD94842A-3338-4FB2-9401-2F4E2443F9EC}" destId="{DB7D1FC6-D8B1-4B20-BE16-44C3094B8A50}" srcOrd="3" destOrd="0" presId="urn:microsoft.com/office/officeart/2005/8/layout/pyramid2"/>
    <dgm:cxn modelId="{6EB759B6-0CC8-4B62-8AE8-C1B68FF74BA0}" type="presParOf" srcId="{FD94842A-3338-4FB2-9401-2F4E2443F9EC}" destId="{9E768393-FAFD-464B-8468-4410CF2905C3}" srcOrd="4" destOrd="0" presId="urn:microsoft.com/office/officeart/2005/8/layout/pyramid2"/>
    <dgm:cxn modelId="{791240D3-E384-419D-A444-798E87695838}" type="presParOf" srcId="{FD94842A-3338-4FB2-9401-2F4E2443F9EC}" destId="{CD210964-7907-420E-9420-5A8884915BB2}" srcOrd="5" destOrd="0" presId="urn:microsoft.com/office/officeart/2005/8/layout/pyramid2"/>
    <dgm:cxn modelId="{AC3D18ED-8FB6-4E38-89C5-3BC40902553E}" type="presParOf" srcId="{FD94842A-3338-4FB2-9401-2F4E2443F9EC}" destId="{0DFC301D-114C-47DA-850B-835B691761B4}" srcOrd="6" destOrd="0" presId="urn:microsoft.com/office/officeart/2005/8/layout/pyramid2"/>
    <dgm:cxn modelId="{E41CEA9E-98DE-4375-8177-D4203E31604D}" type="presParOf" srcId="{FD94842A-3338-4FB2-9401-2F4E2443F9EC}" destId="{7B0A8E7B-EA59-40D6-A61C-798DCC33A9EC}"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718E4CF-4070-4688-8145-1BDC1FF3CF79}" type="doc">
      <dgm:prSet loTypeId="urn:microsoft.com/office/officeart/2005/8/layout/vList2" loCatId="list" qsTypeId="urn:microsoft.com/office/officeart/2005/8/quickstyle/3d2" qsCatId="3D" csTypeId="urn:microsoft.com/office/officeart/2005/8/colors/accent0_3" csCatId="mainScheme" phldr="1"/>
      <dgm:spPr/>
      <dgm:t>
        <a:bodyPr/>
        <a:lstStyle/>
        <a:p>
          <a:endParaRPr lang="en-US"/>
        </a:p>
      </dgm:t>
    </dgm:pt>
    <dgm:pt modelId="{39C62C89-ADA2-426F-82BD-32B4AEF30F65}">
      <dgm:prSet phldrT="[Text]"/>
      <dgm:spPr/>
      <dgm:t>
        <a:bodyPr/>
        <a:lstStyle/>
        <a:p>
          <a:pPr algn="just"/>
          <a:r>
            <a:rPr lang="en-US" b="1" dirty="0"/>
            <a:t>Management should identify risks relevant to financial reporting including external and internal events</a:t>
          </a:r>
          <a:endParaRPr lang="en-US" b="1" u="none" dirty="0"/>
        </a:p>
      </dgm:t>
    </dgm:pt>
    <dgm:pt modelId="{CECFB5DF-C342-468D-B84F-43D36D0C675D}" type="parTrans" cxnId="{4C89C668-6183-48B1-9B5A-DEB66C49D5C0}">
      <dgm:prSet/>
      <dgm:spPr/>
      <dgm:t>
        <a:bodyPr/>
        <a:lstStyle/>
        <a:p>
          <a:endParaRPr lang="en-US"/>
        </a:p>
      </dgm:t>
    </dgm:pt>
    <dgm:pt modelId="{5EBA1C32-2935-4CD9-82A2-837AD33EFE1D}" type="sibTrans" cxnId="{4C89C668-6183-48B1-9B5A-DEB66C49D5C0}">
      <dgm:prSet/>
      <dgm:spPr/>
      <dgm:t>
        <a:bodyPr/>
        <a:lstStyle/>
        <a:p>
          <a:endParaRPr lang="en-US"/>
        </a:p>
      </dgm:t>
    </dgm:pt>
    <dgm:pt modelId="{AD38D14E-E686-47FE-B22E-16B2C16CBC8F}">
      <dgm:prSet custT="1"/>
      <dgm:spPr/>
      <dgm:t>
        <a:bodyPr/>
        <a:lstStyle/>
        <a:p>
          <a:pPr algn="just"/>
          <a:r>
            <a:rPr lang="en-US" sz="3200" dirty="0"/>
            <a:t>Operating environment changes </a:t>
          </a:r>
        </a:p>
      </dgm:t>
    </dgm:pt>
    <dgm:pt modelId="{F1E13EAB-D425-405A-9B9C-C5E5FFE86BCE}" type="sibTrans" cxnId="{D665C193-2BA5-4257-ADC4-8FFF0E8FC49B}">
      <dgm:prSet/>
      <dgm:spPr/>
      <dgm:t>
        <a:bodyPr/>
        <a:lstStyle/>
        <a:p>
          <a:endParaRPr lang="en-US"/>
        </a:p>
      </dgm:t>
    </dgm:pt>
    <dgm:pt modelId="{D0E60559-6562-42E4-9D1F-B308A1925D9A}" type="parTrans" cxnId="{D665C193-2BA5-4257-ADC4-8FFF0E8FC49B}">
      <dgm:prSet/>
      <dgm:spPr/>
      <dgm:t>
        <a:bodyPr/>
        <a:lstStyle/>
        <a:p>
          <a:endParaRPr lang="en-US"/>
        </a:p>
      </dgm:t>
    </dgm:pt>
    <dgm:pt modelId="{C4CFF22E-7B25-43B9-A888-E6F8257390BB}">
      <dgm:prSet/>
      <dgm:spPr/>
      <dgm:t>
        <a:bodyPr/>
        <a:lstStyle/>
        <a:p>
          <a:pPr algn="just"/>
          <a:endParaRPr lang="en-US" sz="2900" dirty="0"/>
        </a:p>
      </dgm:t>
    </dgm:pt>
    <dgm:pt modelId="{1E627E9B-507E-4150-B96C-F842F8A08440}" type="parTrans" cxnId="{21C65093-ADA2-48CC-8129-0F5EB97F9B2B}">
      <dgm:prSet/>
      <dgm:spPr/>
      <dgm:t>
        <a:bodyPr/>
        <a:lstStyle/>
        <a:p>
          <a:endParaRPr lang="en-US"/>
        </a:p>
      </dgm:t>
    </dgm:pt>
    <dgm:pt modelId="{99680CB5-6754-481F-933D-69246EF4812C}" type="sibTrans" cxnId="{21C65093-ADA2-48CC-8129-0F5EB97F9B2B}">
      <dgm:prSet/>
      <dgm:spPr/>
      <dgm:t>
        <a:bodyPr/>
        <a:lstStyle/>
        <a:p>
          <a:endParaRPr lang="en-US"/>
        </a:p>
      </dgm:t>
    </dgm:pt>
    <dgm:pt modelId="{9DC12163-F952-406A-BCCF-EF3D6798388C}">
      <dgm:prSet custT="1"/>
      <dgm:spPr/>
      <dgm:t>
        <a:bodyPr/>
        <a:lstStyle/>
        <a:p>
          <a:r>
            <a:rPr lang="en-US" sz="3200" dirty="0"/>
            <a:t>New personnel</a:t>
          </a:r>
        </a:p>
      </dgm:t>
    </dgm:pt>
    <dgm:pt modelId="{DA502885-4ED6-4477-A411-7E4F8C56D05F}" type="parTrans" cxnId="{77D40C01-C113-45C9-8AE8-5BA67E6C0153}">
      <dgm:prSet/>
      <dgm:spPr/>
      <dgm:t>
        <a:bodyPr/>
        <a:lstStyle/>
        <a:p>
          <a:endParaRPr lang="en-US"/>
        </a:p>
      </dgm:t>
    </dgm:pt>
    <dgm:pt modelId="{7ABD269F-A791-4BDA-AED1-DD55640BEB4F}" type="sibTrans" cxnId="{77D40C01-C113-45C9-8AE8-5BA67E6C0153}">
      <dgm:prSet/>
      <dgm:spPr/>
      <dgm:t>
        <a:bodyPr/>
        <a:lstStyle/>
        <a:p>
          <a:endParaRPr lang="en-US"/>
        </a:p>
      </dgm:t>
    </dgm:pt>
    <dgm:pt modelId="{1597B575-F7C2-4FB9-BD54-8FE529CE8233}">
      <dgm:prSet custT="1"/>
      <dgm:spPr/>
      <dgm:t>
        <a:bodyPr/>
        <a:lstStyle/>
        <a:p>
          <a:r>
            <a:rPr lang="en-US" sz="3200" dirty="0"/>
            <a:t>New technology</a:t>
          </a:r>
        </a:p>
      </dgm:t>
    </dgm:pt>
    <dgm:pt modelId="{F4B71544-93D0-4401-A05B-6C8DDF33061D}" type="parTrans" cxnId="{6E5B65DB-C720-4872-902F-FA1493A25F02}">
      <dgm:prSet/>
      <dgm:spPr/>
      <dgm:t>
        <a:bodyPr/>
        <a:lstStyle/>
        <a:p>
          <a:endParaRPr lang="en-US"/>
        </a:p>
      </dgm:t>
    </dgm:pt>
    <dgm:pt modelId="{C4E7DEC8-77E8-434C-8646-15B942D43F8D}" type="sibTrans" cxnId="{6E5B65DB-C720-4872-902F-FA1493A25F02}">
      <dgm:prSet/>
      <dgm:spPr/>
      <dgm:t>
        <a:bodyPr/>
        <a:lstStyle/>
        <a:p>
          <a:endParaRPr lang="en-US"/>
        </a:p>
      </dgm:t>
    </dgm:pt>
    <dgm:pt modelId="{39D97861-055E-4A6E-8397-E77580B08895}">
      <dgm:prSet custT="1"/>
      <dgm:spPr/>
      <dgm:t>
        <a:bodyPr/>
        <a:lstStyle/>
        <a:p>
          <a:r>
            <a:rPr lang="en-US" sz="3200" dirty="0"/>
            <a:t>Accounting pronouncements</a:t>
          </a:r>
        </a:p>
      </dgm:t>
    </dgm:pt>
    <dgm:pt modelId="{04D8DE80-53D4-42C5-A279-D17E4AA1B6E5}" type="parTrans" cxnId="{2A5B7704-7162-44FC-90C9-87E3B2F36D69}">
      <dgm:prSet/>
      <dgm:spPr/>
      <dgm:t>
        <a:bodyPr/>
        <a:lstStyle/>
        <a:p>
          <a:endParaRPr lang="en-US"/>
        </a:p>
      </dgm:t>
    </dgm:pt>
    <dgm:pt modelId="{17285228-44C6-452E-99F1-A041CC4A3ABF}" type="sibTrans" cxnId="{2A5B7704-7162-44FC-90C9-87E3B2F36D69}">
      <dgm:prSet/>
      <dgm:spPr/>
      <dgm:t>
        <a:bodyPr/>
        <a:lstStyle/>
        <a:p>
          <a:endParaRPr lang="en-US"/>
        </a:p>
      </dgm:t>
    </dgm:pt>
    <dgm:pt modelId="{B71208A1-4317-416E-9A7C-E9F52959F725}">
      <dgm:prSet custT="1"/>
      <dgm:spPr/>
      <dgm:t>
        <a:bodyPr/>
        <a:lstStyle/>
        <a:p>
          <a:r>
            <a:rPr lang="en-US" sz="3200" dirty="0"/>
            <a:t>New or revamped information systems</a:t>
          </a:r>
        </a:p>
      </dgm:t>
    </dgm:pt>
    <dgm:pt modelId="{E32D33EB-5CFF-4AAA-AB1C-5FB20280E516}" type="parTrans" cxnId="{77F090F5-5738-44D2-B6A8-9979115D8725}">
      <dgm:prSet/>
      <dgm:spPr/>
      <dgm:t>
        <a:bodyPr/>
        <a:lstStyle/>
        <a:p>
          <a:endParaRPr lang="en-US"/>
        </a:p>
      </dgm:t>
    </dgm:pt>
    <dgm:pt modelId="{8926A686-F50C-43D3-AAB8-FD10BF6CA0CE}" type="sibTrans" cxnId="{77F090F5-5738-44D2-B6A8-9979115D8725}">
      <dgm:prSet/>
      <dgm:spPr/>
      <dgm:t>
        <a:bodyPr/>
        <a:lstStyle/>
        <a:p>
          <a:endParaRPr lang="en-US"/>
        </a:p>
      </dgm:t>
    </dgm:pt>
    <dgm:pt modelId="{3DC3CE15-C6BE-496C-A72B-2379374C9A45}" type="pres">
      <dgm:prSet presAssocID="{E718E4CF-4070-4688-8145-1BDC1FF3CF79}" presName="linear" presStyleCnt="0">
        <dgm:presLayoutVars>
          <dgm:animLvl val="lvl"/>
          <dgm:resizeHandles val="exact"/>
        </dgm:presLayoutVars>
      </dgm:prSet>
      <dgm:spPr/>
    </dgm:pt>
    <dgm:pt modelId="{7D75594F-A0A8-4614-AEF5-4B7AC4C84F29}" type="pres">
      <dgm:prSet presAssocID="{39C62C89-ADA2-426F-82BD-32B4AEF30F65}" presName="parentText" presStyleLbl="node1" presStyleIdx="0" presStyleCnt="1">
        <dgm:presLayoutVars>
          <dgm:chMax val="0"/>
          <dgm:bulletEnabled val="1"/>
        </dgm:presLayoutVars>
      </dgm:prSet>
      <dgm:spPr/>
    </dgm:pt>
    <dgm:pt modelId="{F41991DB-7645-4696-822B-54330D99E9A9}" type="pres">
      <dgm:prSet presAssocID="{39C62C89-ADA2-426F-82BD-32B4AEF30F65}" presName="childText" presStyleLbl="revTx" presStyleIdx="0" presStyleCnt="1">
        <dgm:presLayoutVars>
          <dgm:bulletEnabled val="1"/>
        </dgm:presLayoutVars>
      </dgm:prSet>
      <dgm:spPr/>
    </dgm:pt>
  </dgm:ptLst>
  <dgm:cxnLst>
    <dgm:cxn modelId="{77D40C01-C113-45C9-8AE8-5BA67E6C0153}" srcId="{39C62C89-ADA2-426F-82BD-32B4AEF30F65}" destId="{9DC12163-F952-406A-BCCF-EF3D6798388C}" srcOrd="1" destOrd="0" parTransId="{DA502885-4ED6-4477-A411-7E4F8C56D05F}" sibTransId="{7ABD269F-A791-4BDA-AED1-DD55640BEB4F}"/>
    <dgm:cxn modelId="{2A5B7704-7162-44FC-90C9-87E3B2F36D69}" srcId="{39C62C89-ADA2-426F-82BD-32B4AEF30F65}" destId="{39D97861-055E-4A6E-8397-E77580B08895}" srcOrd="3" destOrd="0" parTransId="{04D8DE80-53D4-42C5-A279-D17E4AA1B6E5}" sibTransId="{17285228-44C6-452E-99F1-A041CC4A3ABF}"/>
    <dgm:cxn modelId="{67630A3B-0590-44FB-9E7B-0D4B6FA3E628}" type="presOf" srcId="{C4CFF22E-7B25-43B9-A888-E6F8257390BB}" destId="{F41991DB-7645-4696-822B-54330D99E9A9}" srcOrd="0" destOrd="5" presId="urn:microsoft.com/office/officeart/2005/8/layout/vList2"/>
    <dgm:cxn modelId="{FE46E462-AB82-4C52-BC7D-265078E573CF}" type="presOf" srcId="{39C62C89-ADA2-426F-82BD-32B4AEF30F65}" destId="{7D75594F-A0A8-4614-AEF5-4B7AC4C84F29}" srcOrd="0" destOrd="0" presId="urn:microsoft.com/office/officeart/2005/8/layout/vList2"/>
    <dgm:cxn modelId="{4C89C668-6183-48B1-9B5A-DEB66C49D5C0}" srcId="{E718E4CF-4070-4688-8145-1BDC1FF3CF79}" destId="{39C62C89-ADA2-426F-82BD-32B4AEF30F65}" srcOrd="0" destOrd="0" parTransId="{CECFB5DF-C342-468D-B84F-43D36D0C675D}" sibTransId="{5EBA1C32-2935-4CD9-82A2-837AD33EFE1D}"/>
    <dgm:cxn modelId="{4438DD73-6B5E-4C16-BEF3-86675E173175}" type="presOf" srcId="{E718E4CF-4070-4688-8145-1BDC1FF3CF79}" destId="{3DC3CE15-C6BE-496C-A72B-2379374C9A45}" srcOrd="0" destOrd="0" presId="urn:microsoft.com/office/officeart/2005/8/layout/vList2"/>
    <dgm:cxn modelId="{A0632C75-F0D9-40D6-8D73-8094B8AB392E}" type="presOf" srcId="{9DC12163-F952-406A-BCCF-EF3D6798388C}" destId="{F41991DB-7645-4696-822B-54330D99E9A9}" srcOrd="0" destOrd="1" presId="urn:microsoft.com/office/officeart/2005/8/layout/vList2"/>
    <dgm:cxn modelId="{334D3E81-9DC5-49FE-A513-2946E6958C23}" type="presOf" srcId="{1597B575-F7C2-4FB9-BD54-8FE529CE8233}" destId="{F41991DB-7645-4696-822B-54330D99E9A9}" srcOrd="0" destOrd="2" presId="urn:microsoft.com/office/officeart/2005/8/layout/vList2"/>
    <dgm:cxn modelId="{21C65093-ADA2-48CC-8129-0F5EB97F9B2B}" srcId="{39C62C89-ADA2-426F-82BD-32B4AEF30F65}" destId="{C4CFF22E-7B25-43B9-A888-E6F8257390BB}" srcOrd="5" destOrd="0" parTransId="{1E627E9B-507E-4150-B96C-F842F8A08440}" sibTransId="{99680CB5-6754-481F-933D-69246EF4812C}"/>
    <dgm:cxn modelId="{D665C193-2BA5-4257-ADC4-8FFF0E8FC49B}" srcId="{39C62C89-ADA2-426F-82BD-32B4AEF30F65}" destId="{AD38D14E-E686-47FE-B22E-16B2C16CBC8F}" srcOrd="0" destOrd="0" parTransId="{D0E60559-6562-42E4-9D1F-B308A1925D9A}" sibTransId="{F1E13EAB-D425-405A-9B9C-C5E5FFE86BCE}"/>
    <dgm:cxn modelId="{7E07DD95-EA9E-4224-9302-2F701FD7E4E8}" type="presOf" srcId="{B71208A1-4317-416E-9A7C-E9F52959F725}" destId="{F41991DB-7645-4696-822B-54330D99E9A9}" srcOrd="0" destOrd="4" presId="urn:microsoft.com/office/officeart/2005/8/layout/vList2"/>
    <dgm:cxn modelId="{A7DD59CB-526B-4CFA-8E81-73111D5CE275}" type="presOf" srcId="{39D97861-055E-4A6E-8397-E77580B08895}" destId="{F41991DB-7645-4696-822B-54330D99E9A9}" srcOrd="0" destOrd="3" presId="urn:microsoft.com/office/officeart/2005/8/layout/vList2"/>
    <dgm:cxn modelId="{6E5B65DB-C720-4872-902F-FA1493A25F02}" srcId="{39C62C89-ADA2-426F-82BD-32B4AEF30F65}" destId="{1597B575-F7C2-4FB9-BD54-8FE529CE8233}" srcOrd="2" destOrd="0" parTransId="{F4B71544-93D0-4401-A05B-6C8DDF33061D}" sibTransId="{C4E7DEC8-77E8-434C-8646-15B942D43F8D}"/>
    <dgm:cxn modelId="{77F090F5-5738-44D2-B6A8-9979115D8725}" srcId="{39C62C89-ADA2-426F-82BD-32B4AEF30F65}" destId="{B71208A1-4317-416E-9A7C-E9F52959F725}" srcOrd="4" destOrd="0" parTransId="{E32D33EB-5CFF-4AAA-AB1C-5FB20280E516}" sibTransId="{8926A686-F50C-43D3-AAB8-FD10BF6CA0CE}"/>
    <dgm:cxn modelId="{7F92BBFE-780B-4F82-A825-C209E8152FC4}" type="presOf" srcId="{AD38D14E-E686-47FE-B22E-16B2C16CBC8F}" destId="{F41991DB-7645-4696-822B-54330D99E9A9}" srcOrd="0" destOrd="0" presId="urn:microsoft.com/office/officeart/2005/8/layout/vList2"/>
    <dgm:cxn modelId="{F4018279-BA71-4DA5-A5E0-C50B0B17E21E}" type="presParOf" srcId="{3DC3CE15-C6BE-496C-A72B-2379374C9A45}" destId="{7D75594F-A0A8-4614-AEF5-4B7AC4C84F29}" srcOrd="0" destOrd="0" presId="urn:microsoft.com/office/officeart/2005/8/layout/vList2"/>
    <dgm:cxn modelId="{1FD86FDF-9A70-40C1-96B2-7609CB4FB64E}" type="presParOf" srcId="{3DC3CE15-C6BE-496C-A72B-2379374C9A45}" destId="{F41991DB-7645-4696-822B-54330D99E9A9}" srcOrd="1"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5594F-A0A8-4614-AEF5-4B7AC4C84F29}">
      <dsp:nvSpPr>
        <dsp:cNvPr id="0" name=""/>
        <dsp:cNvSpPr/>
      </dsp:nvSpPr>
      <dsp:spPr>
        <a:xfrm>
          <a:off x="0" y="25535"/>
          <a:ext cx="10491811" cy="1146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b="1" u="none" kern="1200" dirty="0"/>
            <a:t>Internal Controls</a:t>
          </a:r>
        </a:p>
      </dsp:txBody>
      <dsp:txXfrm>
        <a:off x="55972" y="81507"/>
        <a:ext cx="10379867" cy="1034656"/>
      </dsp:txXfrm>
    </dsp:sp>
    <dsp:sp modelId="{F41991DB-7645-4696-822B-54330D99E9A9}">
      <dsp:nvSpPr>
        <dsp:cNvPr id="0" name=""/>
        <dsp:cNvSpPr/>
      </dsp:nvSpPr>
      <dsp:spPr>
        <a:xfrm>
          <a:off x="0" y="1172135"/>
          <a:ext cx="10491811" cy="2231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115" tIns="35560" rIns="199136" bIns="35560" numCol="1" spcCol="1270" anchor="t" anchorCtr="0">
          <a:noAutofit/>
        </a:bodyPr>
        <a:lstStyle/>
        <a:p>
          <a:pPr marL="285750" lvl="1" indent="-285750" algn="just" defTabSz="1244600">
            <a:lnSpc>
              <a:spcPct val="90000"/>
            </a:lnSpc>
            <a:spcBef>
              <a:spcPct val="0"/>
            </a:spcBef>
            <a:spcAft>
              <a:spcPct val="20000"/>
            </a:spcAft>
            <a:buChar char="•"/>
          </a:pPr>
          <a:r>
            <a:rPr lang="en-US" sz="2800" kern="1200" dirty="0"/>
            <a:t>Internal Controls - The Basics</a:t>
          </a:r>
        </a:p>
        <a:p>
          <a:pPr marL="285750" lvl="1" indent="-285750" algn="just" defTabSz="1244600">
            <a:lnSpc>
              <a:spcPct val="90000"/>
            </a:lnSpc>
            <a:spcBef>
              <a:spcPct val="0"/>
            </a:spcBef>
            <a:spcAft>
              <a:spcPct val="20000"/>
            </a:spcAft>
            <a:buChar char="•"/>
          </a:pPr>
          <a:r>
            <a:rPr lang="en-US" sz="2800" kern="1200" dirty="0"/>
            <a:t>Components of Internal Controls</a:t>
          </a:r>
        </a:p>
        <a:p>
          <a:pPr marL="285750" lvl="1" indent="-285750" algn="just" defTabSz="1244600">
            <a:lnSpc>
              <a:spcPct val="90000"/>
            </a:lnSpc>
            <a:spcBef>
              <a:spcPct val="0"/>
            </a:spcBef>
            <a:spcAft>
              <a:spcPct val="20000"/>
            </a:spcAft>
            <a:buChar char="•"/>
          </a:pPr>
          <a:r>
            <a:rPr lang="en-US" sz="2800" kern="1200" dirty="0"/>
            <a:t>Benefits of Internal Controls</a:t>
          </a:r>
        </a:p>
        <a:p>
          <a:pPr marL="285750" lvl="1" indent="-285750" algn="l" defTabSz="1244600">
            <a:lnSpc>
              <a:spcPct val="90000"/>
            </a:lnSpc>
            <a:spcBef>
              <a:spcPct val="0"/>
            </a:spcBef>
            <a:spcAft>
              <a:spcPct val="20000"/>
            </a:spcAft>
            <a:buChar char="•"/>
          </a:pPr>
          <a:r>
            <a:rPr lang="en-US" sz="2800" kern="1200" dirty="0"/>
            <a:t>Management / Public officials responsibilities for Internal Controls</a:t>
          </a:r>
        </a:p>
        <a:p>
          <a:pPr marL="285750" lvl="1" indent="-285750" algn="just" defTabSz="1244600">
            <a:lnSpc>
              <a:spcPct val="90000"/>
            </a:lnSpc>
            <a:spcBef>
              <a:spcPct val="0"/>
            </a:spcBef>
            <a:spcAft>
              <a:spcPct val="20000"/>
            </a:spcAft>
            <a:buChar char="•"/>
          </a:pPr>
          <a:r>
            <a:rPr lang="en-US" sz="2800" kern="1200" dirty="0"/>
            <a:t>Common policies</a:t>
          </a:r>
        </a:p>
      </dsp:txBody>
      <dsp:txXfrm>
        <a:off x="0" y="1172135"/>
        <a:ext cx="10491811" cy="2231460"/>
      </dsp:txXfrm>
    </dsp:sp>
    <dsp:sp modelId="{5BBA905B-C000-4717-9FBE-A8B2B594DB9D}">
      <dsp:nvSpPr>
        <dsp:cNvPr id="0" name=""/>
        <dsp:cNvSpPr/>
      </dsp:nvSpPr>
      <dsp:spPr>
        <a:xfrm>
          <a:off x="0" y="3403595"/>
          <a:ext cx="10491811" cy="1146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b="1" u="none" kern="1200" dirty="0"/>
            <a:t>Segregation of Duties</a:t>
          </a:r>
        </a:p>
      </dsp:txBody>
      <dsp:txXfrm>
        <a:off x="55972" y="3459567"/>
        <a:ext cx="10379867" cy="1034656"/>
      </dsp:txXfrm>
    </dsp:sp>
    <dsp:sp modelId="{19972A5F-72F6-42E6-8237-8639F765CDE1}">
      <dsp:nvSpPr>
        <dsp:cNvPr id="0" name=""/>
        <dsp:cNvSpPr/>
      </dsp:nvSpPr>
      <dsp:spPr>
        <a:xfrm>
          <a:off x="0" y="4550195"/>
          <a:ext cx="10491811" cy="1323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115" tIns="62230" rIns="348488" bIns="62230" numCol="1" spcCol="1270" anchor="t" anchorCtr="0">
          <a:noAutofit/>
        </a:bodyPr>
        <a:lstStyle/>
        <a:p>
          <a:pPr marL="285750" lvl="1" indent="-285750" algn="just" defTabSz="1689100">
            <a:lnSpc>
              <a:spcPct val="90000"/>
            </a:lnSpc>
            <a:spcBef>
              <a:spcPct val="0"/>
            </a:spcBef>
            <a:spcAft>
              <a:spcPct val="20000"/>
            </a:spcAft>
            <a:buChar char="•"/>
          </a:pPr>
          <a:r>
            <a:rPr lang="en-US" sz="3800" kern="1200" dirty="0"/>
            <a:t>Standards/Guidance</a:t>
          </a:r>
        </a:p>
      </dsp:txBody>
      <dsp:txXfrm>
        <a:off x="0" y="4550195"/>
        <a:ext cx="10491811" cy="13238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409AB-C98A-48BD-8C8D-8ADA1B40B416}">
      <dsp:nvSpPr>
        <dsp:cNvPr id="0" name=""/>
        <dsp:cNvSpPr/>
      </dsp:nvSpPr>
      <dsp:spPr>
        <a:xfrm rot="5400000">
          <a:off x="2416723" y="2496632"/>
          <a:ext cx="2729102" cy="2370432"/>
        </a:xfrm>
        <a:prstGeom prst="hexagon">
          <a:avLst>
            <a:gd name="adj" fmla="val 25000"/>
            <a:gd name="vf" fmla="val 1154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What  could go wrong?</a:t>
          </a:r>
        </a:p>
      </dsp:txBody>
      <dsp:txXfrm rot="-5400000">
        <a:off x="2965169" y="2742258"/>
        <a:ext cx="1632210" cy="1879180"/>
      </dsp:txXfrm>
    </dsp:sp>
    <dsp:sp modelId="{3870C539-115E-426E-8F1F-31A03AA3B72D}">
      <dsp:nvSpPr>
        <dsp:cNvPr id="0" name=""/>
        <dsp:cNvSpPr/>
      </dsp:nvSpPr>
      <dsp:spPr>
        <a:xfrm>
          <a:off x="8625998" y="568272"/>
          <a:ext cx="2967513" cy="1595437"/>
        </a:xfrm>
        <a:prstGeom prst="rect">
          <a:avLst/>
        </a:prstGeom>
        <a:noFill/>
        <a:ln>
          <a:noFill/>
        </a:ln>
        <a:effectLst/>
      </dsp:spPr>
      <dsp:style>
        <a:lnRef idx="0">
          <a:scrgbClr r="0" g="0" b="0"/>
        </a:lnRef>
        <a:fillRef idx="0">
          <a:scrgbClr r="0" g="0" b="0"/>
        </a:fillRef>
        <a:effectRef idx="0">
          <a:scrgbClr r="0" g="0" b="0"/>
        </a:effectRef>
        <a:fontRef idx="minor"/>
      </dsp:style>
    </dsp:sp>
    <dsp:sp modelId="{16D9CC1A-439A-4275-B2F5-A8B8B5DD2345}">
      <dsp:nvSpPr>
        <dsp:cNvPr id="0" name=""/>
        <dsp:cNvSpPr/>
      </dsp:nvSpPr>
      <dsp:spPr>
        <a:xfrm rot="3751811" flipH="1">
          <a:off x="1489378" y="1676342"/>
          <a:ext cx="69268" cy="79534"/>
        </a:xfrm>
        <a:prstGeom prst="hexagon">
          <a:avLst>
            <a:gd name="adj" fmla="val 25000"/>
            <a:gd name="vf" fmla="val 1154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5400000">
        <a:off x="1497501" y="1693020"/>
        <a:ext cx="53022" cy="46178"/>
      </dsp:txXfrm>
    </dsp:sp>
    <dsp:sp modelId="{D56DAA7F-90D7-479F-8323-ED312EBE5F39}">
      <dsp:nvSpPr>
        <dsp:cNvPr id="0" name=""/>
        <dsp:cNvSpPr/>
      </dsp:nvSpPr>
      <dsp:spPr>
        <a:xfrm rot="5400000">
          <a:off x="4815562" y="2501331"/>
          <a:ext cx="2659062" cy="2313384"/>
        </a:xfrm>
        <a:prstGeom prst="hexagon">
          <a:avLst>
            <a:gd name="adj" fmla="val 25000"/>
            <a:gd name="vf" fmla="val 1154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Could the same thing happen to us as xxx entity?</a:t>
          </a:r>
        </a:p>
      </dsp:txBody>
      <dsp:txXfrm rot="-5400000">
        <a:off x="5348903" y="2742864"/>
        <a:ext cx="1592380" cy="1830321"/>
      </dsp:txXfrm>
    </dsp:sp>
    <dsp:sp modelId="{59CAFE9E-95D3-410B-8A65-5180264AED39}">
      <dsp:nvSpPr>
        <dsp:cNvPr id="0" name=""/>
        <dsp:cNvSpPr/>
      </dsp:nvSpPr>
      <dsp:spPr>
        <a:xfrm>
          <a:off x="2020887" y="2860304"/>
          <a:ext cx="2871787" cy="1595437"/>
        </a:xfrm>
        <a:prstGeom prst="rect">
          <a:avLst/>
        </a:prstGeom>
        <a:noFill/>
        <a:ln>
          <a:noFill/>
        </a:ln>
        <a:effectLst/>
      </dsp:spPr>
      <dsp:style>
        <a:lnRef idx="0">
          <a:scrgbClr r="0" g="0" b="0"/>
        </a:lnRef>
        <a:fillRef idx="0">
          <a:scrgbClr r="0" g="0" b="0"/>
        </a:fillRef>
        <a:effectRef idx="0">
          <a:scrgbClr r="0" g="0" b="0"/>
        </a:effectRef>
        <a:fontRef idx="minor"/>
      </dsp:style>
    </dsp:sp>
    <dsp:sp modelId="{7EDBCC28-0B1A-41AA-912B-1F2D980ECB33}">
      <dsp:nvSpPr>
        <dsp:cNvPr id="0" name=""/>
        <dsp:cNvSpPr/>
      </dsp:nvSpPr>
      <dsp:spPr>
        <a:xfrm rot="5400000">
          <a:off x="1772821" y="1726129"/>
          <a:ext cx="45709" cy="153863"/>
        </a:xfrm>
        <a:prstGeom prst="hexagon">
          <a:avLst>
            <a:gd name="adj" fmla="val 25000"/>
            <a:gd name="vf" fmla="val 1154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5400000">
        <a:off x="1744388" y="1787824"/>
        <a:ext cx="102575" cy="30473"/>
      </dsp:txXfrm>
    </dsp:sp>
    <dsp:sp modelId="{736D1A92-CDB6-4DC8-82F9-1B8B208DF4D6}">
      <dsp:nvSpPr>
        <dsp:cNvPr id="0" name=""/>
        <dsp:cNvSpPr/>
      </dsp:nvSpPr>
      <dsp:spPr>
        <a:xfrm rot="5400000">
          <a:off x="7088783" y="2494258"/>
          <a:ext cx="2659062" cy="2313384"/>
        </a:xfrm>
        <a:prstGeom prst="hexagon">
          <a:avLst>
            <a:gd name="adj" fmla="val 25000"/>
            <a:gd name="vf" fmla="val 1154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How can we avoid it?</a:t>
          </a:r>
        </a:p>
      </dsp:txBody>
      <dsp:txXfrm rot="-5400000">
        <a:off x="7622124" y="2735791"/>
        <a:ext cx="1592380" cy="1830321"/>
      </dsp:txXfrm>
    </dsp:sp>
    <dsp:sp modelId="{B11534D0-9D31-4381-AA2A-AEAFABC8CB47}">
      <dsp:nvSpPr>
        <dsp:cNvPr id="0" name=""/>
        <dsp:cNvSpPr/>
      </dsp:nvSpPr>
      <dsp:spPr>
        <a:xfrm>
          <a:off x="8625998" y="5117316"/>
          <a:ext cx="2967513" cy="1595437"/>
        </a:xfrm>
        <a:prstGeom prst="rect">
          <a:avLst/>
        </a:prstGeom>
        <a:noFill/>
        <a:ln>
          <a:noFill/>
        </a:ln>
        <a:effectLst/>
      </dsp:spPr>
      <dsp:style>
        <a:lnRef idx="0">
          <a:scrgbClr r="0" g="0" b="0"/>
        </a:lnRef>
        <a:fillRef idx="0">
          <a:scrgbClr r="0" g="0" b="0"/>
        </a:fillRef>
        <a:effectRef idx="0">
          <a:scrgbClr r="0" g="0" b="0"/>
        </a:effectRef>
        <a:fontRef idx="minor"/>
      </dsp:style>
    </dsp:sp>
    <dsp:sp modelId="{DB1F6DE0-EB62-49DD-A446-08D033938E24}">
      <dsp:nvSpPr>
        <dsp:cNvPr id="0" name=""/>
        <dsp:cNvSpPr/>
      </dsp:nvSpPr>
      <dsp:spPr>
        <a:xfrm rot="5400000">
          <a:off x="1676443" y="1285850"/>
          <a:ext cx="45709" cy="350616"/>
        </a:xfrm>
        <a:prstGeom prst="hexagon">
          <a:avLst>
            <a:gd name="adj" fmla="val 25000"/>
            <a:gd name="vf" fmla="val 1154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5400000">
        <a:off x="1582426" y="1445921"/>
        <a:ext cx="233744" cy="3047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A1A15-5B3A-4493-A896-9DEEF2CA0613}">
      <dsp:nvSpPr>
        <dsp:cNvPr id="0" name=""/>
        <dsp:cNvSpPr/>
      </dsp:nvSpPr>
      <dsp:spPr>
        <a:xfrm>
          <a:off x="7715" y="263280"/>
          <a:ext cx="9128569" cy="705891"/>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u="none" kern="1200" dirty="0"/>
            <a:t>Particularly critical when things change!</a:t>
          </a:r>
        </a:p>
      </dsp:txBody>
      <dsp:txXfrm>
        <a:off x="7715" y="263280"/>
        <a:ext cx="9128569" cy="70589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A1A15-5B3A-4493-A896-9DEEF2CA0613}">
      <dsp:nvSpPr>
        <dsp:cNvPr id="0" name=""/>
        <dsp:cNvSpPr/>
      </dsp:nvSpPr>
      <dsp:spPr>
        <a:xfrm>
          <a:off x="16596" y="230250"/>
          <a:ext cx="9818293" cy="75922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u="none" kern="1200" dirty="0"/>
            <a:t>Answer:  Ask more questions!</a:t>
          </a:r>
        </a:p>
      </dsp:txBody>
      <dsp:txXfrm>
        <a:off x="16596" y="230250"/>
        <a:ext cx="9818293" cy="75922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DBC1F-DE77-4207-8524-3966ECEC67AB}">
      <dsp:nvSpPr>
        <dsp:cNvPr id="0" name=""/>
        <dsp:cNvSpPr/>
      </dsp:nvSpPr>
      <dsp:spPr>
        <a:xfrm>
          <a:off x="-5558572" y="-857552"/>
          <a:ext cx="6669477" cy="6669477"/>
        </a:xfrm>
        <a:prstGeom prst="blockArc">
          <a:avLst>
            <a:gd name="adj1" fmla="val 18900000"/>
            <a:gd name="adj2" fmla="val 2700000"/>
            <a:gd name="adj3" fmla="val 324"/>
          </a:avLst>
        </a:prstGeom>
        <a:noFill/>
        <a:ln w="12700" cap="flat" cmpd="sng" algn="ctr">
          <a:solidFill>
            <a:schemeClr val="dk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9F770C9-3BF2-43FC-98AD-42CFEB9863F7}">
      <dsp:nvSpPr>
        <dsp:cNvPr id="0" name=""/>
        <dsp:cNvSpPr/>
      </dsp:nvSpPr>
      <dsp:spPr>
        <a:xfrm>
          <a:off x="910737" y="707781"/>
          <a:ext cx="7696383" cy="1415365"/>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23446" tIns="71120" rIns="71120" bIns="71120" numCol="1" spcCol="1270" anchor="ctr" anchorCtr="0">
          <a:noAutofit/>
        </a:bodyPr>
        <a:lstStyle/>
        <a:p>
          <a:pPr marL="0" lvl="0" indent="0" algn="just" defTabSz="1244600">
            <a:lnSpc>
              <a:spcPct val="90000"/>
            </a:lnSpc>
            <a:spcBef>
              <a:spcPct val="0"/>
            </a:spcBef>
            <a:spcAft>
              <a:spcPct val="35000"/>
            </a:spcAft>
            <a:buNone/>
          </a:pPr>
          <a:r>
            <a:rPr lang="en-US" sz="2800" b="1" kern="1200" dirty="0"/>
            <a:t>Internally generated data, along with external events, activities, and conditions are necessary for a business to make informed decisions.</a:t>
          </a:r>
        </a:p>
      </dsp:txBody>
      <dsp:txXfrm>
        <a:off x="910737" y="707781"/>
        <a:ext cx="7696383" cy="1415365"/>
      </dsp:txXfrm>
    </dsp:sp>
    <dsp:sp modelId="{E3D02DDA-74E1-4923-8A5D-EB5001890436}">
      <dsp:nvSpPr>
        <dsp:cNvPr id="0" name=""/>
        <dsp:cNvSpPr/>
      </dsp:nvSpPr>
      <dsp:spPr>
        <a:xfrm>
          <a:off x="26134" y="530861"/>
          <a:ext cx="1769206" cy="1769206"/>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1E0E007-8070-44A9-A540-4522982418DC}">
      <dsp:nvSpPr>
        <dsp:cNvPr id="0" name=""/>
        <dsp:cNvSpPr/>
      </dsp:nvSpPr>
      <dsp:spPr>
        <a:xfrm>
          <a:off x="910737" y="2831225"/>
          <a:ext cx="7696383" cy="1415365"/>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23446" tIns="71120" rIns="71120" bIns="71120" numCol="1" spcCol="1270" anchor="ctr" anchorCtr="0">
          <a:noAutofit/>
        </a:bodyPr>
        <a:lstStyle/>
        <a:p>
          <a:pPr marL="0" lvl="0" indent="0" algn="just" defTabSz="1244600">
            <a:lnSpc>
              <a:spcPct val="90000"/>
            </a:lnSpc>
            <a:spcBef>
              <a:spcPct val="0"/>
            </a:spcBef>
            <a:spcAft>
              <a:spcPct val="35000"/>
            </a:spcAft>
            <a:buNone/>
          </a:pPr>
          <a:r>
            <a:rPr lang="en-US" sz="2800" b="1" kern="1200" dirty="0"/>
            <a:t>Information system should provide sufficient detail to properly classify the transaction for financial reporting, and measure the value of the transactions.</a:t>
          </a:r>
        </a:p>
      </dsp:txBody>
      <dsp:txXfrm>
        <a:off x="910737" y="2831225"/>
        <a:ext cx="7696383" cy="1415365"/>
      </dsp:txXfrm>
    </dsp:sp>
    <dsp:sp modelId="{ABA6572C-86E3-4A53-B519-A43BAA23B4A2}">
      <dsp:nvSpPr>
        <dsp:cNvPr id="0" name=""/>
        <dsp:cNvSpPr/>
      </dsp:nvSpPr>
      <dsp:spPr>
        <a:xfrm>
          <a:off x="26134" y="2654305"/>
          <a:ext cx="1769206" cy="1769206"/>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DBC1F-DE77-4207-8524-3966ECEC67AB}">
      <dsp:nvSpPr>
        <dsp:cNvPr id="0" name=""/>
        <dsp:cNvSpPr/>
      </dsp:nvSpPr>
      <dsp:spPr>
        <a:xfrm>
          <a:off x="-6608804" y="-1011064"/>
          <a:ext cx="7869017" cy="7869017"/>
        </a:xfrm>
        <a:prstGeom prst="blockArc">
          <a:avLst>
            <a:gd name="adj1" fmla="val 18900000"/>
            <a:gd name="adj2" fmla="val 2700000"/>
            <a:gd name="adj3" fmla="val 274"/>
          </a:avLst>
        </a:prstGeom>
        <a:noFill/>
        <a:ln w="12700" cap="flat" cmpd="sng" algn="ctr">
          <a:solidFill>
            <a:schemeClr val="dk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9F770C9-3BF2-43FC-98AD-42CFEB9863F7}">
      <dsp:nvSpPr>
        <dsp:cNvPr id="0" name=""/>
        <dsp:cNvSpPr/>
      </dsp:nvSpPr>
      <dsp:spPr>
        <a:xfrm>
          <a:off x="811548" y="584688"/>
          <a:ext cx="8045819" cy="1169377"/>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8193" tIns="50800" rIns="50800" bIns="50800" numCol="1" spcCol="1270" anchor="ctr" anchorCtr="0">
          <a:noAutofit/>
        </a:bodyPr>
        <a:lstStyle/>
        <a:p>
          <a:pPr marL="0" lvl="0" indent="0" algn="just" defTabSz="889000">
            <a:lnSpc>
              <a:spcPct val="90000"/>
            </a:lnSpc>
            <a:spcBef>
              <a:spcPct val="0"/>
            </a:spcBef>
            <a:spcAft>
              <a:spcPct val="35000"/>
            </a:spcAft>
            <a:buNone/>
          </a:pPr>
          <a:r>
            <a:rPr lang="en-US" sz="2000" b="1" kern="1200" dirty="0"/>
            <a:t>Management's monitoring activities may include using information from communications from external parties such as customer complaints and regulator comments that may indicate problems or highlight areas in need of improvement.</a:t>
          </a:r>
        </a:p>
      </dsp:txBody>
      <dsp:txXfrm>
        <a:off x="811548" y="584688"/>
        <a:ext cx="8045819" cy="1169377"/>
      </dsp:txXfrm>
    </dsp:sp>
    <dsp:sp modelId="{E3D02DDA-74E1-4923-8A5D-EB5001890436}">
      <dsp:nvSpPr>
        <dsp:cNvPr id="0" name=""/>
        <dsp:cNvSpPr/>
      </dsp:nvSpPr>
      <dsp:spPr>
        <a:xfrm>
          <a:off x="80687" y="438516"/>
          <a:ext cx="1461722" cy="1461722"/>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1E0E007-8070-44A9-A540-4522982418DC}">
      <dsp:nvSpPr>
        <dsp:cNvPr id="0" name=""/>
        <dsp:cNvSpPr/>
      </dsp:nvSpPr>
      <dsp:spPr>
        <a:xfrm>
          <a:off x="1236616" y="2338755"/>
          <a:ext cx="7620751" cy="1169377"/>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8193" tIns="60960" rIns="60960" bIns="60960" numCol="1" spcCol="1270" anchor="ctr" anchorCtr="0">
          <a:noAutofit/>
        </a:bodyPr>
        <a:lstStyle/>
        <a:p>
          <a:pPr marL="0" lvl="0" indent="0" algn="just" defTabSz="1066800">
            <a:lnSpc>
              <a:spcPct val="90000"/>
            </a:lnSpc>
            <a:spcBef>
              <a:spcPct val="0"/>
            </a:spcBef>
            <a:spcAft>
              <a:spcPct val="35000"/>
            </a:spcAft>
            <a:buNone/>
          </a:pPr>
          <a:r>
            <a:rPr lang="en-US" sz="2400" b="1" kern="1200" dirty="0"/>
            <a:t>Entity should have those issues reviewed by someone other than the individual responsible for that accounting function.</a:t>
          </a:r>
        </a:p>
      </dsp:txBody>
      <dsp:txXfrm>
        <a:off x="1236616" y="2338755"/>
        <a:ext cx="7620751" cy="1169377"/>
      </dsp:txXfrm>
    </dsp:sp>
    <dsp:sp modelId="{ABA6572C-86E3-4A53-B519-A43BAA23B4A2}">
      <dsp:nvSpPr>
        <dsp:cNvPr id="0" name=""/>
        <dsp:cNvSpPr/>
      </dsp:nvSpPr>
      <dsp:spPr>
        <a:xfrm>
          <a:off x="505755" y="2192583"/>
          <a:ext cx="1461722" cy="1461722"/>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D0787DC-09B2-4D0C-8F55-E8147AB5AC4B}">
      <dsp:nvSpPr>
        <dsp:cNvPr id="0" name=""/>
        <dsp:cNvSpPr/>
      </dsp:nvSpPr>
      <dsp:spPr>
        <a:xfrm>
          <a:off x="811548" y="4092821"/>
          <a:ext cx="8045819" cy="1169377"/>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8193"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t>Entities should have procedures in place regarding how these items are followed up.</a:t>
          </a:r>
        </a:p>
      </dsp:txBody>
      <dsp:txXfrm>
        <a:off x="811548" y="4092821"/>
        <a:ext cx="8045819" cy="1169377"/>
      </dsp:txXfrm>
    </dsp:sp>
    <dsp:sp modelId="{0ECE2948-1387-423E-82D8-05B6313A7AD0}">
      <dsp:nvSpPr>
        <dsp:cNvPr id="0" name=""/>
        <dsp:cNvSpPr/>
      </dsp:nvSpPr>
      <dsp:spPr>
        <a:xfrm>
          <a:off x="80687" y="3946649"/>
          <a:ext cx="1461722" cy="1461722"/>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DBC1F-DE77-4207-8524-3966ECEC67AB}">
      <dsp:nvSpPr>
        <dsp:cNvPr id="0" name=""/>
        <dsp:cNvSpPr/>
      </dsp:nvSpPr>
      <dsp:spPr>
        <a:xfrm>
          <a:off x="-5024153" y="-769751"/>
          <a:ext cx="5983408" cy="5983408"/>
        </a:xfrm>
        <a:prstGeom prst="blockArc">
          <a:avLst>
            <a:gd name="adj1" fmla="val 18900000"/>
            <a:gd name="adj2" fmla="val 2700000"/>
            <a:gd name="adj3" fmla="val 361"/>
          </a:avLst>
        </a:prstGeom>
        <a:noFill/>
        <a:ln w="12700" cap="flat" cmpd="sng" algn="ctr">
          <a:solidFill>
            <a:schemeClr val="dk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9F770C9-3BF2-43FC-98AD-42CFEB9863F7}">
      <dsp:nvSpPr>
        <dsp:cNvPr id="0" name=""/>
        <dsp:cNvSpPr/>
      </dsp:nvSpPr>
      <dsp:spPr>
        <a:xfrm>
          <a:off x="616953" y="444390"/>
          <a:ext cx="8877894" cy="888781"/>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05470" tIns="71120" rIns="71120" bIns="71120" numCol="1" spcCol="1270" anchor="ctr" anchorCtr="0">
          <a:noAutofit/>
        </a:bodyPr>
        <a:lstStyle/>
        <a:p>
          <a:pPr marL="0" lvl="0" indent="0" algn="just" defTabSz="1244600">
            <a:lnSpc>
              <a:spcPct val="90000"/>
            </a:lnSpc>
            <a:spcBef>
              <a:spcPct val="0"/>
            </a:spcBef>
            <a:spcAft>
              <a:spcPct val="35000"/>
            </a:spcAft>
            <a:buNone/>
          </a:pPr>
          <a:r>
            <a:rPr lang="en-US" sz="2800" b="1" kern="1200" dirty="0"/>
            <a:t>Customer calls regarding late fees assessed however customer has documentation they were not late.</a:t>
          </a:r>
        </a:p>
      </dsp:txBody>
      <dsp:txXfrm>
        <a:off x="616953" y="444390"/>
        <a:ext cx="8877894" cy="888781"/>
      </dsp:txXfrm>
    </dsp:sp>
    <dsp:sp modelId="{E3D02DDA-74E1-4923-8A5D-EB5001890436}">
      <dsp:nvSpPr>
        <dsp:cNvPr id="0" name=""/>
        <dsp:cNvSpPr/>
      </dsp:nvSpPr>
      <dsp:spPr>
        <a:xfrm>
          <a:off x="61465" y="333292"/>
          <a:ext cx="1110976" cy="1110976"/>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1E0E007-8070-44A9-A540-4522982418DC}">
      <dsp:nvSpPr>
        <dsp:cNvPr id="0" name=""/>
        <dsp:cNvSpPr/>
      </dsp:nvSpPr>
      <dsp:spPr>
        <a:xfrm>
          <a:off x="940025" y="1777562"/>
          <a:ext cx="8554822" cy="888781"/>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05470" tIns="71120" rIns="71120" bIns="71120" numCol="1" spcCol="1270" anchor="ctr" anchorCtr="0">
          <a:noAutofit/>
        </a:bodyPr>
        <a:lstStyle/>
        <a:p>
          <a:pPr marL="0" lvl="0" indent="0" algn="just" defTabSz="1244600">
            <a:lnSpc>
              <a:spcPct val="90000"/>
            </a:lnSpc>
            <a:spcBef>
              <a:spcPct val="0"/>
            </a:spcBef>
            <a:spcAft>
              <a:spcPct val="35000"/>
            </a:spcAft>
            <a:buNone/>
          </a:pPr>
          <a:r>
            <a:rPr lang="en-US" sz="2800" b="1" kern="1200" dirty="0"/>
            <a:t>Customer calls regarding payments made by check not cashed timely.		</a:t>
          </a:r>
        </a:p>
      </dsp:txBody>
      <dsp:txXfrm>
        <a:off x="940025" y="1777562"/>
        <a:ext cx="8554822" cy="888781"/>
      </dsp:txXfrm>
    </dsp:sp>
    <dsp:sp modelId="{ABA6572C-86E3-4A53-B519-A43BAA23B4A2}">
      <dsp:nvSpPr>
        <dsp:cNvPr id="0" name=""/>
        <dsp:cNvSpPr/>
      </dsp:nvSpPr>
      <dsp:spPr>
        <a:xfrm>
          <a:off x="384536" y="1666464"/>
          <a:ext cx="1110976" cy="1110976"/>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D0787DC-09B2-4D0C-8F55-E8147AB5AC4B}">
      <dsp:nvSpPr>
        <dsp:cNvPr id="0" name=""/>
        <dsp:cNvSpPr/>
      </dsp:nvSpPr>
      <dsp:spPr>
        <a:xfrm>
          <a:off x="616953" y="3110733"/>
          <a:ext cx="8877894" cy="888781"/>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0547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kern="1200" dirty="0"/>
            <a:t>Call regarding customers not given a receipt.</a:t>
          </a:r>
        </a:p>
      </dsp:txBody>
      <dsp:txXfrm>
        <a:off x="616953" y="3110733"/>
        <a:ext cx="8877894" cy="888781"/>
      </dsp:txXfrm>
    </dsp:sp>
    <dsp:sp modelId="{0ECE2948-1387-423E-82D8-05B6313A7AD0}">
      <dsp:nvSpPr>
        <dsp:cNvPr id="0" name=""/>
        <dsp:cNvSpPr/>
      </dsp:nvSpPr>
      <dsp:spPr>
        <a:xfrm>
          <a:off x="61465" y="2999635"/>
          <a:ext cx="1110976" cy="1110976"/>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5594F-A0A8-4614-AEF5-4B7AC4C84F29}">
      <dsp:nvSpPr>
        <dsp:cNvPr id="0" name=""/>
        <dsp:cNvSpPr/>
      </dsp:nvSpPr>
      <dsp:spPr>
        <a:xfrm>
          <a:off x="0" y="135708"/>
          <a:ext cx="8649217" cy="119808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en-US" sz="3200" b="1" kern="1200" dirty="0"/>
            <a:t>Monitoring is a process that assesses the quality of the internal control performance over time</a:t>
          </a:r>
          <a:endParaRPr lang="en-US" sz="3200" b="1" u="none" kern="1200" dirty="0"/>
        </a:p>
      </dsp:txBody>
      <dsp:txXfrm>
        <a:off x="58485" y="194193"/>
        <a:ext cx="8532247" cy="1081110"/>
      </dsp:txXfrm>
    </dsp:sp>
    <dsp:sp modelId="{F41991DB-7645-4696-822B-54330D99E9A9}">
      <dsp:nvSpPr>
        <dsp:cNvPr id="0" name=""/>
        <dsp:cNvSpPr/>
      </dsp:nvSpPr>
      <dsp:spPr>
        <a:xfrm>
          <a:off x="0" y="1239200"/>
          <a:ext cx="8649217" cy="218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613" tIns="35560" rIns="199136" bIns="35560" numCol="1" spcCol="1270" anchor="t" anchorCtr="0">
          <a:noAutofit/>
        </a:bodyPr>
        <a:lstStyle/>
        <a:p>
          <a:pPr marL="285750" lvl="1" indent="-285750" algn="just" defTabSz="1244600">
            <a:lnSpc>
              <a:spcPct val="90000"/>
            </a:lnSpc>
            <a:spcBef>
              <a:spcPct val="0"/>
            </a:spcBef>
            <a:spcAft>
              <a:spcPct val="20000"/>
            </a:spcAft>
            <a:buChar char="•"/>
          </a:pPr>
          <a:endParaRPr lang="en-US" sz="2800" kern="1200" dirty="0"/>
        </a:p>
        <a:p>
          <a:pPr marL="285750" lvl="1" indent="-285750" algn="just" defTabSz="1244600">
            <a:lnSpc>
              <a:spcPct val="90000"/>
            </a:lnSpc>
            <a:spcBef>
              <a:spcPct val="0"/>
            </a:spcBef>
            <a:spcAft>
              <a:spcPct val="20000"/>
            </a:spcAft>
            <a:buChar char="•"/>
          </a:pPr>
          <a:r>
            <a:rPr lang="en-US" sz="2800" kern="1200" dirty="0"/>
            <a:t>Management / supervisory reviews</a:t>
          </a:r>
        </a:p>
        <a:p>
          <a:pPr marL="571500" lvl="2" indent="-285750" algn="l" defTabSz="1244600">
            <a:lnSpc>
              <a:spcPct val="90000"/>
            </a:lnSpc>
            <a:spcBef>
              <a:spcPct val="0"/>
            </a:spcBef>
            <a:spcAft>
              <a:spcPct val="20000"/>
            </a:spcAft>
            <a:buChar char="•"/>
          </a:pPr>
          <a:r>
            <a:rPr lang="en-US" sz="2800" kern="1200" dirty="0"/>
            <a:t>    Critical when it is impractical to segregate duties</a:t>
          </a:r>
        </a:p>
        <a:p>
          <a:pPr marL="285750" lvl="1" indent="-285750" algn="l" defTabSz="1244600">
            <a:lnSpc>
              <a:spcPct val="90000"/>
            </a:lnSpc>
            <a:spcBef>
              <a:spcPct val="0"/>
            </a:spcBef>
            <a:spcAft>
              <a:spcPct val="20000"/>
            </a:spcAft>
            <a:buChar char="•"/>
          </a:pPr>
          <a:r>
            <a:rPr lang="en-US" sz="2800" kern="1200" dirty="0"/>
            <a:t>Analytical review (see next slide) </a:t>
          </a:r>
        </a:p>
        <a:p>
          <a:pPr marL="228600" lvl="1" indent="-228600" algn="just" defTabSz="1111250">
            <a:lnSpc>
              <a:spcPct val="90000"/>
            </a:lnSpc>
            <a:spcBef>
              <a:spcPct val="0"/>
            </a:spcBef>
            <a:spcAft>
              <a:spcPct val="20000"/>
            </a:spcAft>
            <a:buChar char="•"/>
          </a:pPr>
          <a:endParaRPr lang="en-US" sz="2500" kern="1200" dirty="0"/>
        </a:p>
      </dsp:txBody>
      <dsp:txXfrm>
        <a:off x="0" y="1239200"/>
        <a:ext cx="8649217" cy="2185920"/>
      </dsp:txXfrm>
    </dsp:sp>
    <dsp:sp modelId="{11F971FE-9C0D-4594-8758-2112F93044DB}">
      <dsp:nvSpPr>
        <dsp:cNvPr id="0" name=""/>
        <dsp:cNvSpPr/>
      </dsp:nvSpPr>
      <dsp:spPr>
        <a:xfrm>
          <a:off x="0" y="3519709"/>
          <a:ext cx="8649217" cy="119808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Processes to ensure timely modification of policies and procedures, as needed</a:t>
          </a:r>
          <a:endParaRPr lang="en-US" sz="3200" b="1" u="none" kern="1200" dirty="0"/>
        </a:p>
      </dsp:txBody>
      <dsp:txXfrm>
        <a:off x="58485" y="3578194"/>
        <a:ext cx="8532247" cy="108111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5594F-A0A8-4614-AEF5-4B7AC4C84F29}">
      <dsp:nvSpPr>
        <dsp:cNvPr id="0" name=""/>
        <dsp:cNvSpPr/>
      </dsp:nvSpPr>
      <dsp:spPr>
        <a:xfrm>
          <a:off x="0" y="41748"/>
          <a:ext cx="10752083" cy="9360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just" defTabSz="1778000">
            <a:lnSpc>
              <a:spcPct val="90000"/>
            </a:lnSpc>
            <a:spcBef>
              <a:spcPct val="0"/>
            </a:spcBef>
            <a:spcAft>
              <a:spcPct val="35000"/>
            </a:spcAft>
            <a:buNone/>
          </a:pPr>
          <a:r>
            <a:rPr lang="en-US" sz="4000" b="1" kern="1200" dirty="0"/>
            <a:t>Analytical Procedures: </a:t>
          </a:r>
          <a:endParaRPr lang="en-US" sz="4000" b="1" u="none" kern="1200" dirty="0"/>
        </a:p>
      </dsp:txBody>
      <dsp:txXfrm>
        <a:off x="45692" y="87440"/>
        <a:ext cx="10660699" cy="844616"/>
      </dsp:txXfrm>
    </dsp:sp>
    <dsp:sp modelId="{F41991DB-7645-4696-822B-54330D99E9A9}">
      <dsp:nvSpPr>
        <dsp:cNvPr id="0" name=""/>
        <dsp:cNvSpPr/>
      </dsp:nvSpPr>
      <dsp:spPr>
        <a:xfrm>
          <a:off x="0" y="977749"/>
          <a:ext cx="10752083" cy="289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9" tIns="50800" rIns="284480" bIns="50800" numCol="1" spcCol="1270" anchor="t" anchorCtr="0">
          <a:noAutofit/>
        </a:bodyPr>
        <a:lstStyle/>
        <a:p>
          <a:pPr marL="285750" lvl="1" indent="-285750" algn="just" defTabSz="1377950">
            <a:lnSpc>
              <a:spcPct val="90000"/>
            </a:lnSpc>
            <a:spcBef>
              <a:spcPct val="0"/>
            </a:spcBef>
            <a:spcAft>
              <a:spcPct val="20000"/>
            </a:spcAft>
            <a:buChar char="•"/>
          </a:pPr>
          <a:r>
            <a:rPr lang="en-US" sz="3100" kern="1200" dirty="0"/>
            <a:t>Compare what is reported with what was expected/reasonable</a:t>
          </a:r>
        </a:p>
        <a:p>
          <a:pPr marL="571500" lvl="2" indent="-285750" algn="l" defTabSz="1377950">
            <a:lnSpc>
              <a:spcPct val="90000"/>
            </a:lnSpc>
            <a:spcBef>
              <a:spcPct val="0"/>
            </a:spcBef>
            <a:spcAft>
              <a:spcPct val="20000"/>
            </a:spcAft>
            <a:buChar char="•"/>
          </a:pPr>
          <a:r>
            <a:rPr lang="en-US" sz="3100" kern="1200" dirty="0">
              <a:ea typeface="+mn-ea"/>
              <a:cs typeface="+mn-cs"/>
            </a:rPr>
            <a:t>Collect / pay what was estimated?</a:t>
          </a:r>
          <a:endParaRPr lang="en-US" sz="3100" kern="1200" dirty="0"/>
        </a:p>
        <a:p>
          <a:pPr marL="571500" lvl="2" indent="-285750" algn="l" defTabSz="1377950">
            <a:lnSpc>
              <a:spcPct val="90000"/>
            </a:lnSpc>
            <a:spcBef>
              <a:spcPct val="0"/>
            </a:spcBef>
            <a:spcAft>
              <a:spcPct val="20000"/>
            </a:spcAft>
            <a:buChar char="•"/>
          </a:pPr>
          <a:r>
            <a:rPr lang="en-US" sz="3100" kern="1200" dirty="0">
              <a:ea typeface="+mn-ea"/>
              <a:cs typeface="+mn-cs"/>
            </a:rPr>
            <a:t>Cash collected – is it reasonable in relation to the # of transactions processed?</a:t>
          </a:r>
        </a:p>
        <a:p>
          <a:pPr marL="571500" lvl="2" indent="-285750" algn="l" defTabSz="1377950">
            <a:lnSpc>
              <a:spcPct val="90000"/>
            </a:lnSpc>
            <a:spcBef>
              <a:spcPct val="0"/>
            </a:spcBef>
            <a:spcAft>
              <a:spcPct val="20000"/>
            </a:spcAft>
            <a:buChar char="•"/>
          </a:pPr>
          <a:r>
            <a:rPr lang="en-US" sz="3100" kern="1200" dirty="0">
              <a:ea typeface="+mn-ea"/>
              <a:cs typeface="+mn-cs"/>
            </a:rPr>
            <a:t>Voided transactions: reasonable?</a:t>
          </a:r>
        </a:p>
        <a:p>
          <a:pPr marL="571500" lvl="2" indent="-285750" algn="l" defTabSz="1377950">
            <a:lnSpc>
              <a:spcPct val="90000"/>
            </a:lnSpc>
            <a:spcBef>
              <a:spcPct val="0"/>
            </a:spcBef>
            <a:spcAft>
              <a:spcPct val="20000"/>
            </a:spcAft>
            <a:buChar char="•"/>
          </a:pPr>
          <a:r>
            <a:rPr lang="en-US" sz="3100" kern="1200" dirty="0">
              <a:ea typeface="+mn-ea"/>
              <a:cs typeface="+mn-cs"/>
            </a:rPr>
            <a:t>Any “unusual” transactions?</a:t>
          </a:r>
        </a:p>
      </dsp:txBody>
      <dsp:txXfrm>
        <a:off x="0" y="977749"/>
        <a:ext cx="10752083" cy="2898000"/>
      </dsp:txXfrm>
    </dsp:sp>
    <dsp:sp modelId="{11F971FE-9C0D-4594-8758-2112F93044DB}">
      <dsp:nvSpPr>
        <dsp:cNvPr id="0" name=""/>
        <dsp:cNvSpPr/>
      </dsp:nvSpPr>
      <dsp:spPr>
        <a:xfrm>
          <a:off x="0" y="3875749"/>
          <a:ext cx="10752083" cy="9360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i="1" u="sng" kern="1200" dirty="0"/>
            <a:t>Use</a:t>
          </a:r>
          <a:r>
            <a:rPr lang="en-US" sz="4000" b="1" kern="1200" dirty="0"/>
            <a:t> budget and actual reports!!!</a:t>
          </a:r>
          <a:endParaRPr lang="en-US" sz="4000" b="1" u="none" kern="1200" dirty="0"/>
        </a:p>
      </dsp:txBody>
      <dsp:txXfrm>
        <a:off x="45692" y="3921441"/>
        <a:ext cx="10660699" cy="84461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5594F-A0A8-4614-AEF5-4B7AC4C84F29}">
      <dsp:nvSpPr>
        <dsp:cNvPr id="0" name=""/>
        <dsp:cNvSpPr/>
      </dsp:nvSpPr>
      <dsp:spPr>
        <a:xfrm>
          <a:off x="0" y="353433"/>
          <a:ext cx="10315505" cy="127296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dirty="0"/>
            <a:t>Control activities are the policies and procedures that help ensure management carries out its directives. </a:t>
          </a:r>
          <a:endParaRPr lang="en-US" sz="3400" b="1" u="none" kern="1200" dirty="0"/>
        </a:p>
      </dsp:txBody>
      <dsp:txXfrm>
        <a:off x="62141" y="415574"/>
        <a:ext cx="10191223" cy="1148678"/>
      </dsp:txXfrm>
    </dsp:sp>
    <dsp:sp modelId="{F41991DB-7645-4696-822B-54330D99E9A9}">
      <dsp:nvSpPr>
        <dsp:cNvPr id="0" name=""/>
        <dsp:cNvSpPr/>
      </dsp:nvSpPr>
      <dsp:spPr>
        <a:xfrm>
          <a:off x="0" y="1626393"/>
          <a:ext cx="10315505"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517" tIns="43180" rIns="241808" bIns="43180" numCol="1" spcCol="1270" anchor="t" anchorCtr="0">
          <a:noAutofit/>
        </a:bodyPr>
        <a:lstStyle/>
        <a:p>
          <a:pPr marL="228600" lvl="1" indent="-228600" algn="just" defTabSz="1200150">
            <a:lnSpc>
              <a:spcPct val="90000"/>
            </a:lnSpc>
            <a:spcBef>
              <a:spcPct val="0"/>
            </a:spcBef>
            <a:spcAft>
              <a:spcPct val="20000"/>
            </a:spcAft>
            <a:buChar char="•"/>
          </a:pPr>
          <a:endParaRPr lang="en-US" sz="2700" kern="1200" dirty="0"/>
        </a:p>
      </dsp:txBody>
      <dsp:txXfrm>
        <a:off x="0" y="1626393"/>
        <a:ext cx="10315505" cy="563040"/>
      </dsp:txXfrm>
    </dsp:sp>
    <dsp:sp modelId="{11F971FE-9C0D-4594-8758-2112F93044DB}">
      <dsp:nvSpPr>
        <dsp:cNvPr id="0" name=""/>
        <dsp:cNvSpPr/>
      </dsp:nvSpPr>
      <dsp:spPr>
        <a:xfrm>
          <a:off x="0" y="2189433"/>
          <a:ext cx="10315505" cy="127296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just" defTabSz="1511300">
            <a:lnSpc>
              <a:spcPct val="90000"/>
            </a:lnSpc>
            <a:spcBef>
              <a:spcPct val="0"/>
            </a:spcBef>
            <a:spcAft>
              <a:spcPct val="35000"/>
            </a:spcAft>
            <a:buNone/>
          </a:pPr>
          <a:r>
            <a:rPr lang="en-US" sz="3400" b="1" kern="1200" dirty="0"/>
            <a:t>Control activities should assure accountability in:</a:t>
          </a:r>
          <a:endParaRPr lang="en-US" sz="3400" b="1" u="none" kern="1200" dirty="0"/>
        </a:p>
      </dsp:txBody>
      <dsp:txXfrm>
        <a:off x="62141" y="2251574"/>
        <a:ext cx="10191223" cy="1148678"/>
      </dsp:txXfrm>
    </dsp:sp>
    <dsp:sp modelId="{D04C81B3-5F43-47BF-9C91-F64EF3C431E6}">
      <dsp:nvSpPr>
        <dsp:cNvPr id="0" name=""/>
        <dsp:cNvSpPr/>
      </dsp:nvSpPr>
      <dsp:spPr>
        <a:xfrm>
          <a:off x="0" y="3462394"/>
          <a:ext cx="10315505" cy="1302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517"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Operations</a:t>
          </a:r>
        </a:p>
        <a:p>
          <a:pPr marL="228600" lvl="1" indent="-228600" algn="l" defTabSz="1200150">
            <a:lnSpc>
              <a:spcPct val="90000"/>
            </a:lnSpc>
            <a:spcBef>
              <a:spcPct val="0"/>
            </a:spcBef>
            <a:spcAft>
              <a:spcPct val="20000"/>
            </a:spcAft>
            <a:buChar char="•"/>
          </a:pPr>
          <a:r>
            <a:rPr lang="en-US" sz="2700" kern="1200" dirty="0"/>
            <a:t>Financial Reporting</a:t>
          </a:r>
        </a:p>
        <a:p>
          <a:pPr marL="228600" lvl="1" indent="-228600" algn="l" defTabSz="1200150">
            <a:lnSpc>
              <a:spcPct val="90000"/>
            </a:lnSpc>
            <a:spcBef>
              <a:spcPct val="0"/>
            </a:spcBef>
            <a:spcAft>
              <a:spcPct val="20000"/>
            </a:spcAft>
            <a:buChar char="•"/>
          </a:pPr>
          <a:r>
            <a:rPr lang="en-US" sz="2700" kern="1200" dirty="0"/>
            <a:t>Compliance areas</a:t>
          </a:r>
        </a:p>
      </dsp:txBody>
      <dsp:txXfrm>
        <a:off x="0" y="3462394"/>
        <a:ext cx="10315505" cy="130202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5594F-A0A8-4614-AEF5-4B7AC4C84F29}">
      <dsp:nvSpPr>
        <dsp:cNvPr id="0" name=""/>
        <dsp:cNvSpPr/>
      </dsp:nvSpPr>
      <dsp:spPr>
        <a:xfrm>
          <a:off x="0" y="86639"/>
          <a:ext cx="10441629" cy="7488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en-US" sz="3200" b="1" u="none" kern="1200" dirty="0"/>
            <a:t>Automated (Application) </a:t>
          </a:r>
        </a:p>
      </dsp:txBody>
      <dsp:txXfrm>
        <a:off x="36553" y="123192"/>
        <a:ext cx="10368523" cy="675694"/>
      </dsp:txXfrm>
    </dsp:sp>
    <dsp:sp modelId="{F41991DB-7645-4696-822B-54330D99E9A9}">
      <dsp:nvSpPr>
        <dsp:cNvPr id="0" name=""/>
        <dsp:cNvSpPr/>
      </dsp:nvSpPr>
      <dsp:spPr>
        <a:xfrm>
          <a:off x="0" y="835440"/>
          <a:ext cx="10441629" cy="158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522" tIns="40640" rIns="227584" bIns="40640" numCol="1" spcCol="1270" anchor="t" anchorCtr="0">
          <a:noAutofit/>
        </a:bodyPr>
        <a:lstStyle/>
        <a:p>
          <a:pPr marL="228600" lvl="1" indent="-228600" algn="just" defTabSz="1111250">
            <a:lnSpc>
              <a:spcPct val="90000"/>
            </a:lnSpc>
            <a:spcBef>
              <a:spcPct val="0"/>
            </a:spcBef>
            <a:spcAft>
              <a:spcPct val="20000"/>
            </a:spcAft>
            <a:buChar char="•"/>
          </a:pPr>
          <a:r>
            <a:rPr lang="en-US" sz="2500" kern="1200" dirty="0"/>
            <a:t>Built in computer controls</a:t>
          </a:r>
        </a:p>
        <a:p>
          <a:pPr marL="228600" lvl="1" indent="-228600" algn="just" defTabSz="1111250">
            <a:lnSpc>
              <a:spcPct val="90000"/>
            </a:lnSpc>
            <a:spcBef>
              <a:spcPct val="0"/>
            </a:spcBef>
            <a:spcAft>
              <a:spcPct val="20000"/>
            </a:spcAft>
            <a:buChar char="•"/>
          </a:pPr>
          <a:r>
            <a:rPr lang="en-US" sz="2500" kern="1200" dirty="0"/>
            <a:t>Are generally preventative in nature</a:t>
          </a:r>
        </a:p>
        <a:p>
          <a:pPr marL="228600" lvl="1" indent="-228600" algn="just" defTabSz="1111250">
            <a:lnSpc>
              <a:spcPct val="90000"/>
            </a:lnSpc>
            <a:spcBef>
              <a:spcPct val="0"/>
            </a:spcBef>
            <a:spcAft>
              <a:spcPct val="20000"/>
            </a:spcAft>
            <a:buChar char="•"/>
          </a:pPr>
          <a:r>
            <a:rPr lang="en-US" sz="2500" kern="1200" dirty="0"/>
            <a:t>i.e. Edit checks, automated computations</a:t>
          </a:r>
        </a:p>
        <a:p>
          <a:pPr marL="228600" lvl="1" indent="-228600" algn="just" defTabSz="1111250">
            <a:lnSpc>
              <a:spcPct val="90000"/>
            </a:lnSpc>
            <a:spcBef>
              <a:spcPct val="0"/>
            </a:spcBef>
            <a:spcAft>
              <a:spcPct val="20000"/>
            </a:spcAft>
            <a:buChar char="•"/>
          </a:pPr>
          <a:endParaRPr lang="en-US" sz="2500" kern="1200" dirty="0"/>
        </a:p>
      </dsp:txBody>
      <dsp:txXfrm>
        <a:off x="0" y="835440"/>
        <a:ext cx="10441629" cy="1589760"/>
      </dsp:txXfrm>
    </dsp:sp>
    <dsp:sp modelId="{11F971FE-9C0D-4594-8758-2112F93044DB}">
      <dsp:nvSpPr>
        <dsp:cNvPr id="0" name=""/>
        <dsp:cNvSpPr/>
      </dsp:nvSpPr>
      <dsp:spPr>
        <a:xfrm>
          <a:off x="0" y="2425200"/>
          <a:ext cx="10441629" cy="7488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en-US" sz="3200" b="1" u="none" kern="1200" dirty="0"/>
            <a:t>Monitoring Controls </a:t>
          </a:r>
        </a:p>
      </dsp:txBody>
      <dsp:txXfrm>
        <a:off x="36553" y="2461753"/>
        <a:ext cx="10368523" cy="675694"/>
      </dsp:txXfrm>
    </dsp:sp>
    <dsp:sp modelId="{D04C81B3-5F43-47BF-9C91-F64EF3C431E6}">
      <dsp:nvSpPr>
        <dsp:cNvPr id="0" name=""/>
        <dsp:cNvSpPr/>
      </dsp:nvSpPr>
      <dsp:spPr>
        <a:xfrm>
          <a:off x="0" y="3174000"/>
          <a:ext cx="10441629" cy="192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522"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Typically performed by Management</a:t>
          </a:r>
        </a:p>
        <a:p>
          <a:pPr marL="228600" lvl="1" indent="-228600" algn="l" defTabSz="1111250">
            <a:lnSpc>
              <a:spcPct val="90000"/>
            </a:lnSpc>
            <a:spcBef>
              <a:spcPct val="0"/>
            </a:spcBef>
            <a:spcAft>
              <a:spcPct val="20000"/>
            </a:spcAft>
            <a:buChar char="•"/>
          </a:pPr>
          <a:r>
            <a:rPr lang="en-US" sz="2500" kern="1200" dirty="0"/>
            <a:t>Occur after the transaction has been processed through the accounting system.</a:t>
          </a:r>
        </a:p>
        <a:p>
          <a:pPr marL="228600" lvl="1" indent="-228600" algn="l" defTabSz="1111250">
            <a:lnSpc>
              <a:spcPct val="90000"/>
            </a:lnSpc>
            <a:spcBef>
              <a:spcPct val="0"/>
            </a:spcBef>
            <a:spcAft>
              <a:spcPct val="20000"/>
            </a:spcAft>
            <a:buChar char="•"/>
          </a:pPr>
          <a:r>
            <a:rPr lang="en-US" sz="2500" kern="1200" dirty="0"/>
            <a:t>Are generally detective in nature</a:t>
          </a:r>
        </a:p>
        <a:p>
          <a:pPr marL="228600" lvl="1" indent="-228600" algn="l" defTabSz="1111250">
            <a:lnSpc>
              <a:spcPct val="90000"/>
            </a:lnSpc>
            <a:spcBef>
              <a:spcPct val="0"/>
            </a:spcBef>
            <a:spcAft>
              <a:spcPct val="20000"/>
            </a:spcAft>
            <a:buChar char="•"/>
          </a:pPr>
          <a:r>
            <a:rPr lang="en-US" sz="2500" kern="1200" dirty="0"/>
            <a:t>i.e. Review month-end budget vs. actual reports</a:t>
          </a:r>
        </a:p>
      </dsp:txBody>
      <dsp:txXfrm>
        <a:off x="0" y="3174000"/>
        <a:ext cx="10441629" cy="1920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A1A15-5B3A-4493-A896-9DEEF2CA0613}">
      <dsp:nvSpPr>
        <dsp:cNvPr id="0" name=""/>
        <dsp:cNvSpPr/>
      </dsp:nvSpPr>
      <dsp:spPr>
        <a:xfrm>
          <a:off x="9" y="0"/>
          <a:ext cx="10363190" cy="123113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u="none" kern="1200" dirty="0"/>
            <a:t>AU-C 315.12 defines system of internal control as:</a:t>
          </a:r>
        </a:p>
      </dsp:txBody>
      <dsp:txXfrm>
        <a:off x="9" y="0"/>
        <a:ext cx="10363190" cy="123113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5594F-A0A8-4614-AEF5-4B7AC4C84F29}">
      <dsp:nvSpPr>
        <dsp:cNvPr id="0" name=""/>
        <dsp:cNvSpPr/>
      </dsp:nvSpPr>
      <dsp:spPr>
        <a:xfrm>
          <a:off x="0" y="35379"/>
          <a:ext cx="11180814" cy="8424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just" defTabSz="1600200">
            <a:lnSpc>
              <a:spcPct val="90000"/>
            </a:lnSpc>
            <a:spcBef>
              <a:spcPct val="0"/>
            </a:spcBef>
            <a:spcAft>
              <a:spcPct val="35000"/>
            </a:spcAft>
            <a:buNone/>
          </a:pPr>
          <a:r>
            <a:rPr lang="en-US" sz="3600" b="1" kern="1200" dirty="0"/>
            <a:t>Segregate Incompatible Duties</a:t>
          </a:r>
          <a:endParaRPr lang="en-US" sz="3600" b="1" u="none" kern="1200" dirty="0"/>
        </a:p>
      </dsp:txBody>
      <dsp:txXfrm>
        <a:off x="41123" y="76502"/>
        <a:ext cx="11098568" cy="760154"/>
      </dsp:txXfrm>
    </dsp:sp>
    <dsp:sp modelId="{F41991DB-7645-4696-822B-54330D99E9A9}">
      <dsp:nvSpPr>
        <dsp:cNvPr id="0" name=""/>
        <dsp:cNvSpPr/>
      </dsp:nvSpPr>
      <dsp:spPr>
        <a:xfrm>
          <a:off x="0" y="877779"/>
          <a:ext cx="11180814" cy="1974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991" tIns="40640" rIns="227584" bIns="40640" numCol="1" spcCol="1270" anchor="t" anchorCtr="0">
          <a:noAutofit/>
        </a:bodyPr>
        <a:lstStyle/>
        <a:p>
          <a:pPr marL="285750" lvl="1" indent="-285750" algn="just" defTabSz="1422400">
            <a:lnSpc>
              <a:spcPct val="90000"/>
            </a:lnSpc>
            <a:spcBef>
              <a:spcPct val="0"/>
            </a:spcBef>
            <a:spcAft>
              <a:spcPct val="20000"/>
            </a:spcAft>
            <a:buChar char="•"/>
          </a:pPr>
          <a:r>
            <a:rPr lang="en-US" sz="3200" kern="1200" dirty="0"/>
            <a:t>Single person </a:t>
          </a:r>
          <a:r>
            <a:rPr lang="en-US" sz="3200" i="1" kern="1200" dirty="0"/>
            <a:t>[ideally] </a:t>
          </a:r>
          <a:r>
            <a:rPr lang="en-US" sz="3200" kern="1200" dirty="0"/>
            <a:t>should not:</a:t>
          </a:r>
        </a:p>
        <a:p>
          <a:pPr marL="571500" lvl="2" indent="-285750" algn="just" defTabSz="1422400">
            <a:lnSpc>
              <a:spcPct val="90000"/>
            </a:lnSpc>
            <a:spcBef>
              <a:spcPct val="0"/>
            </a:spcBef>
            <a:spcAft>
              <a:spcPct val="20000"/>
            </a:spcAft>
            <a:buChar char="•"/>
          </a:pPr>
          <a:r>
            <a:rPr lang="en-US" sz="3200" kern="1200" dirty="0"/>
            <a:t>Collect  + Record + Reconcile + Deposit</a:t>
          </a:r>
        </a:p>
        <a:p>
          <a:pPr marL="285750" lvl="1" indent="-285750" algn="just" defTabSz="1422400">
            <a:lnSpc>
              <a:spcPct val="90000"/>
            </a:lnSpc>
            <a:spcBef>
              <a:spcPct val="0"/>
            </a:spcBef>
            <a:spcAft>
              <a:spcPct val="20000"/>
            </a:spcAft>
            <a:buChar char="•"/>
          </a:pPr>
          <a:r>
            <a:rPr lang="en-US" sz="3200" kern="1200" dirty="0"/>
            <a:t>Will cover further in the next section</a:t>
          </a:r>
        </a:p>
        <a:p>
          <a:pPr marL="285750" lvl="1" indent="-285750" algn="just" defTabSz="1289050">
            <a:lnSpc>
              <a:spcPct val="90000"/>
            </a:lnSpc>
            <a:spcBef>
              <a:spcPct val="0"/>
            </a:spcBef>
            <a:spcAft>
              <a:spcPct val="20000"/>
            </a:spcAft>
            <a:buChar char="•"/>
          </a:pPr>
          <a:endParaRPr lang="en-US" sz="2900" kern="1200" dirty="0"/>
        </a:p>
      </dsp:txBody>
      <dsp:txXfrm>
        <a:off x="0" y="877779"/>
        <a:ext cx="11180814" cy="1974780"/>
      </dsp:txXfrm>
    </dsp:sp>
    <dsp:sp modelId="{11F971FE-9C0D-4594-8758-2112F93044DB}">
      <dsp:nvSpPr>
        <dsp:cNvPr id="0" name=""/>
        <dsp:cNvSpPr/>
      </dsp:nvSpPr>
      <dsp:spPr>
        <a:xfrm>
          <a:off x="0" y="2852559"/>
          <a:ext cx="11180814" cy="8424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just" defTabSz="1600200">
            <a:lnSpc>
              <a:spcPct val="90000"/>
            </a:lnSpc>
            <a:spcBef>
              <a:spcPct val="0"/>
            </a:spcBef>
            <a:spcAft>
              <a:spcPct val="35000"/>
            </a:spcAft>
            <a:buNone/>
          </a:pPr>
          <a:r>
            <a:rPr lang="en-US" sz="3600" b="1" kern="1200" dirty="0"/>
            <a:t>Periodic Reconciliations &amp; Verifications</a:t>
          </a:r>
          <a:endParaRPr lang="en-US" sz="3600" b="1" u="none" kern="1200" dirty="0"/>
        </a:p>
      </dsp:txBody>
      <dsp:txXfrm>
        <a:off x="41123" y="2893682"/>
        <a:ext cx="11098568" cy="760154"/>
      </dsp:txXfrm>
    </dsp:sp>
    <dsp:sp modelId="{D04C81B3-5F43-47BF-9C91-F64EF3C431E6}">
      <dsp:nvSpPr>
        <dsp:cNvPr id="0" name=""/>
        <dsp:cNvSpPr/>
      </dsp:nvSpPr>
      <dsp:spPr>
        <a:xfrm>
          <a:off x="0" y="3694960"/>
          <a:ext cx="11180814"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991" tIns="45720" rIns="256032" bIns="45720" numCol="1" spcCol="1270" anchor="t" anchorCtr="0">
          <a:noAutofit/>
        </a:bodyPr>
        <a:lstStyle/>
        <a:p>
          <a:pPr marL="285750" lvl="1" indent="-285750" algn="l" defTabSz="1244600">
            <a:lnSpc>
              <a:spcPct val="90000"/>
            </a:lnSpc>
            <a:spcBef>
              <a:spcPct val="0"/>
            </a:spcBef>
            <a:spcAft>
              <a:spcPct val="20000"/>
            </a:spcAft>
            <a:buChar char="•"/>
          </a:pPr>
          <a:endParaRPr lang="en-US" sz="2800" kern="1200" dirty="0"/>
        </a:p>
      </dsp:txBody>
      <dsp:txXfrm>
        <a:off x="0" y="3694960"/>
        <a:ext cx="11180814" cy="596160"/>
      </dsp:txXfrm>
    </dsp:sp>
    <dsp:sp modelId="{55C35C13-CF3C-488B-BD63-BF9E31FA9A53}">
      <dsp:nvSpPr>
        <dsp:cNvPr id="0" name=""/>
        <dsp:cNvSpPr/>
      </dsp:nvSpPr>
      <dsp:spPr>
        <a:xfrm>
          <a:off x="0" y="4291120"/>
          <a:ext cx="11180814" cy="8424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t>Incorporate “Edit” Checks Into Computer Systems</a:t>
          </a:r>
          <a:endParaRPr lang="en-US" sz="3600" b="1" u="none" kern="1200" dirty="0"/>
        </a:p>
      </dsp:txBody>
      <dsp:txXfrm>
        <a:off x="41123" y="4332243"/>
        <a:ext cx="11098568" cy="76015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98DAF-7625-4B49-99B8-74E0A7EAB8AB}">
      <dsp:nvSpPr>
        <dsp:cNvPr id="0" name=""/>
        <dsp:cNvSpPr/>
      </dsp:nvSpPr>
      <dsp:spPr>
        <a:xfrm>
          <a:off x="4138540" y="1357094"/>
          <a:ext cx="1666606" cy="1666606"/>
        </a:xfrm>
        <a:prstGeom prst="ellipse">
          <a:avLst/>
        </a:prstGeom>
        <a:solidFill>
          <a:schemeClr val="dk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99EEAC92-D13A-4034-B428-1B764947D2DB}">
      <dsp:nvSpPr>
        <dsp:cNvPr id="0" name=""/>
        <dsp:cNvSpPr/>
      </dsp:nvSpPr>
      <dsp:spPr>
        <a:xfrm>
          <a:off x="2983723" y="151077"/>
          <a:ext cx="4358717" cy="111900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422400" rtl="0">
            <a:lnSpc>
              <a:spcPct val="100000"/>
            </a:lnSpc>
            <a:spcBef>
              <a:spcPct val="0"/>
            </a:spcBef>
            <a:spcAft>
              <a:spcPct val="35000"/>
            </a:spcAft>
            <a:buNone/>
          </a:pPr>
          <a:r>
            <a:rPr lang="en-US" sz="3200" b="1" kern="1200" dirty="0"/>
            <a:t>Management Establishes Policies and Procedures </a:t>
          </a:r>
        </a:p>
      </dsp:txBody>
      <dsp:txXfrm>
        <a:off x="2983723" y="151077"/>
        <a:ext cx="4358717" cy="1119007"/>
      </dsp:txXfrm>
    </dsp:sp>
    <dsp:sp modelId="{BF23B322-E367-4A10-AE3A-D6C9DDDB5949}">
      <dsp:nvSpPr>
        <dsp:cNvPr id="0" name=""/>
        <dsp:cNvSpPr/>
      </dsp:nvSpPr>
      <dsp:spPr>
        <a:xfrm>
          <a:off x="4772518" y="1817553"/>
          <a:ext cx="1666606" cy="1666606"/>
        </a:xfrm>
        <a:prstGeom prst="ellipse">
          <a:avLst/>
        </a:prstGeom>
        <a:solidFill>
          <a:schemeClr val="dk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F2085F10-8896-474A-B6B4-2529B7DB44ED}">
      <dsp:nvSpPr>
        <dsp:cNvPr id="0" name=""/>
        <dsp:cNvSpPr/>
      </dsp:nvSpPr>
      <dsp:spPr>
        <a:xfrm>
          <a:off x="5977404" y="1429972"/>
          <a:ext cx="3106697" cy="121424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422400">
            <a:lnSpc>
              <a:spcPct val="100000"/>
            </a:lnSpc>
            <a:spcBef>
              <a:spcPct val="0"/>
            </a:spcBef>
            <a:spcAft>
              <a:spcPct val="35000"/>
            </a:spcAft>
            <a:buNone/>
          </a:pPr>
          <a:r>
            <a:rPr lang="en-US" sz="3200" b="1" kern="1200" dirty="0"/>
            <a:t>Communicate To Personnel</a:t>
          </a:r>
        </a:p>
      </dsp:txBody>
      <dsp:txXfrm>
        <a:off x="5977404" y="1429972"/>
        <a:ext cx="3106697" cy="1214242"/>
      </dsp:txXfrm>
    </dsp:sp>
    <dsp:sp modelId="{611E7D9D-7800-4AD3-A36C-8335AD3539F0}">
      <dsp:nvSpPr>
        <dsp:cNvPr id="0" name=""/>
        <dsp:cNvSpPr/>
      </dsp:nvSpPr>
      <dsp:spPr>
        <a:xfrm>
          <a:off x="4530526" y="2563241"/>
          <a:ext cx="1666606" cy="1666606"/>
        </a:xfrm>
        <a:prstGeom prst="ellipse">
          <a:avLst/>
        </a:prstGeom>
        <a:solidFill>
          <a:schemeClr val="dk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9AA16D6C-DB91-42BA-85FE-ED5E1EC97B33}">
      <dsp:nvSpPr>
        <dsp:cNvPr id="0" name=""/>
        <dsp:cNvSpPr/>
      </dsp:nvSpPr>
      <dsp:spPr>
        <a:xfrm>
          <a:off x="6050590" y="3416754"/>
          <a:ext cx="3154917" cy="106348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422400">
            <a:lnSpc>
              <a:spcPct val="100000"/>
            </a:lnSpc>
            <a:spcBef>
              <a:spcPct val="0"/>
            </a:spcBef>
            <a:spcAft>
              <a:spcPts val="0"/>
            </a:spcAft>
            <a:buNone/>
          </a:pPr>
          <a:r>
            <a:rPr lang="en-US" sz="3200" b="1" kern="1200" dirty="0"/>
            <a:t>Review </a:t>
          </a:r>
        </a:p>
        <a:p>
          <a:pPr marL="0" lvl="0" indent="0" algn="ctr" defTabSz="1422400">
            <a:lnSpc>
              <a:spcPct val="100000"/>
            </a:lnSpc>
            <a:spcBef>
              <a:spcPct val="0"/>
            </a:spcBef>
            <a:spcAft>
              <a:spcPts val="0"/>
            </a:spcAft>
            <a:buNone/>
          </a:pPr>
          <a:r>
            <a:rPr lang="en-US" sz="3200" b="1" kern="1200" dirty="0"/>
            <a:t>Periodically </a:t>
          </a:r>
        </a:p>
      </dsp:txBody>
      <dsp:txXfrm>
        <a:off x="6050590" y="3416754"/>
        <a:ext cx="3154917" cy="1063481"/>
      </dsp:txXfrm>
    </dsp:sp>
    <dsp:sp modelId="{5DA729C2-984E-4E1D-B52B-1842C8920FDF}">
      <dsp:nvSpPr>
        <dsp:cNvPr id="0" name=""/>
        <dsp:cNvSpPr/>
      </dsp:nvSpPr>
      <dsp:spPr>
        <a:xfrm>
          <a:off x="3746554" y="2563241"/>
          <a:ext cx="1666606" cy="1666606"/>
        </a:xfrm>
        <a:prstGeom prst="ellipse">
          <a:avLst/>
        </a:prstGeom>
        <a:solidFill>
          <a:schemeClr val="dk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DCCF7967-8D42-43D9-B347-8B37704E69E0}">
      <dsp:nvSpPr>
        <dsp:cNvPr id="0" name=""/>
        <dsp:cNvSpPr/>
      </dsp:nvSpPr>
      <dsp:spPr>
        <a:xfrm>
          <a:off x="1219744" y="3473896"/>
          <a:ext cx="2588155" cy="121424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422400">
            <a:lnSpc>
              <a:spcPct val="100000"/>
            </a:lnSpc>
            <a:spcBef>
              <a:spcPct val="0"/>
            </a:spcBef>
            <a:spcAft>
              <a:spcPts val="0"/>
            </a:spcAft>
            <a:buNone/>
          </a:pPr>
          <a:r>
            <a:rPr lang="en-US" sz="3200" b="1" kern="1200" dirty="0"/>
            <a:t>Adjust</a:t>
          </a:r>
          <a:endParaRPr lang="en-US" sz="3200" b="1" kern="1200" baseline="0" dirty="0"/>
        </a:p>
        <a:p>
          <a:pPr marL="0" lvl="0" indent="0" algn="ctr" defTabSz="1422400">
            <a:lnSpc>
              <a:spcPct val="100000"/>
            </a:lnSpc>
            <a:spcBef>
              <a:spcPct val="0"/>
            </a:spcBef>
            <a:spcAft>
              <a:spcPts val="0"/>
            </a:spcAft>
            <a:buNone/>
          </a:pPr>
          <a:r>
            <a:rPr lang="en-US" sz="3200" b="1" kern="1200" dirty="0"/>
            <a:t>As Needed</a:t>
          </a:r>
        </a:p>
      </dsp:txBody>
      <dsp:txXfrm>
        <a:off x="1219744" y="3473896"/>
        <a:ext cx="2588155" cy="1214242"/>
      </dsp:txXfrm>
    </dsp:sp>
    <dsp:sp modelId="{88B60546-4AE6-44FA-85C9-3D8E72C975C5}">
      <dsp:nvSpPr>
        <dsp:cNvPr id="0" name=""/>
        <dsp:cNvSpPr/>
      </dsp:nvSpPr>
      <dsp:spPr>
        <a:xfrm>
          <a:off x="3504563" y="1817553"/>
          <a:ext cx="1666606" cy="1666606"/>
        </a:xfrm>
        <a:prstGeom prst="ellipse">
          <a:avLst/>
        </a:prstGeom>
        <a:solidFill>
          <a:schemeClr val="dk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50A7A980-9038-4064-B683-38DD2F8D1EB9}">
      <dsp:nvSpPr>
        <dsp:cNvPr id="0" name=""/>
        <dsp:cNvSpPr/>
      </dsp:nvSpPr>
      <dsp:spPr>
        <a:xfrm>
          <a:off x="2146478" y="1420731"/>
          <a:ext cx="1733271" cy="121424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3200" b="1" kern="1200" dirty="0"/>
            <a:t>Repeat</a:t>
          </a:r>
        </a:p>
      </dsp:txBody>
      <dsp:txXfrm>
        <a:off x="2146478" y="1420731"/>
        <a:ext cx="1733271" cy="121424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A2332-9F59-4A24-900B-0E747CD20457}">
      <dsp:nvSpPr>
        <dsp:cNvPr id="0" name=""/>
        <dsp:cNvSpPr/>
      </dsp:nvSpPr>
      <dsp:spPr>
        <a:xfrm>
          <a:off x="0" y="10808"/>
          <a:ext cx="3886200" cy="711360"/>
        </a:xfrm>
        <a:prstGeom prst="roundRect">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b="1" kern="1200" dirty="0">
              <a:solidFill>
                <a:schemeClr val="bg1"/>
              </a:solidFill>
            </a:rPr>
            <a:t>Larger Entity </a:t>
          </a:r>
        </a:p>
      </dsp:txBody>
      <dsp:txXfrm>
        <a:off x="34726" y="45534"/>
        <a:ext cx="3816748" cy="641908"/>
      </dsp:txXfrm>
    </dsp:sp>
    <dsp:sp modelId="{89EF2F4B-5AB8-48D6-B47C-AA27319CF2BA}">
      <dsp:nvSpPr>
        <dsp:cNvPr id="0" name=""/>
        <dsp:cNvSpPr/>
      </dsp:nvSpPr>
      <dsp:spPr>
        <a:xfrm>
          <a:off x="0" y="732974"/>
          <a:ext cx="3886200" cy="3618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387" tIns="25400" rIns="142240" bIns="25400" numCol="1" spcCol="1270" anchor="ctr" anchorCtr="0">
          <a:noAutofit/>
        </a:bodyPr>
        <a:lstStyle/>
        <a:p>
          <a:pPr marL="228600" lvl="1" indent="-228600" algn="l" defTabSz="889000">
            <a:lnSpc>
              <a:spcPct val="90000"/>
            </a:lnSpc>
            <a:spcBef>
              <a:spcPct val="0"/>
            </a:spcBef>
            <a:spcAft>
              <a:spcPct val="20000"/>
            </a:spcAft>
            <a:buChar char="•"/>
          </a:pPr>
          <a:r>
            <a:rPr lang="en-US" sz="2000" b="1" i="1" u="sng" kern="1200" dirty="0">
              <a:solidFill>
                <a:schemeClr val="tx1"/>
              </a:solidFill>
              <a:effectLst/>
              <a:latin typeface="+mn-lt"/>
              <a:ea typeface="+mn-ea"/>
              <a:cs typeface="+mn-cs"/>
            </a:rPr>
            <a:t>Control</a:t>
          </a:r>
          <a:r>
            <a:rPr lang="en-US" sz="2000" b="1" kern="1200" dirty="0">
              <a:solidFill>
                <a:schemeClr val="tx1"/>
              </a:solidFill>
              <a:effectLst/>
              <a:latin typeface="+mn-lt"/>
              <a:ea typeface="+mn-ea"/>
              <a:cs typeface="+mn-cs"/>
            </a:rPr>
            <a:t>:</a:t>
          </a:r>
          <a:endParaRPr lang="en-US" sz="2000" b="1" kern="1200" dirty="0">
            <a:solidFill>
              <a:schemeClr val="tx1"/>
            </a:solidFill>
          </a:endParaRPr>
        </a:p>
        <a:p>
          <a:pPr marL="457200" lvl="2" indent="-228600" algn="l" defTabSz="889000">
            <a:lnSpc>
              <a:spcPct val="90000"/>
            </a:lnSpc>
            <a:spcBef>
              <a:spcPct val="0"/>
            </a:spcBef>
            <a:spcAft>
              <a:spcPct val="20000"/>
            </a:spcAft>
            <a:buChar char="•"/>
          </a:pPr>
          <a:r>
            <a:rPr lang="en-US" sz="2000" b="1" kern="1200" dirty="0">
              <a:solidFill>
                <a:schemeClr val="tx1"/>
              </a:solidFill>
              <a:effectLst/>
              <a:latin typeface="+mn-lt"/>
              <a:ea typeface="+mn-ea"/>
              <a:cs typeface="+mn-cs"/>
            </a:rPr>
            <a:t>Invoices are reviewed prior to payment to determine that the goods or services were received and the payment is for the proper amount/proper public purpose</a:t>
          </a:r>
          <a:endParaRPr lang="en-US" sz="2000" b="1" kern="1200" dirty="0">
            <a:solidFill>
              <a:schemeClr val="tx1"/>
            </a:solidFill>
          </a:endParaRPr>
        </a:p>
        <a:p>
          <a:pPr marL="228600" lvl="1" indent="-228600" algn="l" defTabSz="889000">
            <a:lnSpc>
              <a:spcPct val="90000"/>
            </a:lnSpc>
            <a:spcBef>
              <a:spcPct val="0"/>
            </a:spcBef>
            <a:spcAft>
              <a:spcPct val="20000"/>
            </a:spcAft>
            <a:buChar char="•"/>
          </a:pPr>
          <a:r>
            <a:rPr lang="en-US" sz="2000" b="1" i="1" u="sng" kern="1200" dirty="0">
              <a:solidFill>
                <a:schemeClr val="tx1"/>
              </a:solidFill>
              <a:effectLst/>
              <a:latin typeface="+mn-lt"/>
              <a:ea typeface="+mn-ea"/>
              <a:cs typeface="+mn-cs"/>
            </a:rPr>
            <a:t>Control Evidence</a:t>
          </a:r>
          <a:r>
            <a:rPr lang="en-US" sz="2000" b="1" kern="1200" dirty="0">
              <a:solidFill>
                <a:schemeClr val="tx1"/>
              </a:solidFill>
              <a:effectLst/>
              <a:latin typeface="+mn-lt"/>
              <a:ea typeface="+mn-ea"/>
              <a:cs typeface="+mn-cs"/>
            </a:rPr>
            <a:t>:</a:t>
          </a:r>
        </a:p>
        <a:p>
          <a:pPr marL="457200" lvl="2" indent="-228600" algn="l" defTabSz="889000">
            <a:lnSpc>
              <a:spcPct val="90000"/>
            </a:lnSpc>
            <a:spcBef>
              <a:spcPct val="0"/>
            </a:spcBef>
            <a:spcAft>
              <a:spcPct val="20000"/>
            </a:spcAft>
            <a:buChar char="•"/>
          </a:pPr>
          <a:r>
            <a:rPr lang="en-US" sz="2000" b="1" kern="1200" dirty="0">
              <a:solidFill>
                <a:schemeClr val="tx1"/>
              </a:solidFill>
              <a:effectLst/>
              <a:latin typeface="+mn-lt"/>
              <a:ea typeface="+mn-ea"/>
              <a:cs typeface="+mn-cs"/>
            </a:rPr>
            <a:t>Invoice is marked “ok to pay” by the department employee who has knowledge of the expense</a:t>
          </a:r>
        </a:p>
      </dsp:txBody>
      <dsp:txXfrm>
        <a:off x="0" y="732974"/>
        <a:ext cx="3886200" cy="361836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32D40-063E-4A0F-A861-D7D07ECD4D6A}">
      <dsp:nvSpPr>
        <dsp:cNvPr id="0" name=""/>
        <dsp:cNvSpPr/>
      </dsp:nvSpPr>
      <dsp:spPr>
        <a:xfrm>
          <a:off x="0" y="10808"/>
          <a:ext cx="3886200" cy="711360"/>
        </a:xfrm>
        <a:prstGeom prst="roundRect">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Smaller Entity </a:t>
          </a:r>
        </a:p>
      </dsp:txBody>
      <dsp:txXfrm>
        <a:off x="34726" y="45534"/>
        <a:ext cx="3816748" cy="641908"/>
      </dsp:txXfrm>
    </dsp:sp>
    <dsp:sp modelId="{2C760EBF-8F8D-4D1E-A4F1-6D3B669E35EE}">
      <dsp:nvSpPr>
        <dsp:cNvPr id="0" name=""/>
        <dsp:cNvSpPr/>
      </dsp:nvSpPr>
      <dsp:spPr>
        <a:xfrm>
          <a:off x="0" y="722168"/>
          <a:ext cx="3886200" cy="3618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387" tIns="25400" rIns="142240" bIns="25400" numCol="1" spcCol="1270" anchor="ctr" anchorCtr="0">
          <a:noAutofit/>
        </a:bodyPr>
        <a:lstStyle/>
        <a:p>
          <a:pPr marL="228600" lvl="1" indent="-228600" algn="l" defTabSz="889000">
            <a:lnSpc>
              <a:spcPct val="90000"/>
            </a:lnSpc>
            <a:spcBef>
              <a:spcPct val="0"/>
            </a:spcBef>
            <a:spcAft>
              <a:spcPct val="20000"/>
            </a:spcAft>
            <a:buChar char="•"/>
          </a:pPr>
          <a:r>
            <a:rPr lang="en-US" sz="2000" b="1" i="1" u="sng" kern="1200" dirty="0">
              <a:solidFill>
                <a:schemeClr val="tx1"/>
              </a:solidFill>
              <a:effectLst/>
              <a:latin typeface="+mn-lt"/>
              <a:ea typeface="+mn-ea"/>
              <a:cs typeface="+mn-cs"/>
            </a:rPr>
            <a:t>Control</a:t>
          </a:r>
          <a:r>
            <a:rPr lang="en-US" sz="2000" b="1" kern="1200" dirty="0">
              <a:solidFill>
                <a:schemeClr val="tx1"/>
              </a:solidFill>
              <a:effectLst/>
              <a:latin typeface="+mn-lt"/>
              <a:ea typeface="+mn-ea"/>
              <a:cs typeface="+mn-cs"/>
            </a:rPr>
            <a:t>:</a:t>
          </a:r>
          <a:endParaRPr lang="en-US" sz="2000" b="1" kern="1200" dirty="0">
            <a:solidFill>
              <a:schemeClr val="tx1"/>
            </a:solidFill>
          </a:endParaRPr>
        </a:p>
        <a:p>
          <a:pPr marL="457200" lvl="2" indent="-228600" algn="l" defTabSz="889000">
            <a:lnSpc>
              <a:spcPct val="90000"/>
            </a:lnSpc>
            <a:spcBef>
              <a:spcPct val="0"/>
            </a:spcBef>
            <a:spcAft>
              <a:spcPct val="20000"/>
            </a:spcAft>
            <a:buChar char="•"/>
          </a:pPr>
          <a:r>
            <a:rPr lang="en-US" sz="2000" b="1" kern="1200" dirty="0">
              <a:solidFill>
                <a:schemeClr val="tx1"/>
              </a:solidFill>
              <a:effectLst/>
              <a:latin typeface="+mn-lt"/>
              <a:ea typeface="+mn-ea"/>
              <a:cs typeface="+mn-cs"/>
            </a:rPr>
            <a:t>Bills are presented to the Board of Trustees for review prior to payment to determine that the goods or services were received and the payment is for the proper amount/proper public purpose</a:t>
          </a:r>
          <a:endParaRPr lang="en-US" sz="2000" b="1" kern="1200" dirty="0">
            <a:solidFill>
              <a:schemeClr val="tx1"/>
            </a:solidFill>
          </a:endParaRPr>
        </a:p>
        <a:p>
          <a:pPr marL="228600" lvl="1" indent="-228600" algn="l" defTabSz="889000">
            <a:lnSpc>
              <a:spcPct val="90000"/>
            </a:lnSpc>
            <a:spcBef>
              <a:spcPct val="0"/>
            </a:spcBef>
            <a:spcAft>
              <a:spcPct val="20000"/>
            </a:spcAft>
            <a:buChar char="•"/>
          </a:pPr>
          <a:r>
            <a:rPr lang="en-US" sz="2000" b="1" i="1" u="sng" kern="1200" dirty="0">
              <a:solidFill>
                <a:schemeClr val="tx1"/>
              </a:solidFill>
              <a:effectLst/>
              <a:latin typeface="+mn-lt"/>
              <a:ea typeface="+mn-ea"/>
              <a:cs typeface="+mn-cs"/>
            </a:rPr>
            <a:t>Control Evidence</a:t>
          </a:r>
          <a:r>
            <a:rPr lang="en-US" sz="2000" b="1" kern="1200" dirty="0">
              <a:solidFill>
                <a:schemeClr val="tx1"/>
              </a:solidFill>
              <a:effectLst/>
              <a:latin typeface="+mn-lt"/>
              <a:ea typeface="+mn-ea"/>
              <a:cs typeface="+mn-cs"/>
            </a:rPr>
            <a:t>:</a:t>
          </a:r>
        </a:p>
        <a:p>
          <a:pPr marL="457200" lvl="2" indent="-228600" algn="l" defTabSz="889000">
            <a:lnSpc>
              <a:spcPct val="90000"/>
            </a:lnSpc>
            <a:spcBef>
              <a:spcPct val="0"/>
            </a:spcBef>
            <a:spcAft>
              <a:spcPct val="20000"/>
            </a:spcAft>
            <a:buChar char="•"/>
          </a:pPr>
          <a:r>
            <a:rPr lang="en-US" sz="2000" b="1" kern="1200" dirty="0">
              <a:solidFill>
                <a:schemeClr val="tx1"/>
              </a:solidFill>
              <a:effectLst/>
              <a:latin typeface="+mn-lt"/>
              <a:ea typeface="+mn-ea"/>
              <a:cs typeface="+mn-cs"/>
            </a:rPr>
            <a:t>Review and approval of the bills is documented in the Board Minutes </a:t>
          </a:r>
        </a:p>
      </dsp:txBody>
      <dsp:txXfrm>
        <a:off x="0" y="722168"/>
        <a:ext cx="3886200" cy="361836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32D40-063E-4A0F-A861-D7D07ECD4D6A}">
      <dsp:nvSpPr>
        <dsp:cNvPr id="0" name=""/>
        <dsp:cNvSpPr/>
      </dsp:nvSpPr>
      <dsp:spPr>
        <a:xfrm>
          <a:off x="0" y="10808"/>
          <a:ext cx="3886200" cy="711360"/>
        </a:xfrm>
        <a:prstGeom prst="roundRect">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Smaller Entity </a:t>
          </a:r>
        </a:p>
      </dsp:txBody>
      <dsp:txXfrm>
        <a:off x="34726" y="45534"/>
        <a:ext cx="3816748" cy="641908"/>
      </dsp:txXfrm>
    </dsp:sp>
    <dsp:sp modelId="{2C760EBF-8F8D-4D1E-A4F1-6D3B669E35EE}">
      <dsp:nvSpPr>
        <dsp:cNvPr id="0" name=""/>
        <dsp:cNvSpPr/>
      </dsp:nvSpPr>
      <dsp:spPr>
        <a:xfrm>
          <a:off x="0" y="722168"/>
          <a:ext cx="3886200" cy="3618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387" tIns="25400" rIns="142240" bIns="25400" numCol="1" spcCol="1270" anchor="ctr" anchorCtr="0">
          <a:noAutofit/>
        </a:bodyPr>
        <a:lstStyle/>
        <a:p>
          <a:pPr marL="228600" lvl="1" indent="-228600" algn="l" defTabSz="889000">
            <a:lnSpc>
              <a:spcPct val="90000"/>
            </a:lnSpc>
            <a:spcBef>
              <a:spcPct val="0"/>
            </a:spcBef>
            <a:spcAft>
              <a:spcPct val="20000"/>
            </a:spcAft>
            <a:buChar char="•"/>
          </a:pPr>
          <a:r>
            <a:rPr lang="en-US" sz="2000" b="1" i="1" u="sng" kern="1200" dirty="0">
              <a:solidFill>
                <a:schemeClr val="tx1"/>
              </a:solidFill>
              <a:effectLst/>
              <a:latin typeface="+mn-lt"/>
              <a:ea typeface="+mn-ea"/>
              <a:cs typeface="+mn-cs"/>
            </a:rPr>
            <a:t>Control</a:t>
          </a:r>
          <a:r>
            <a:rPr lang="en-US" sz="2000" b="1" kern="1200" dirty="0">
              <a:solidFill>
                <a:schemeClr val="tx1"/>
              </a:solidFill>
              <a:effectLst/>
              <a:latin typeface="+mn-lt"/>
              <a:ea typeface="+mn-ea"/>
              <a:cs typeface="+mn-cs"/>
            </a:rPr>
            <a:t>:</a:t>
          </a:r>
          <a:endParaRPr lang="en-US" sz="2000" b="1" kern="1200" dirty="0">
            <a:solidFill>
              <a:schemeClr val="tx1"/>
            </a:solidFill>
          </a:endParaRPr>
        </a:p>
        <a:p>
          <a:pPr marL="457200" lvl="2" indent="-228600" algn="l" defTabSz="889000">
            <a:lnSpc>
              <a:spcPct val="90000"/>
            </a:lnSpc>
            <a:spcBef>
              <a:spcPct val="0"/>
            </a:spcBef>
            <a:spcAft>
              <a:spcPct val="20000"/>
            </a:spcAft>
            <a:buChar char="•"/>
          </a:pPr>
          <a:r>
            <a:rPr lang="en-US" sz="2000" b="1" kern="1200" dirty="0">
              <a:solidFill>
                <a:schemeClr val="tx1"/>
              </a:solidFill>
              <a:effectLst/>
              <a:latin typeface="+mn-lt"/>
              <a:ea typeface="+mn-ea"/>
              <a:cs typeface="+mn-cs"/>
            </a:rPr>
            <a:t>Bills are presented to the Board of Trustees for review prior to payment to determine that the goods or services were received and the payment is for the proper amount/proper public purpose</a:t>
          </a:r>
          <a:endParaRPr lang="en-US" sz="2000" b="1" kern="1200" dirty="0">
            <a:solidFill>
              <a:schemeClr val="tx1"/>
            </a:solidFill>
          </a:endParaRPr>
        </a:p>
        <a:p>
          <a:pPr marL="228600" lvl="1" indent="-228600" algn="l" defTabSz="889000">
            <a:lnSpc>
              <a:spcPct val="90000"/>
            </a:lnSpc>
            <a:spcBef>
              <a:spcPct val="0"/>
            </a:spcBef>
            <a:spcAft>
              <a:spcPct val="20000"/>
            </a:spcAft>
            <a:buChar char="•"/>
          </a:pPr>
          <a:r>
            <a:rPr lang="en-US" sz="2000" b="1" i="1" u="sng" kern="1200" dirty="0">
              <a:solidFill>
                <a:schemeClr val="tx1"/>
              </a:solidFill>
              <a:effectLst/>
              <a:latin typeface="+mn-lt"/>
              <a:ea typeface="+mn-ea"/>
              <a:cs typeface="+mn-cs"/>
            </a:rPr>
            <a:t>Control Evidence</a:t>
          </a:r>
          <a:r>
            <a:rPr lang="en-US" sz="2000" b="1" kern="1200" dirty="0">
              <a:solidFill>
                <a:schemeClr val="tx1"/>
              </a:solidFill>
              <a:effectLst/>
              <a:latin typeface="+mn-lt"/>
              <a:ea typeface="+mn-ea"/>
              <a:cs typeface="+mn-cs"/>
            </a:rPr>
            <a:t>:</a:t>
          </a:r>
        </a:p>
        <a:p>
          <a:pPr marL="457200" lvl="2" indent="-228600" algn="l" defTabSz="889000">
            <a:lnSpc>
              <a:spcPct val="90000"/>
            </a:lnSpc>
            <a:spcBef>
              <a:spcPct val="0"/>
            </a:spcBef>
            <a:spcAft>
              <a:spcPct val="20000"/>
            </a:spcAft>
            <a:buChar char="•"/>
          </a:pPr>
          <a:r>
            <a:rPr lang="en-US" sz="2000" b="1" kern="1200" dirty="0">
              <a:solidFill>
                <a:schemeClr val="tx1"/>
              </a:solidFill>
              <a:effectLst/>
              <a:latin typeface="+mn-lt"/>
              <a:ea typeface="+mn-ea"/>
              <a:cs typeface="+mn-cs"/>
            </a:rPr>
            <a:t>Review and approval of the bills is documented in the Board Minutes </a:t>
          </a:r>
        </a:p>
      </dsp:txBody>
      <dsp:txXfrm>
        <a:off x="0" y="722168"/>
        <a:ext cx="3886200" cy="361836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A2332-9F59-4A24-900B-0E747CD20457}">
      <dsp:nvSpPr>
        <dsp:cNvPr id="0" name=""/>
        <dsp:cNvSpPr/>
      </dsp:nvSpPr>
      <dsp:spPr>
        <a:xfrm>
          <a:off x="0" y="5"/>
          <a:ext cx="3886200" cy="1261870"/>
        </a:xfrm>
        <a:prstGeom prst="roundRect">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b="1" kern="1200" dirty="0">
              <a:solidFill>
                <a:schemeClr val="bg1"/>
              </a:solidFill>
            </a:rPr>
            <a:t>Larger Entity </a:t>
          </a:r>
        </a:p>
      </dsp:txBody>
      <dsp:txXfrm>
        <a:off x="61599" y="61604"/>
        <a:ext cx="3763002" cy="1138672"/>
      </dsp:txXfrm>
    </dsp:sp>
    <dsp:sp modelId="{89EF2F4B-5AB8-48D6-B47C-AA27319CF2BA}">
      <dsp:nvSpPr>
        <dsp:cNvPr id="0" name=""/>
        <dsp:cNvSpPr/>
      </dsp:nvSpPr>
      <dsp:spPr>
        <a:xfrm>
          <a:off x="0" y="1393828"/>
          <a:ext cx="3886200" cy="282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387" tIns="25400" rIns="142240" bIns="25400" numCol="1" spcCol="1270" anchor="ctr" anchorCtr="0">
          <a:noAutofit/>
        </a:bodyPr>
        <a:lstStyle/>
        <a:p>
          <a:pPr marL="228600" lvl="1" indent="-228600" algn="l" defTabSz="889000">
            <a:lnSpc>
              <a:spcPct val="90000"/>
            </a:lnSpc>
            <a:spcBef>
              <a:spcPct val="0"/>
            </a:spcBef>
            <a:spcAft>
              <a:spcPct val="20000"/>
            </a:spcAft>
            <a:buChar char="•"/>
          </a:pPr>
          <a:r>
            <a:rPr lang="en-US" sz="2000" b="1" i="1" u="sng" kern="1200" dirty="0">
              <a:solidFill>
                <a:schemeClr val="tx1"/>
              </a:solidFill>
              <a:effectLst/>
              <a:latin typeface="+mn-lt"/>
              <a:ea typeface="+mn-ea"/>
              <a:cs typeface="+mn-cs"/>
            </a:rPr>
            <a:t>Control</a:t>
          </a:r>
          <a:r>
            <a:rPr lang="en-US" sz="2000" b="1" kern="1200" dirty="0">
              <a:solidFill>
                <a:schemeClr val="tx1"/>
              </a:solidFill>
              <a:effectLst/>
              <a:latin typeface="+mn-lt"/>
              <a:ea typeface="+mn-ea"/>
              <a:cs typeface="+mn-cs"/>
            </a:rPr>
            <a:t>:</a:t>
          </a:r>
          <a:endParaRPr lang="en-US" sz="2000" b="1" kern="1200" dirty="0">
            <a:solidFill>
              <a:schemeClr val="tx1"/>
            </a:solidFill>
          </a:endParaRPr>
        </a:p>
        <a:p>
          <a:pPr marL="457200" lvl="2" indent="-228600" algn="l" defTabSz="889000">
            <a:lnSpc>
              <a:spcPct val="90000"/>
            </a:lnSpc>
            <a:spcBef>
              <a:spcPct val="0"/>
            </a:spcBef>
            <a:spcAft>
              <a:spcPct val="20000"/>
            </a:spcAft>
            <a:buChar char="•"/>
          </a:pPr>
          <a:r>
            <a:rPr lang="en-US" sz="2000" b="1" kern="1200" dirty="0">
              <a:solidFill>
                <a:schemeClr val="tx1"/>
              </a:solidFill>
            </a:rPr>
            <a:t>Bank Reconciliation is reviewed and approved by the Finance Director after being prepared by the Accounting Clerk </a:t>
          </a:r>
        </a:p>
        <a:p>
          <a:pPr marL="228600" lvl="1" indent="-228600" algn="l" defTabSz="889000">
            <a:lnSpc>
              <a:spcPct val="90000"/>
            </a:lnSpc>
            <a:spcBef>
              <a:spcPct val="0"/>
            </a:spcBef>
            <a:spcAft>
              <a:spcPct val="20000"/>
            </a:spcAft>
            <a:buChar char="•"/>
          </a:pPr>
          <a:r>
            <a:rPr lang="en-US" sz="2000" b="1" i="1" u="sng" kern="1200" dirty="0">
              <a:solidFill>
                <a:schemeClr val="tx1"/>
              </a:solidFill>
              <a:effectLst/>
              <a:latin typeface="+mn-lt"/>
              <a:ea typeface="+mn-ea"/>
              <a:cs typeface="+mn-cs"/>
            </a:rPr>
            <a:t>Control Evidence</a:t>
          </a:r>
          <a:r>
            <a:rPr lang="en-US" sz="2000" b="1" kern="1200" dirty="0">
              <a:solidFill>
                <a:schemeClr val="tx1"/>
              </a:solidFill>
              <a:effectLst/>
              <a:latin typeface="+mn-lt"/>
              <a:ea typeface="+mn-ea"/>
              <a:cs typeface="+mn-cs"/>
            </a:rPr>
            <a:t>:</a:t>
          </a:r>
        </a:p>
        <a:p>
          <a:pPr marL="457200" lvl="2" indent="-228600" algn="l" defTabSz="889000">
            <a:lnSpc>
              <a:spcPct val="90000"/>
            </a:lnSpc>
            <a:spcBef>
              <a:spcPct val="0"/>
            </a:spcBef>
            <a:spcAft>
              <a:spcPct val="20000"/>
            </a:spcAft>
            <a:buChar char="•"/>
          </a:pPr>
          <a:r>
            <a:rPr lang="en-US" sz="2000" b="1" kern="1200" dirty="0">
              <a:solidFill>
                <a:schemeClr val="tx1"/>
              </a:solidFill>
              <a:effectLst/>
              <a:latin typeface="+mn-lt"/>
              <a:ea typeface="+mn-ea"/>
              <a:cs typeface="+mn-cs"/>
            </a:rPr>
            <a:t>The Bank Reconciliation is initialed by the Finance Director </a:t>
          </a:r>
        </a:p>
      </dsp:txBody>
      <dsp:txXfrm>
        <a:off x="0" y="1393828"/>
        <a:ext cx="3886200" cy="282555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32D40-063E-4A0F-A861-D7D07ECD4D6A}">
      <dsp:nvSpPr>
        <dsp:cNvPr id="0" name=""/>
        <dsp:cNvSpPr/>
      </dsp:nvSpPr>
      <dsp:spPr>
        <a:xfrm>
          <a:off x="0" y="0"/>
          <a:ext cx="3886200" cy="1258068"/>
        </a:xfrm>
        <a:prstGeom prst="roundRect">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Smaller Entity </a:t>
          </a:r>
        </a:p>
      </dsp:txBody>
      <dsp:txXfrm>
        <a:off x="61414" y="61414"/>
        <a:ext cx="3763372" cy="1135240"/>
      </dsp:txXfrm>
    </dsp:sp>
    <dsp:sp modelId="{2C760EBF-8F8D-4D1E-A4F1-6D3B669E35EE}">
      <dsp:nvSpPr>
        <dsp:cNvPr id="0" name=""/>
        <dsp:cNvSpPr/>
      </dsp:nvSpPr>
      <dsp:spPr>
        <a:xfrm>
          <a:off x="0" y="1268762"/>
          <a:ext cx="3886200" cy="3071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387" tIns="25400" rIns="142240" bIns="25400" numCol="1" spcCol="1270" anchor="ctr" anchorCtr="0">
          <a:noAutofit/>
        </a:bodyPr>
        <a:lstStyle/>
        <a:p>
          <a:pPr marL="228600" lvl="1" indent="-228600" algn="l" defTabSz="889000">
            <a:lnSpc>
              <a:spcPct val="90000"/>
            </a:lnSpc>
            <a:spcBef>
              <a:spcPct val="0"/>
            </a:spcBef>
            <a:spcAft>
              <a:spcPct val="20000"/>
            </a:spcAft>
            <a:buChar char="•"/>
          </a:pPr>
          <a:r>
            <a:rPr lang="en-US" sz="2000" b="1" i="1" u="sng" kern="1200" dirty="0">
              <a:solidFill>
                <a:schemeClr val="tx1"/>
              </a:solidFill>
              <a:effectLst/>
              <a:latin typeface="+mn-lt"/>
              <a:ea typeface="+mn-ea"/>
              <a:cs typeface="+mn-cs"/>
            </a:rPr>
            <a:t>Control</a:t>
          </a:r>
          <a:r>
            <a:rPr lang="en-US" sz="2000" b="1" kern="1200" dirty="0">
              <a:solidFill>
                <a:schemeClr val="tx1"/>
              </a:solidFill>
              <a:effectLst/>
              <a:latin typeface="+mn-lt"/>
              <a:ea typeface="+mn-ea"/>
              <a:cs typeface="+mn-cs"/>
            </a:rPr>
            <a:t>:</a:t>
          </a:r>
          <a:endParaRPr lang="en-US" sz="2000" b="1" kern="1200" dirty="0">
            <a:solidFill>
              <a:schemeClr val="tx1"/>
            </a:solidFill>
          </a:endParaRPr>
        </a:p>
        <a:p>
          <a:pPr marL="457200" lvl="2" indent="-228600" algn="l" defTabSz="889000">
            <a:lnSpc>
              <a:spcPct val="90000"/>
            </a:lnSpc>
            <a:spcBef>
              <a:spcPct val="0"/>
            </a:spcBef>
            <a:spcAft>
              <a:spcPct val="20000"/>
            </a:spcAft>
            <a:buChar char="•"/>
          </a:pPr>
          <a:r>
            <a:rPr lang="en-US" sz="2000" b="1" kern="1200" dirty="0"/>
            <a:t>Bank Reconciliation is reviewed and approved by Township Trustees after being prepared by the Fiscal Officer </a:t>
          </a:r>
          <a:endParaRPr lang="en-US" sz="2000" b="1" kern="1200" dirty="0">
            <a:solidFill>
              <a:schemeClr val="tx1"/>
            </a:solidFill>
            <a:effectLst/>
            <a:latin typeface="+mn-lt"/>
            <a:ea typeface="+mn-ea"/>
            <a:cs typeface="+mn-cs"/>
          </a:endParaRPr>
        </a:p>
        <a:p>
          <a:pPr marL="228600" lvl="1" indent="-228600" algn="l" defTabSz="889000">
            <a:lnSpc>
              <a:spcPct val="90000"/>
            </a:lnSpc>
            <a:spcBef>
              <a:spcPct val="0"/>
            </a:spcBef>
            <a:spcAft>
              <a:spcPct val="20000"/>
            </a:spcAft>
            <a:buChar char="•"/>
          </a:pPr>
          <a:r>
            <a:rPr lang="en-US" sz="2000" b="1" i="1" u="sng" kern="1200" dirty="0">
              <a:solidFill>
                <a:schemeClr val="tx1"/>
              </a:solidFill>
              <a:effectLst/>
              <a:latin typeface="+mn-lt"/>
              <a:ea typeface="+mn-ea"/>
              <a:cs typeface="+mn-cs"/>
            </a:rPr>
            <a:t>Control Evidence</a:t>
          </a:r>
          <a:r>
            <a:rPr lang="en-US" sz="2000" b="1" kern="1200" dirty="0">
              <a:solidFill>
                <a:schemeClr val="tx1"/>
              </a:solidFill>
              <a:effectLst/>
              <a:latin typeface="+mn-lt"/>
              <a:ea typeface="+mn-ea"/>
              <a:cs typeface="+mn-cs"/>
            </a:rPr>
            <a:t>:</a:t>
          </a:r>
        </a:p>
        <a:p>
          <a:pPr marL="457200" lvl="2" indent="-228600" algn="l" defTabSz="889000">
            <a:lnSpc>
              <a:spcPct val="90000"/>
            </a:lnSpc>
            <a:spcBef>
              <a:spcPct val="0"/>
            </a:spcBef>
            <a:spcAft>
              <a:spcPct val="20000"/>
            </a:spcAft>
            <a:buChar char="•"/>
          </a:pPr>
          <a:r>
            <a:rPr lang="en-US" sz="2000" b="1" kern="1200" dirty="0">
              <a:solidFill>
                <a:schemeClr val="tx1"/>
              </a:solidFill>
              <a:effectLst/>
              <a:latin typeface="+mn-lt"/>
              <a:ea typeface="+mn-ea"/>
              <a:cs typeface="+mn-cs"/>
            </a:rPr>
            <a:t>Review and approval of the Bank Reconciliation is documented in the Board Minutes </a:t>
          </a:r>
        </a:p>
      </dsp:txBody>
      <dsp:txXfrm>
        <a:off x="0" y="1268762"/>
        <a:ext cx="3886200" cy="307188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DBC1F-DE77-4207-8524-3966ECEC67AB}">
      <dsp:nvSpPr>
        <dsp:cNvPr id="0" name=""/>
        <dsp:cNvSpPr/>
      </dsp:nvSpPr>
      <dsp:spPr>
        <a:xfrm>
          <a:off x="-6172987" y="-944691"/>
          <a:ext cx="7350384" cy="7350384"/>
        </a:xfrm>
        <a:prstGeom prst="blockArc">
          <a:avLst>
            <a:gd name="adj1" fmla="val 18900000"/>
            <a:gd name="adj2" fmla="val 2700000"/>
            <a:gd name="adj3" fmla="val 294"/>
          </a:avLst>
        </a:prstGeom>
        <a:noFill/>
        <a:ln w="12700" cap="flat" cmpd="sng" algn="ctr">
          <a:solidFill>
            <a:schemeClr val="dk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9F770C9-3BF2-43FC-98AD-42CFEB9863F7}">
      <dsp:nvSpPr>
        <dsp:cNvPr id="0" name=""/>
        <dsp:cNvSpPr/>
      </dsp:nvSpPr>
      <dsp:spPr>
        <a:xfrm>
          <a:off x="757986" y="546100"/>
          <a:ext cx="8104706" cy="1092200"/>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66934" tIns="152400" rIns="152400" bIns="152400" numCol="1" spcCol="1270" anchor="ctr" anchorCtr="0">
          <a:noAutofit/>
        </a:bodyPr>
        <a:lstStyle/>
        <a:p>
          <a:pPr marL="0" lvl="0" indent="0" algn="just" defTabSz="2667000">
            <a:lnSpc>
              <a:spcPct val="90000"/>
            </a:lnSpc>
            <a:spcBef>
              <a:spcPct val="0"/>
            </a:spcBef>
            <a:spcAft>
              <a:spcPct val="35000"/>
            </a:spcAft>
            <a:buNone/>
          </a:pPr>
          <a:r>
            <a:rPr lang="en-US" sz="6000" b="1" kern="1200" dirty="0"/>
            <a:t>COSO</a:t>
          </a:r>
        </a:p>
      </dsp:txBody>
      <dsp:txXfrm>
        <a:off x="757986" y="546100"/>
        <a:ext cx="8104706" cy="1092200"/>
      </dsp:txXfrm>
    </dsp:sp>
    <dsp:sp modelId="{E3D02DDA-74E1-4923-8A5D-EB5001890436}">
      <dsp:nvSpPr>
        <dsp:cNvPr id="0" name=""/>
        <dsp:cNvSpPr/>
      </dsp:nvSpPr>
      <dsp:spPr>
        <a:xfrm>
          <a:off x="75361" y="409575"/>
          <a:ext cx="1365250" cy="1365250"/>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1E0E007-8070-44A9-A540-4522982418DC}">
      <dsp:nvSpPr>
        <dsp:cNvPr id="0" name=""/>
        <dsp:cNvSpPr/>
      </dsp:nvSpPr>
      <dsp:spPr>
        <a:xfrm>
          <a:off x="1155001" y="2184400"/>
          <a:ext cx="7707691" cy="1092200"/>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66934" tIns="152400" rIns="152400" bIns="152400" numCol="1" spcCol="1270" anchor="ctr" anchorCtr="0">
          <a:noAutofit/>
        </a:bodyPr>
        <a:lstStyle/>
        <a:p>
          <a:pPr marL="0" lvl="0" indent="0" algn="just" defTabSz="2667000">
            <a:lnSpc>
              <a:spcPct val="90000"/>
            </a:lnSpc>
            <a:spcBef>
              <a:spcPct val="0"/>
            </a:spcBef>
            <a:spcAft>
              <a:spcPct val="35000"/>
            </a:spcAft>
            <a:buNone/>
          </a:pPr>
          <a:r>
            <a:rPr lang="en-US" sz="6000" b="1" kern="1200" dirty="0"/>
            <a:t>GAO’s Green Book</a:t>
          </a:r>
        </a:p>
      </dsp:txBody>
      <dsp:txXfrm>
        <a:off x="1155001" y="2184400"/>
        <a:ext cx="7707691" cy="1092200"/>
      </dsp:txXfrm>
    </dsp:sp>
    <dsp:sp modelId="{ABA6572C-86E3-4A53-B519-A43BAA23B4A2}">
      <dsp:nvSpPr>
        <dsp:cNvPr id="0" name=""/>
        <dsp:cNvSpPr/>
      </dsp:nvSpPr>
      <dsp:spPr>
        <a:xfrm>
          <a:off x="472376" y="2047875"/>
          <a:ext cx="1365250" cy="1365250"/>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D0787DC-09B2-4D0C-8F55-E8147AB5AC4B}">
      <dsp:nvSpPr>
        <dsp:cNvPr id="0" name=""/>
        <dsp:cNvSpPr/>
      </dsp:nvSpPr>
      <dsp:spPr>
        <a:xfrm>
          <a:off x="757986" y="3822700"/>
          <a:ext cx="8104706" cy="1092200"/>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66934" tIns="152400" rIns="152400" bIns="152400" numCol="1" spcCol="1270" anchor="ctr" anchorCtr="0">
          <a:noAutofit/>
        </a:bodyPr>
        <a:lstStyle/>
        <a:p>
          <a:pPr marL="0" lvl="0" indent="0" algn="l" defTabSz="2667000">
            <a:lnSpc>
              <a:spcPct val="90000"/>
            </a:lnSpc>
            <a:spcBef>
              <a:spcPct val="0"/>
            </a:spcBef>
            <a:spcAft>
              <a:spcPct val="35000"/>
            </a:spcAft>
            <a:buNone/>
          </a:pPr>
          <a:r>
            <a:rPr lang="en-US" sz="6000" b="1" kern="1200" dirty="0"/>
            <a:t>AICPA AU-C 315</a:t>
          </a:r>
        </a:p>
      </dsp:txBody>
      <dsp:txXfrm>
        <a:off x="757986" y="3822700"/>
        <a:ext cx="8104706" cy="1092200"/>
      </dsp:txXfrm>
    </dsp:sp>
    <dsp:sp modelId="{0ECE2948-1387-423E-82D8-05B6313A7AD0}">
      <dsp:nvSpPr>
        <dsp:cNvPr id="0" name=""/>
        <dsp:cNvSpPr/>
      </dsp:nvSpPr>
      <dsp:spPr>
        <a:xfrm>
          <a:off x="75361" y="3686175"/>
          <a:ext cx="1365250" cy="1365250"/>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5594F-A0A8-4614-AEF5-4B7AC4C84F29}">
      <dsp:nvSpPr>
        <dsp:cNvPr id="0" name=""/>
        <dsp:cNvSpPr/>
      </dsp:nvSpPr>
      <dsp:spPr>
        <a:xfrm>
          <a:off x="0" y="26324"/>
          <a:ext cx="10770476" cy="607237"/>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b="1" kern="1200" dirty="0"/>
            <a:t>COSO framework essentially defines internal control as a process, effected by an entity’s: </a:t>
          </a:r>
          <a:endParaRPr lang="en-US" sz="2200" b="1" u="none" kern="1200" dirty="0"/>
        </a:p>
      </dsp:txBody>
      <dsp:txXfrm>
        <a:off x="29643" y="55967"/>
        <a:ext cx="10711190" cy="547951"/>
      </dsp:txXfrm>
    </dsp:sp>
    <dsp:sp modelId="{F41991DB-7645-4696-822B-54330D99E9A9}">
      <dsp:nvSpPr>
        <dsp:cNvPr id="0" name=""/>
        <dsp:cNvSpPr/>
      </dsp:nvSpPr>
      <dsp:spPr>
        <a:xfrm>
          <a:off x="0" y="633561"/>
          <a:ext cx="10770476" cy="111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963" tIns="22860" rIns="128016" bIns="22860" numCol="1" spcCol="1270" anchor="t" anchorCtr="0">
          <a:noAutofit/>
        </a:bodyPr>
        <a:lstStyle/>
        <a:p>
          <a:pPr marL="171450" lvl="1" indent="-171450" algn="just" defTabSz="800100">
            <a:lnSpc>
              <a:spcPct val="90000"/>
            </a:lnSpc>
            <a:spcBef>
              <a:spcPct val="0"/>
            </a:spcBef>
            <a:spcAft>
              <a:spcPct val="20000"/>
            </a:spcAft>
            <a:buChar char="•"/>
          </a:pPr>
          <a:r>
            <a:rPr lang="en-US" sz="1800" kern="1200" dirty="0"/>
            <a:t>Board</a:t>
          </a:r>
        </a:p>
        <a:p>
          <a:pPr marL="171450" lvl="1" indent="-171450" algn="just" defTabSz="800100">
            <a:lnSpc>
              <a:spcPct val="90000"/>
            </a:lnSpc>
            <a:spcBef>
              <a:spcPct val="0"/>
            </a:spcBef>
            <a:spcAft>
              <a:spcPct val="20000"/>
            </a:spcAft>
            <a:buChar char="•"/>
          </a:pPr>
          <a:r>
            <a:rPr lang="en-US" sz="1800" kern="1200" dirty="0"/>
            <a:t>Management</a:t>
          </a:r>
        </a:p>
        <a:p>
          <a:pPr marL="171450" lvl="1" indent="-171450" algn="just" defTabSz="800100">
            <a:lnSpc>
              <a:spcPct val="90000"/>
            </a:lnSpc>
            <a:spcBef>
              <a:spcPct val="0"/>
            </a:spcBef>
            <a:spcAft>
              <a:spcPct val="20000"/>
            </a:spcAft>
            <a:buChar char="•"/>
          </a:pPr>
          <a:r>
            <a:rPr lang="en-US" sz="1800" kern="1200" dirty="0"/>
            <a:t>Other Personnel</a:t>
          </a:r>
        </a:p>
        <a:p>
          <a:pPr marL="171450" lvl="1" indent="-171450" algn="just" defTabSz="755650">
            <a:lnSpc>
              <a:spcPct val="90000"/>
            </a:lnSpc>
            <a:spcBef>
              <a:spcPct val="0"/>
            </a:spcBef>
            <a:spcAft>
              <a:spcPct val="20000"/>
            </a:spcAft>
            <a:buChar char="•"/>
          </a:pPr>
          <a:endParaRPr lang="en-US" sz="1700" kern="1200" dirty="0"/>
        </a:p>
      </dsp:txBody>
      <dsp:txXfrm>
        <a:off x="0" y="633561"/>
        <a:ext cx="10770476" cy="1117800"/>
      </dsp:txXfrm>
    </dsp:sp>
    <dsp:sp modelId="{206BCC9B-F4DD-4F0F-8E90-2F0844A91191}">
      <dsp:nvSpPr>
        <dsp:cNvPr id="0" name=""/>
        <dsp:cNvSpPr/>
      </dsp:nvSpPr>
      <dsp:spPr>
        <a:xfrm>
          <a:off x="0" y="1751361"/>
          <a:ext cx="10770476" cy="89856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b="1" kern="1200" dirty="0"/>
            <a:t>This process is designed to provide reasonable assurance regarding: </a:t>
          </a:r>
          <a:endParaRPr lang="en-US" sz="2200" b="1" u="none" kern="1200" dirty="0"/>
        </a:p>
      </dsp:txBody>
      <dsp:txXfrm>
        <a:off x="43864" y="1795225"/>
        <a:ext cx="10682748" cy="810832"/>
      </dsp:txXfrm>
    </dsp:sp>
    <dsp:sp modelId="{41850A72-EDCD-4271-9F77-7401C62FD2D4}">
      <dsp:nvSpPr>
        <dsp:cNvPr id="0" name=""/>
        <dsp:cNvSpPr/>
      </dsp:nvSpPr>
      <dsp:spPr>
        <a:xfrm>
          <a:off x="0" y="2649921"/>
          <a:ext cx="10770476"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96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Achievement of objectives in effectiveness and efficiency of operations, </a:t>
          </a:r>
        </a:p>
        <a:p>
          <a:pPr marL="171450" lvl="1" indent="-171450" algn="l" defTabSz="800100">
            <a:lnSpc>
              <a:spcPct val="90000"/>
            </a:lnSpc>
            <a:spcBef>
              <a:spcPct val="0"/>
            </a:spcBef>
            <a:spcAft>
              <a:spcPct val="20000"/>
            </a:spcAft>
            <a:buChar char="•"/>
          </a:pPr>
          <a:r>
            <a:rPr lang="en-US" sz="1800" kern="1200" dirty="0"/>
            <a:t>Reliability of financial reporting,</a:t>
          </a:r>
        </a:p>
        <a:p>
          <a:pPr marL="171450" lvl="1" indent="-171450" algn="l" defTabSz="800100">
            <a:lnSpc>
              <a:spcPct val="90000"/>
            </a:lnSpc>
            <a:spcBef>
              <a:spcPct val="0"/>
            </a:spcBef>
            <a:spcAft>
              <a:spcPct val="20000"/>
            </a:spcAft>
            <a:buChar char="•"/>
          </a:pPr>
          <a:r>
            <a:rPr lang="en-US" sz="1800" kern="1200" dirty="0"/>
            <a:t>Compliance with applicable laws and regulations.</a:t>
          </a:r>
        </a:p>
      </dsp:txBody>
      <dsp:txXfrm>
        <a:off x="0" y="2649921"/>
        <a:ext cx="10770476" cy="869400"/>
      </dsp:txXfrm>
    </dsp:sp>
    <dsp:sp modelId="{E1A9766D-33C5-4D88-96E0-D7065CBA645B}">
      <dsp:nvSpPr>
        <dsp:cNvPr id="0" name=""/>
        <dsp:cNvSpPr/>
      </dsp:nvSpPr>
      <dsp:spPr>
        <a:xfrm>
          <a:off x="0" y="3519321"/>
          <a:ext cx="10770476" cy="89856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b="1" kern="1200" dirty="0"/>
            <a:t>COSO is not a required internal control structure – just an option/source.</a:t>
          </a:r>
          <a:endParaRPr lang="en-US" sz="2200" b="1" u="none" kern="1200" dirty="0"/>
        </a:p>
      </dsp:txBody>
      <dsp:txXfrm>
        <a:off x="43864" y="3563185"/>
        <a:ext cx="10682748" cy="81083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DBC1F-DE77-4207-8524-3966ECEC67AB}">
      <dsp:nvSpPr>
        <dsp:cNvPr id="0" name=""/>
        <dsp:cNvSpPr/>
      </dsp:nvSpPr>
      <dsp:spPr>
        <a:xfrm>
          <a:off x="-6516443" y="-996619"/>
          <a:ext cx="7756141" cy="7756141"/>
        </a:xfrm>
        <a:prstGeom prst="blockArc">
          <a:avLst>
            <a:gd name="adj1" fmla="val 18900000"/>
            <a:gd name="adj2" fmla="val 2700000"/>
            <a:gd name="adj3" fmla="val 278"/>
          </a:avLst>
        </a:prstGeom>
        <a:noFill/>
        <a:ln w="12700" cap="flat" cmpd="sng" algn="ctr">
          <a:solidFill>
            <a:schemeClr val="dk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9F770C9-3BF2-43FC-98AD-42CFEB9863F7}">
      <dsp:nvSpPr>
        <dsp:cNvPr id="0" name=""/>
        <dsp:cNvSpPr/>
      </dsp:nvSpPr>
      <dsp:spPr>
        <a:xfrm>
          <a:off x="648717" y="443051"/>
          <a:ext cx="10221041" cy="886564"/>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03711" tIns="55880" rIns="55880" bIns="55880" numCol="1" spcCol="1270" anchor="ctr" anchorCtr="0">
          <a:noAutofit/>
        </a:bodyPr>
        <a:lstStyle/>
        <a:p>
          <a:pPr marL="0" lvl="0" indent="0" algn="just" defTabSz="977900">
            <a:lnSpc>
              <a:spcPct val="90000"/>
            </a:lnSpc>
            <a:spcBef>
              <a:spcPct val="0"/>
            </a:spcBef>
            <a:spcAft>
              <a:spcPct val="35000"/>
            </a:spcAft>
            <a:buNone/>
          </a:pPr>
          <a:r>
            <a:rPr lang="en-US" sz="2200" b="1" kern="1200" dirty="0"/>
            <a:t>Internal control is a process. It is a means to an end, not an end in itself.</a:t>
          </a:r>
        </a:p>
      </dsp:txBody>
      <dsp:txXfrm>
        <a:off x="648717" y="443051"/>
        <a:ext cx="10221041" cy="886564"/>
      </dsp:txXfrm>
    </dsp:sp>
    <dsp:sp modelId="{E3D02DDA-74E1-4923-8A5D-EB5001890436}">
      <dsp:nvSpPr>
        <dsp:cNvPr id="0" name=""/>
        <dsp:cNvSpPr/>
      </dsp:nvSpPr>
      <dsp:spPr>
        <a:xfrm>
          <a:off x="94614" y="332231"/>
          <a:ext cx="1108206" cy="1108206"/>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1E0E007-8070-44A9-A540-4522982418DC}">
      <dsp:nvSpPr>
        <dsp:cNvPr id="0" name=""/>
        <dsp:cNvSpPr/>
      </dsp:nvSpPr>
      <dsp:spPr>
        <a:xfrm>
          <a:off x="1157005" y="1773129"/>
          <a:ext cx="9712753" cy="886564"/>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03711" tIns="55880" rIns="55880" bIns="55880" numCol="1" spcCol="1270" anchor="ctr" anchorCtr="0">
          <a:noAutofit/>
        </a:bodyPr>
        <a:lstStyle/>
        <a:p>
          <a:pPr marL="0" lvl="0" indent="0" algn="just" defTabSz="977900">
            <a:lnSpc>
              <a:spcPct val="90000"/>
            </a:lnSpc>
            <a:spcBef>
              <a:spcPct val="0"/>
            </a:spcBef>
            <a:spcAft>
              <a:spcPct val="35000"/>
            </a:spcAft>
            <a:buNone/>
          </a:pPr>
          <a:r>
            <a:rPr lang="en-US" sz="2200" b="1" kern="1200" dirty="0"/>
            <a:t>Internal control is not merely documented by policy manuals, systems, and forms. Rather, it is put in by people at every level of an organization.</a:t>
          </a:r>
        </a:p>
      </dsp:txBody>
      <dsp:txXfrm>
        <a:off x="1157005" y="1773129"/>
        <a:ext cx="9712753" cy="886564"/>
      </dsp:txXfrm>
    </dsp:sp>
    <dsp:sp modelId="{ABA6572C-86E3-4A53-B519-A43BAA23B4A2}">
      <dsp:nvSpPr>
        <dsp:cNvPr id="0" name=""/>
        <dsp:cNvSpPr/>
      </dsp:nvSpPr>
      <dsp:spPr>
        <a:xfrm>
          <a:off x="602902" y="1662309"/>
          <a:ext cx="1108206" cy="1108206"/>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D0787DC-09B2-4D0C-8F55-E8147AB5AC4B}">
      <dsp:nvSpPr>
        <dsp:cNvPr id="0" name=""/>
        <dsp:cNvSpPr/>
      </dsp:nvSpPr>
      <dsp:spPr>
        <a:xfrm>
          <a:off x="1157005" y="3103208"/>
          <a:ext cx="9712753" cy="886564"/>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03711" tIns="55880" rIns="55880" bIns="55880" numCol="1" spcCol="1270" anchor="ctr" anchorCtr="0">
          <a:noAutofit/>
        </a:bodyPr>
        <a:lstStyle/>
        <a:p>
          <a:pPr marL="0" lvl="0" indent="0" algn="l" defTabSz="977900">
            <a:lnSpc>
              <a:spcPct val="90000"/>
            </a:lnSpc>
            <a:spcBef>
              <a:spcPct val="0"/>
            </a:spcBef>
            <a:spcAft>
              <a:spcPct val="35000"/>
            </a:spcAft>
            <a:buNone/>
          </a:pPr>
          <a:r>
            <a:rPr lang="en-US" sz="2200" b="1" kern="1200" dirty="0"/>
            <a:t>Internal control can provide only reasonable assurance, not absolute assurance, to an entity’s senior management and board.</a:t>
          </a:r>
        </a:p>
      </dsp:txBody>
      <dsp:txXfrm>
        <a:off x="1157005" y="3103208"/>
        <a:ext cx="9712753" cy="886564"/>
      </dsp:txXfrm>
    </dsp:sp>
    <dsp:sp modelId="{0ECE2948-1387-423E-82D8-05B6313A7AD0}">
      <dsp:nvSpPr>
        <dsp:cNvPr id="0" name=""/>
        <dsp:cNvSpPr/>
      </dsp:nvSpPr>
      <dsp:spPr>
        <a:xfrm>
          <a:off x="602902" y="2992387"/>
          <a:ext cx="1108206" cy="1108206"/>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7F0DE0A-6757-495E-B38B-688A962E9371}">
      <dsp:nvSpPr>
        <dsp:cNvPr id="0" name=""/>
        <dsp:cNvSpPr/>
      </dsp:nvSpPr>
      <dsp:spPr>
        <a:xfrm>
          <a:off x="648717" y="4433286"/>
          <a:ext cx="10221041" cy="886564"/>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03711" tIns="55880" rIns="55880" bIns="55880" numCol="1" spcCol="1270" anchor="ctr" anchorCtr="0">
          <a:noAutofit/>
        </a:bodyPr>
        <a:lstStyle/>
        <a:p>
          <a:pPr marL="0" lvl="0" indent="0" algn="l" defTabSz="977900">
            <a:lnSpc>
              <a:spcPct val="90000"/>
            </a:lnSpc>
            <a:spcBef>
              <a:spcPct val="0"/>
            </a:spcBef>
            <a:spcAft>
              <a:spcPct val="35000"/>
            </a:spcAft>
            <a:buNone/>
          </a:pPr>
          <a:r>
            <a:rPr lang="en-US" sz="2200" b="1" kern="1200" dirty="0"/>
            <a:t>Internal control is geared to the achievement of objectives in one or more separate but overlapping categories.</a:t>
          </a:r>
        </a:p>
      </dsp:txBody>
      <dsp:txXfrm>
        <a:off x="648717" y="4433286"/>
        <a:ext cx="10221041" cy="886564"/>
      </dsp:txXfrm>
    </dsp:sp>
    <dsp:sp modelId="{0E475E27-991A-4C25-AF81-2B1D505B4714}">
      <dsp:nvSpPr>
        <dsp:cNvPr id="0" name=""/>
        <dsp:cNvSpPr/>
      </dsp:nvSpPr>
      <dsp:spPr>
        <a:xfrm>
          <a:off x="94614" y="4322465"/>
          <a:ext cx="1108206" cy="1108206"/>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5594F-A0A8-4614-AEF5-4B7AC4C84F29}">
      <dsp:nvSpPr>
        <dsp:cNvPr id="0" name=""/>
        <dsp:cNvSpPr/>
      </dsp:nvSpPr>
      <dsp:spPr>
        <a:xfrm>
          <a:off x="0" y="200418"/>
          <a:ext cx="10363200" cy="2334149"/>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just" defTabSz="1555750">
            <a:lnSpc>
              <a:spcPct val="90000"/>
            </a:lnSpc>
            <a:spcBef>
              <a:spcPct val="0"/>
            </a:spcBef>
            <a:spcAft>
              <a:spcPct val="35000"/>
            </a:spcAft>
            <a:buNone/>
          </a:pPr>
          <a:r>
            <a:rPr lang="en-US" sz="3500" i="0" kern="1200" dirty="0"/>
            <a:t>The system designed, implemented, and maintained by those charged with governance, management, and other personnel to provide reasonable assurance about the achievement of an entity’s objectives with regard to:</a:t>
          </a:r>
          <a:endParaRPr lang="en-US" sz="3500" b="1" u="none" kern="1200" dirty="0"/>
        </a:p>
      </dsp:txBody>
      <dsp:txXfrm>
        <a:off x="113944" y="314362"/>
        <a:ext cx="10135312" cy="2106261"/>
      </dsp:txXfrm>
    </dsp:sp>
    <dsp:sp modelId="{F41991DB-7645-4696-822B-54330D99E9A9}">
      <dsp:nvSpPr>
        <dsp:cNvPr id="0" name=""/>
        <dsp:cNvSpPr/>
      </dsp:nvSpPr>
      <dsp:spPr>
        <a:xfrm>
          <a:off x="0" y="2547529"/>
          <a:ext cx="10363200" cy="1655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032" tIns="35560" rIns="199136" bIns="35560" numCol="1" spcCol="1270" anchor="t" anchorCtr="0">
          <a:noAutofit/>
        </a:bodyPr>
        <a:lstStyle/>
        <a:p>
          <a:pPr marL="285750" lvl="1" indent="-285750" algn="just" defTabSz="1244600">
            <a:lnSpc>
              <a:spcPct val="90000"/>
            </a:lnSpc>
            <a:spcBef>
              <a:spcPct val="0"/>
            </a:spcBef>
            <a:spcAft>
              <a:spcPct val="20000"/>
            </a:spcAft>
            <a:buChar char="•"/>
          </a:pPr>
          <a:r>
            <a:rPr lang="en-US" sz="2800" kern="1200" dirty="0"/>
            <a:t>Reliability of financial reporting</a:t>
          </a:r>
        </a:p>
        <a:p>
          <a:pPr marL="285750" lvl="1" indent="-285750" algn="just" defTabSz="1244600">
            <a:lnSpc>
              <a:spcPct val="90000"/>
            </a:lnSpc>
            <a:spcBef>
              <a:spcPct val="0"/>
            </a:spcBef>
            <a:spcAft>
              <a:spcPct val="20000"/>
            </a:spcAft>
            <a:buChar char="•"/>
          </a:pPr>
          <a:r>
            <a:rPr lang="en-US" sz="2800" kern="1200" dirty="0"/>
            <a:t>Effectiveness and efficiency of operations</a:t>
          </a:r>
        </a:p>
        <a:p>
          <a:pPr marL="285750" lvl="1" indent="-285750" algn="just" defTabSz="1244600">
            <a:lnSpc>
              <a:spcPct val="90000"/>
            </a:lnSpc>
            <a:spcBef>
              <a:spcPct val="0"/>
            </a:spcBef>
            <a:spcAft>
              <a:spcPct val="20000"/>
            </a:spcAft>
            <a:buChar char="•"/>
          </a:pPr>
          <a:r>
            <a:rPr lang="en-US" sz="2800" kern="1200" dirty="0"/>
            <a:t>Compliance with applicable laws and regulations</a:t>
          </a:r>
        </a:p>
      </dsp:txBody>
      <dsp:txXfrm>
        <a:off x="0" y="2547529"/>
        <a:ext cx="10363200" cy="165544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5594F-A0A8-4614-AEF5-4B7AC4C84F29}">
      <dsp:nvSpPr>
        <dsp:cNvPr id="0" name=""/>
        <dsp:cNvSpPr/>
      </dsp:nvSpPr>
      <dsp:spPr>
        <a:xfrm>
          <a:off x="0" y="5987"/>
          <a:ext cx="9817444" cy="190476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just" defTabSz="1644650">
            <a:lnSpc>
              <a:spcPct val="90000"/>
            </a:lnSpc>
            <a:spcBef>
              <a:spcPct val="0"/>
            </a:spcBef>
            <a:spcAft>
              <a:spcPct val="35000"/>
            </a:spcAft>
            <a:buNone/>
          </a:pPr>
          <a:r>
            <a:rPr lang="en-US" sz="3700" b="1" kern="1200" dirty="0"/>
            <a:t>I/C deficiencies result in errors which occur in the normal course of operations and are not detected or corrected timely. These are due to: </a:t>
          </a:r>
          <a:endParaRPr lang="en-US" sz="3700" b="1" u="none" kern="1200" dirty="0"/>
        </a:p>
      </dsp:txBody>
      <dsp:txXfrm>
        <a:off x="92983" y="98970"/>
        <a:ext cx="9631478" cy="1718794"/>
      </dsp:txXfrm>
    </dsp:sp>
    <dsp:sp modelId="{F41991DB-7645-4696-822B-54330D99E9A9}">
      <dsp:nvSpPr>
        <dsp:cNvPr id="0" name=""/>
        <dsp:cNvSpPr/>
      </dsp:nvSpPr>
      <dsp:spPr>
        <a:xfrm>
          <a:off x="0" y="1910748"/>
          <a:ext cx="9817444" cy="2527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704" tIns="46990" rIns="263144" bIns="46990" numCol="1" spcCol="1270" anchor="t" anchorCtr="0">
          <a:noAutofit/>
        </a:bodyPr>
        <a:lstStyle/>
        <a:p>
          <a:pPr marL="285750" lvl="1" indent="-285750" algn="just" defTabSz="1289050">
            <a:lnSpc>
              <a:spcPct val="90000"/>
            </a:lnSpc>
            <a:spcBef>
              <a:spcPct val="0"/>
            </a:spcBef>
            <a:spcAft>
              <a:spcPct val="20000"/>
            </a:spcAft>
            <a:buChar char="•"/>
          </a:pPr>
          <a:r>
            <a:rPr lang="en-US" sz="2900" kern="1200" dirty="0"/>
            <a:t>Deficiency in Design - Existing control is either nonexistent or control in place does not address the specific control objective.</a:t>
          </a:r>
        </a:p>
        <a:p>
          <a:pPr marL="285750" lvl="1" indent="-285750" algn="just" defTabSz="1289050">
            <a:lnSpc>
              <a:spcPct val="90000"/>
            </a:lnSpc>
            <a:spcBef>
              <a:spcPct val="0"/>
            </a:spcBef>
            <a:spcAft>
              <a:spcPct val="20000"/>
            </a:spcAft>
            <a:buChar char="•"/>
          </a:pPr>
          <a:r>
            <a:rPr lang="en-US" sz="2900" kern="1200" dirty="0"/>
            <a:t>Deficiency in Operation - Control not being performed by an individual being bypassed during daily operations.</a:t>
          </a:r>
        </a:p>
        <a:p>
          <a:pPr marL="285750" lvl="1" indent="-285750" algn="just" defTabSz="1289050">
            <a:lnSpc>
              <a:spcPct val="90000"/>
            </a:lnSpc>
            <a:spcBef>
              <a:spcPct val="0"/>
            </a:spcBef>
            <a:spcAft>
              <a:spcPct val="20000"/>
            </a:spcAft>
            <a:buChar char="•"/>
          </a:pPr>
          <a:endParaRPr lang="en-US" sz="2900" kern="1200" dirty="0"/>
        </a:p>
      </dsp:txBody>
      <dsp:txXfrm>
        <a:off x="0" y="1910748"/>
        <a:ext cx="9817444" cy="252747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5594F-A0A8-4614-AEF5-4B7AC4C84F29}">
      <dsp:nvSpPr>
        <dsp:cNvPr id="0" name=""/>
        <dsp:cNvSpPr/>
      </dsp:nvSpPr>
      <dsp:spPr>
        <a:xfrm>
          <a:off x="0" y="53249"/>
          <a:ext cx="10551530" cy="7020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b="1" kern="1200" dirty="0"/>
            <a:t>Examples of typical SO’s:</a:t>
          </a:r>
          <a:endParaRPr lang="en-US" sz="2800" b="1" u="none" kern="1200" dirty="0"/>
        </a:p>
      </dsp:txBody>
      <dsp:txXfrm>
        <a:off x="34269" y="87518"/>
        <a:ext cx="10482992" cy="633462"/>
      </dsp:txXfrm>
    </dsp:sp>
    <dsp:sp modelId="{F41991DB-7645-4696-822B-54330D99E9A9}">
      <dsp:nvSpPr>
        <dsp:cNvPr id="0" name=""/>
        <dsp:cNvSpPr/>
      </dsp:nvSpPr>
      <dsp:spPr>
        <a:xfrm>
          <a:off x="0" y="755249"/>
          <a:ext cx="10551530" cy="2170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11" tIns="35560" rIns="199136" bIns="35560" numCol="1" spcCol="1270" anchor="t" anchorCtr="0">
          <a:noAutofit/>
        </a:bodyPr>
        <a:lstStyle/>
        <a:p>
          <a:pPr marL="228600" lvl="1" indent="-228600" algn="just" defTabSz="977900">
            <a:lnSpc>
              <a:spcPct val="90000"/>
            </a:lnSpc>
            <a:spcBef>
              <a:spcPct val="0"/>
            </a:spcBef>
            <a:spcAft>
              <a:spcPct val="20000"/>
            </a:spcAft>
            <a:buChar char="•"/>
          </a:pPr>
          <a:r>
            <a:rPr lang="en-US" sz="2200" kern="1200" dirty="0"/>
            <a:t>Payroll processing</a:t>
          </a:r>
        </a:p>
        <a:p>
          <a:pPr marL="228600" lvl="1" indent="-228600" algn="l" defTabSz="977900">
            <a:lnSpc>
              <a:spcPct val="90000"/>
            </a:lnSpc>
            <a:spcBef>
              <a:spcPct val="0"/>
            </a:spcBef>
            <a:spcAft>
              <a:spcPct val="20000"/>
            </a:spcAft>
            <a:buChar char="•"/>
          </a:pPr>
          <a:r>
            <a:rPr lang="en-US" sz="2200" kern="1200" dirty="0"/>
            <a:t>Income tax processing</a:t>
          </a:r>
        </a:p>
        <a:p>
          <a:pPr marL="228600" lvl="1" indent="-228600" algn="l" defTabSz="977900">
            <a:lnSpc>
              <a:spcPct val="90000"/>
            </a:lnSpc>
            <a:spcBef>
              <a:spcPct val="0"/>
            </a:spcBef>
            <a:spcAft>
              <a:spcPct val="20000"/>
            </a:spcAft>
            <a:buChar char="•"/>
          </a:pPr>
          <a:r>
            <a:rPr lang="en-US" sz="2200" kern="1200" dirty="0"/>
            <a:t>Self-insurance claim processing</a:t>
          </a:r>
        </a:p>
        <a:p>
          <a:pPr marL="228600" lvl="1" indent="-228600" algn="l" defTabSz="977900">
            <a:lnSpc>
              <a:spcPct val="90000"/>
            </a:lnSpc>
            <a:spcBef>
              <a:spcPct val="0"/>
            </a:spcBef>
            <a:spcAft>
              <a:spcPct val="20000"/>
            </a:spcAft>
            <a:buChar char="•"/>
          </a:pPr>
          <a:r>
            <a:rPr lang="en-US" sz="2200" kern="1200" dirty="0"/>
            <a:t>EMS billings</a:t>
          </a:r>
        </a:p>
        <a:p>
          <a:pPr marL="228600" lvl="1" indent="-228600" algn="l" defTabSz="977900">
            <a:lnSpc>
              <a:spcPct val="90000"/>
            </a:lnSpc>
            <a:spcBef>
              <a:spcPct val="0"/>
            </a:spcBef>
            <a:spcAft>
              <a:spcPct val="20000"/>
            </a:spcAft>
            <a:buChar char="•"/>
          </a:pPr>
          <a:r>
            <a:rPr lang="en-US" sz="2200" kern="1200" dirty="0"/>
            <a:t>Investment purchases (transaction not pre-approved)</a:t>
          </a:r>
        </a:p>
        <a:p>
          <a:pPr marL="228600" lvl="1" indent="-228600" algn="just" defTabSz="977900">
            <a:lnSpc>
              <a:spcPct val="90000"/>
            </a:lnSpc>
            <a:spcBef>
              <a:spcPct val="0"/>
            </a:spcBef>
            <a:spcAft>
              <a:spcPct val="20000"/>
            </a:spcAft>
            <a:buChar char="•"/>
          </a:pPr>
          <a:endParaRPr lang="en-US" sz="2200" kern="1200" dirty="0"/>
        </a:p>
      </dsp:txBody>
      <dsp:txXfrm>
        <a:off x="0" y="755249"/>
        <a:ext cx="10551530" cy="2170365"/>
      </dsp:txXfrm>
    </dsp:sp>
    <dsp:sp modelId="{206BCC9B-F4DD-4F0F-8E90-2F0844A91191}">
      <dsp:nvSpPr>
        <dsp:cNvPr id="0" name=""/>
        <dsp:cNvSpPr/>
      </dsp:nvSpPr>
      <dsp:spPr>
        <a:xfrm>
          <a:off x="0" y="2925615"/>
          <a:ext cx="10551530" cy="7020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b="1" kern="1200" dirty="0"/>
            <a:t>Examples that are </a:t>
          </a:r>
          <a:r>
            <a:rPr lang="en-US" sz="2800" b="1" u="sng" kern="1200" dirty="0"/>
            <a:t>not</a:t>
          </a:r>
          <a:r>
            <a:rPr lang="en-US" sz="2800" b="1" kern="1200" dirty="0"/>
            <a:t> SO’s:</a:t>
          </a:r>
          <a:endParaRPr lang="en-US" sz="2800" b="1" u="none" kern="1200" dirty="0"/>
        </a:p>
      </dsp:txBody>
      <dsp:txXfrm>
        <a:off x="34269" y="2959884"/>
        <a:ext cx="10482992" cy="633462"/>
      </dsp:txXfrm>
    </dsp:sp>
    <dsp:sp modelId="{41850A72-EDCD-4271-9F77-7401C62FD2D4}">
      <dsp:nvSpPr>
        <dsp:cNvPr id="0" name=""/>
        <dsp:cNvSpPr/>
      </dsp:nvSpPr>
      <dsp:spPr>
        <a:xfrm>
          <a:off x="0" y="3627615"/>
          <a:ext cx="10551530" cy="149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11"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Bank checking account</a:t>
          </a:r>
        </a:p>
        <a:p>
          <a:pPr marL="228600" lvl="1" indent="-228600" algn="l" defTabSz="977900">
            <a:lnSpc>
              <a:spcPct val="90000"/>
            </a:lnSpc>
            <a:spcBef>
              <a:spcPct val="0"/>
            </a:spcBef>
            <a:spcAft>
              <a:spcPct val="20000"/>
            </a:spcAft>
            <a:buChar char="•"/>
          </a:pPr>
          <a:r>
            <a:rPr lang="en-US" sz="2200" kern="1200" dirty="0"/>
            <a:t>Investment purchases (entity approves each trans.)</a:t>
          </a:r>
        </a:p>
        <a:p>
          <a:pPr marL="228600" lvl="1" indent="-228600" algn="l" defTabSz="977900">
            <a:lnSpc>
              <a:spcPct val="90000"/>
            </a:lnSpc>
            <a:spcBef>
              <a:spcPct val="0"/>
            </a:spcBef>
            <a:spcAft>
              <a:spcPct val="20000"/>
            </a:spcAft>
            <a:buChar char="•"/>
          </a:pPr>
          <a:r>
            <a:rPr lang="en-US" sz="2200" kern="1200" dirty="0"/>
            <a:t>Purchased insurance policy</a:t>
          </a:r>
        </a:p>
        <a:p>
          <a:pPr marL="228600" lvl="1" indent="-228600" algn="l" defTabSz="977900">
            <a:lnSpc>
              <a:spcPct val="90000"/>
            </a:lnSpc>
            <a:spcBef>
              <a:spcPct val="0"/>
            </a:spcBef>
            <a:spcAft>
              <a:spcPct val="20000"/>
            </a:spcAft>
            <a:buChar char="•"/>
          </a:pPr>
          <a:r>
            <a:rPr lang="en-US" sz="2200" kern="1200" dirty="0"/>
            <a:t>Purchase of utility services for your office building</a:t>
          </a:r>
        </a:p>
      </dsp:txBody>
      <dsp:txXfrm>
        <a:off x="0" y="3627615"/>
        <a:ext cx="10551530" cy="149040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DBC1F-DE77-4207-8524-3966ECEC67AB}">
      <dsp:nvSpPr>
        <dsp:cNvPr id="0" name=""/>
        <dsp:cNvSpPr/>
      </dsp:nvSpPr>
      <dsp:spPr>
        <a:xfrm>
          <a:off x="-6513952" y="-996619"/>
          <a:ext cx="7756141" cy="7756141"/>
        </a:xfrm>
        <a:prstGeom prst="blockArc">
          <a:avLst>
            <a:gd name="adj1" fmla="val 18900000"/>
            <a:gd name="adj2" fmla="val 2700000"/>
            <a:gd name="adj3" fmla="val 278"/>
          </a:avLst>
        </a:prstGeom>
        <a:noFill/>
        <a:ln w="12700" cap="flat" cmpd="sng" algn="ctr">
          <a:solidFill>
            <a:schemeClr val="dk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9F770C9-3BF2-43FC-98AD-42CFEB9863F7}">
      <dsp:nvSpPr>
        <dsp:cNvPr id="0" name=""/>
        <dsp:cNvSpPr/>
      </dsp:nvSpPr>
      <dsp:spPr>
        <a:xfrm>
          <a:off x="799890" y="576290"/>
          <a:ext cx="9977766" cy="1152580"/>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861" tIns="83820" rIns="83820" bIns="83820" numCol="1" spcCol="1270" anchor="ctr" anchorCtr="0">
          <a:noAutofit/>
        </a:bodyPr>
        <a:lstStyle/>
        <a:p>
          <a:pPr marL="0" lvl="0" indent="0" algn="just" defTabSz="1466850">
            <a:lnSpc>
              <a:spcPct val="90000"/>
            </a:lnSpc>
            <a:spcBef>
              <a:spcPct val="0"/>
            </a:spcBef>
            <a:spcAft>
              <a:spcPct val="35000"/>
            </a:spcAft>
            <a:buNone/>
          </a:pPr>
          <a:r>
            <a:rPr lang="en-US" sz="3300" b="1" kern="1200" dirty="0"/>
            <a:t>Safeguard and Protect public assets – money &amp; property</a:t>
          </a:r>
        </a:p>
      </dsp:txBody>
      <dsp:txXfrm>
        <a:off x="799890" y="576290"/>
        <a:ext cx="9977766" cy="1152580"/>
      </dsp:txXfrm>
    </dsp:sp>
    <dsp:sp modelId="{E3D02DDA-74E1-4923-8A5D-EB5001890436}">
      <dsp:nvSpPr>
        <dsp:cNvPr id="0" name=""/>
        <dsp:cNvSpPr/>
      </dsp:nvSpPr>
      <dsp:spPr>
        <a:xfrm>
          <a:off x="79528" y="432217"/>
          <a:ext cx="1440725" cy="1440725"/>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1E0E007-8070-44A9-A540-4522982418DC}">
      <dsp:nvSpPr>
        <dsp:cNvPr id="0" name=""/>
        <dsp:cNvSpPr/>
      </dsp:nvSpPr>
      <dsp:spPr>
        <a:xfrm>
          <a:off x="1218853" y="2305161"/>
          <a:ext cx="9558802" cy="1152580"/>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861" tIns="83820" rIns="83820" bIns="83820" numCol="1" spcCol="1270" anchor="ctr" anchorCtr="0">
          <a:noAutofit/>
        </a:bodyPr>
        <a:lstStyle/>
        <a:p>
          <a:pPr marL="0" lvl="0" indent="0" algn="just" defTabSz="1466850">
            <a:lnSpc>
              <a:spcPct val="90000"/>
            </a:lnSpc>
            <a:spcBef>
              <a:spcPct val="0"/>
            </a:spcBef>
            <a:spcAft>
              <a:spcPct val="35000"/>
            </a:spcAft>
            <a:buNone/>
          </a:pPr>
          <a:r>
            <a:rPr lang="en-US" sz="3300" b="1" kern="1200" dirty="0"/>
            <a:t>Make responsible financial decisions via budgeting </a:t>
          </a:r>
        </a:p>
      </dsp:txBody>
      <dsp:txXfrm>
        <a:off x="1218853" y="2305161"/>
        <a:ext cx="9558802" cy="1152580"/>
      </dsp:txXfrm>
    </dsp:sp>
    <dsp:sp modelId="{ABA6572C-86E3-4A53-B519-A43BAA23B4A2}">
      <dsp:nvSpPr>
        <dsp:cNvPr id="0" name=""/>
        <dsp:cNvSpPr/>
      </dsp:nvSpPr>
      <dsp:spPr>
        <a:xfrm>
          <a:off x="498491" y="2161088"/>
          <a:ext cx="1440725" cy="1440725"/>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D0787DC-09B2-4D0C-8F55-E8147AB5AC4B}">
      <dsp:nvSpPr>
        <dsp:cNvPr id="0" name=""/>
        <dsp:cNvSpPr/>
      </dsp:nvSpPr>
      <dsp:spPr>
        <a:xfrm>
          <a:off x="799890" y="4034032"/>
          <a:ext cx="9977766" cy="1152580"/>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861" tIns="83820" rIns="83820" bIns="83820" numCol="1" spcCol="1270" anchor="ctr" anchorCtr="0">
          <a:noAutofit/>
        </a:bodyPr>
        <a:lstStyle/>
        <a:p>
          <a:pPr marL="0" lvl="0" indent="0" algn="just" defTabSz="1466850">
            <a:lnSpc>
              <a:spcPct val="90000"/>
            </a:lnSpc>
            <a:spcBef>
              <a:spcPct val="0"/>
            </a:spcBef>
            <a:spcAft>
              <a:spcPct val="35000"/>
            </a:spcAft>
            <a:buNone/>
          </a:pPr>
          <a:r>
            <a:rPr lang="en-US" sz="3300" b="1" kern="1200" dirty="0"/>
            <a:t>Properly manage government resources to achieve goals of government via internal controls</a:t>
          </a:r>
        </a:p>
      </dsp:txBody>
      <dsp:txXfrm>
        <a:off x="799890" y="4034032"/>
        <a:ext cx="9977766" cy="1152580"/>
      </dsp:txXfrm>
    </dsp:sp>
    <dsp:sp modelId="{0ECE2948-1387-423E-82D8-05B6313A7AD0}">
      <dsp:nvSpPr>
        <dsp:cNvPr id="0" name=""/>
        <dsp:cNvSpPr/>
      </dsp:nvSpPr>
      <dsp:spPr>
        <a:xfrm>
          <a:off x="79528" y="3889959"/>
          <a:ext cx="1440725" cy="1440725"/>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5594F-A0A8-4614-AEF5-4B7AC4C84F29}">
      <dsp:nvSpPr>
        <dsp:cNvPr id="0" name=""/>
        <dsp:cNvSpPr/>
      </dsp:nvSpPr>
      <dsp:spPr>
        <a:xfrm>
          <a:off x="0" y="10552"/>
          <a:ext cx="11082761" cy="17222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b="1" kern="1200" dirty="0"/>
            <a:t>Internal controls can </a:t>
          </a:r>
          <a:r>
            <a:rPr lang="en-US" sz="4600" b="1" kern="1200" dirty="0">
              <a:solidFill>
                <a:srgbClr val="FFFF00"/>
              </a:solidFill>
            </a:rPr>
            <a:t>help</a:t>
          </a:r>
          <a:r>
            <a:rPr lang="en-US" sz="4600" b="1" kern="1200" dirty="0"/>
            <a:t> assure that balances and transactions are:</a:t>
          </a:r>
          <a:endParaRPr lang="en-US" sz="4600" b="1" u="none" kern="1200" dirty="0"/>
        </a:p>
      </dsp:txBody>
      <dsp:txXfrm>
        <a:off x="84073" y="94625"/>
        <a:ext cx="10914615" cy="1554094"/>
      </dsp:txXfrm>
    </dsp:sp>
    <dsp:sp modelId="{F41991DB-7645-4696-822B-54330D99E9A9}">
      <dsp:nvSpPr>
        <dsp:cNvPr id="0" name=""/>
        <dsp:cNvSpPr/>
      </dsp:nvSpPr>
      <dsp:spPr>
        <a:xfrm>
          <a:off x="0" y="1732792"/>
          <a:ext cx="11082761" cy="3427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878" tIns="58420" rIns="327152" bIns="58420" numCol="1" spcCol="1270" anchor="t" anchorCtr="0">
          <a:noAutofit/>
        </a:bodyPr>
        <a:lstStyle/>
        <a:p>
          <a:pPr marL="285750" lvl="1" indent="-285750" algn="just" defTabSz="1600200">
            <a:lnSpc>
              <a:spcPct val="90000"/>
            </a:lnSpc>
            <a:spcBef>
              <a:spcPct val="0"/>
            </a:spcBef>
            <a:spcAft>
              <a:spcPct val="20000"/>
            </a:spcAft>
            <a:buChar char="•"/>
          </a:pPr>
          <a:r>
            <a:rPr lang="en-US" sz="3600" kern="1200" dirty="0"/>
            <a:t>Accurately recorded</a:t>
          </a:r>
        </a:p>
        <a:p>
          <a:pPr marL="285750" lvl="1" indent="-285750" algn="just" defTabSz="1600200">
            <a:lnSpc>
              <a:spcPct val="90000"/>
            </a:lnSpc>
            <a:spcBef>
              <a:spcPct val="0"/>
            </a:spcBef>
            <a:spcAft>
              <a:spcPct val="20000"/>
            </a:spcAft>
            <a:buChar char="•"/>
          </a:pPr>
          <a:r>
            <a:rPr lang="en-US" sz="3600" kern="1200" dirty="0"/>
            <a:t>Complete</a:t>
          </a:r>
        </a:p>
        <a:p>
          <a:pPr marL="285750" lvl="1" indent="-285750" algn="just" defTabSz="1600200">
            <a:lnSpc>
              <a:spcPct val="90000"/>
            </a:lnSpc>
            <a:spcBef>
              <a:spcPct val="0"/>
            </a:spcBef>
            <a:spcAft>
              <a:spcPct val="20000"/>
            </a:spcAft>
            <a:buChar char="•"/>
          </a:pPr>
          <a:r>
            <a:rPr lang="en-US" sz="3600" kern="1200" dirty="0"/>
            <a:t>Properly cutoff</a:t>
          </a:r>
        </a:p>
        <a:p>
          <a:pPr marL="285750" lvl="1" indent="-285750" algn="just" defTabSz="1600200">
            <a:lnSpc>
              <a:spcPct val="90000"/>
            </a:lnSpc>
            <a:spcBef>
              <a:spcPct val="0"/>
            </a:spcBef>
            <a:spcAft>
              <a:spcPct val="20000"/>
            </a:spcAft>
            <a:buChar char="•"/>
          </a:pPr>
          <a:r>
            <a:rPr lang="en-US" sz="3600" kern="1200" dirty="0"/>
            <a:t>Existed</a:t>
          </a:r>
        </a:p>
        <a:p>
          <a:pPr marL="285750" lvl="1" indent="-285750" algn="just" defTabSz="1600200">
            <a:lnSpc>
              <a:spcPct val="90000"/>
            </a:lnSpc>
            <a:spcBef>
              <a:spcPct val="0"/>
            </a:spcBef>
            <a:spcAft>
              <a:spcPct val="20000"/>
            </a:spcAft>
            <a:buChar char="•"/>
          </a:pPr>
          <a:r>
            <a:rPr lang="en-US" sz="3600" kern="1200" dirty="0"/>
            <a:t>Occurred</a:t>
          </a:r>
        </a:p>
        <a:p>
          <a:pPr marL="285750" lvl="1" indent="-285750" algn="just" defTabSz="1600200">
            <a:lnSpc>
              <a:spcPct val="90000"/>
            </a:lnSpc>
            <a:spcBef>
              <a:spcPct val="0"/>
            </a:spcBef>
            <a:spcAft>
              <a:spcPct val="20000"/>
            </a:spcAft>
            <a:buChar char="•"/>
          </a:pPr>
          <a:r>
            <a:rPr lang="en-US" sz="3600" kern="1200" dirty="0"/>
            <a:t>Properly classified </a:t>
          </a:r>
        </a:p>
      </dsp:txBody>
      <dsp:txXfrm>
        <a:off x="0" y="1732792"/>
        <a:ext cx="11082761" cy="342792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5594F-A0A8-4614-AEF5-4B7AC4C84F29}">
      <dsp:nvSpPr>
        <dsp:cNvPr id="0" name=""/>
        <dsp:cNvSpPr/>
      </dsp:nvSpPr>
      <dsp:spPr>
        <a:xfrm>
          <a:off x="0" y="33124"/>
          <a:ext cx="11045976" cy="12870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just" defTabSz="2444750">
            <a:lnSpc>
              <a:spcPct val="90000"/>
            </a:lnSpc>
            <a:spcBef>
              <a:spcPct val="0"/>
            </a:spcBef>
            <a:spcAft>
              <a:spcPct val="35000"/>
            </a:spcAft>
            <a:buNone/>
          </a:pPr>
          <a:r>
            <a:rPr lang="en-US" sz="5500" b="1" kern="1200" dirty="0"/>
            <a:t>Develop internal controls to: </a:t>
          </a:r>
          <a:endParaRPr lang="en-US" sz="5500" b="1" u="none" kern="1200" dirty="0"/>
        </a:p>
      </dsp:txBody>
      <dsp:txXfrm>
        <a:off x="62826" y="95950"/>
        <a:ext cx="10920324" cy="1161348"/>
      </dsp:txXfrm>
    </dsp:sp>
    <dsp:sp modelId="{F41991DB-7645-4696-822B-54330D99E9A9}">
      <dsp:nvSpPr>
        <dsp:cNvPr id="0" name=""/>
        <dsp:cNvSpPr/>
      </dsp:nvSpPr>
      <dsp:spPr>
        <a:xfrm>
          <a:off x="0" y="1320125"/>
          <a:ext cx="11045976" cy="3870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710" tIns="69850" rIns="391160" bIns="69850" numCol="1" spcCol="1270" anchor="t" anchorCtr="0">
          <a:noAutofit/>
        </a:bodyPr>
        <a:lstStyle/>
        <a:p>
          <a:pPr marL="285750" lvl="1" indent="-285750" algn="just" defTabSz="1911350">
            <a:lnSpc>
              <a:spcPct val="90000"/>
            </a:lnSpc>
            <a:spcBef>
              <a:spcPct val="0"/>
            </a:spcBef>
            <a:spcAft>
              <a:spcPct val="20000"/>
            </a:spcAft>
            <a:buChar char="•"/>
          </a:pPr>
          <a:r>
            <a:rPr lang="en-US" sz="4300" kern="1200" dirty="0"/>
            <a:t>Protect assets from loss</a:t>
          </a:r>
        </a:p>
        <a:p>
          <a:pPr marL="285750" lvl="1" indent="-285750" algn="just" defTabSz="1911350">
            <a:lnSpc>
              <a:spcPct val="90000"/>
            </a:lnSpc>
            <a:spcBef>
              <a:spcPct val="0"/>
            </a:spcBef>
            <a:spcAft>
              <a:spcPct val="20000"/>
            </a:spcAft>
            <a:buChar char="•"/>
          </a:pPr>
          <a:r>
            <a:rPr lang="en-US" sz="4300" kern="1200" dirty="0"/>
            <a:t>Ensure transactions are authorized</a:t>
          </a:r>
        </a:p>
        <a:p>
          <a:pPr marL="285750" lvl="1" indent="-285750" algn="l" defTabSz="1911350">
            <a:lnSpc>
              <a:spcPct val="90000"/>
            </a:lnSpc>
            <a:spcBef>
              <a:spcPct val="0"/>
            </a:spcBef>
            <a:spcAft>
              <a:spcPct val="20000"/>
            </a:spcAft>
            <a:buChar char="•"/>
          </a:pPr>
          <a:r>
            <a:rPr lang="en-US" sz="4300" kern="1200" dirty="0"/>
            <a:t>Ensure all funds are collected for services provided by the local government</a:t>
          </a:r>
        </a:p>
        <a:p>
          <a:pPr marL="285750" lvl="1" indent="-285750" algn="l" defTabSz="1911350">
            <a:lnSpc>
              <a:spcPct val="90000"/>
            </a:lnSpc>
            <a:spcBef>
              <a:spcPct val="0"/>
            </a:spcBef>
            <a:spcAft>
              <a:spcPct val="20000"/>
            </a:spcAft>
            <a:buChar char="•"/>
          </a:pPr>
          <a:r>
            <a:rPr lang="en-US" sz="4300" kern="1200" dirty="0"/>
            <a:t>Ensure restricted funds are used only for allowable purposes</a:t>
          </a:r>
        </a:p>
      </dsp:txBody>
      <dsp:txXfrm>
        <a:off x="0" y="1320125"/>
        <a:ext cx="11045976" cy="387090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A407D-883C-4CB8-9B6E-DB8584CA9870}">
      <dsp:nvSpPr>
        <dsp:cNvPr id="0" name=""/>
        <dsp:cNvSpPr/>
      </dsp:nvSpPr>
      <dsp:spPr>
        <a:xfrm>
          <a:off x="0" y="301217"/>
          <a:ext cx="10436771" cy="5488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Monitor Internal Controls for the need for change </a:t>
          </a:r>
        </a:p>
      </dsp:txBody>
      <dsp:txXfrm>
        <a:off x="26791" y="328008"/>
        <a:ext cx="10383189" cy="495244"/>
      </dsp:txXfrm>
    </dsp:sp>
    <dsp:sp modelId="{5FD08BC7-2899-4B29-8135-79643845C844}">
      <dsp:nvSpPr>
        <dsp:cNvPr id="0" name=""/>
        <dsp:cNvSpPr/>
      </dsp:nvSpPr>
      <dsp:spPr>
        <a:xfrm>
          <a:off x="0" y="850044"/>
          <a:ext cx="10436771" cy="1136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368"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b="1" kern="1200" dirty="0"/>
            <a:t>Changes to policies and procedures</a:t>
          </a:r>
        </a:p>
        <a:p>
          <a:pPr marL="228600" lvl="1" indent="-228600" algn="l" defTabSz="1066800">
            <a:lnSpc>
              <a:spcPct val="90000"/>
            </a:lnSpc>
            <a:spcBef>
              <a:spcPct val="0"/>
            </a:spcBef>
            <a:spcAft>
              <a:spcPct val="20000"/>
            </a:spcAft>
            <a:buChar char="•"/>
          </a:pPr>
          <a:r>
            <a:rPr lang="en-US" sz="2400" b="1" kern="1200" dirty="0"/>
            <a:t>Changes to laws, regulations, grant requirements, etc.</a:t>
          </a:r>
        </a:p>
        <a:p>
          <a:pPr marL="228600" lvl="1" indent="-228600" algn="l" defTabSz="1066800">
            <a:lnSpc>
              <a:spcPct val="90000"/>
            </a:lnSpc>
            <a:spcBef>
              <a:spcPct val="0"/>
            </a:spcBef>
            <a:spcAft>
              <a:spcPct val="20000"/>
            </a:spcAft>
            <a:buChar char="•"/>
          </a:pPr>
          <a:r>
            <a:rPr lang="en-US" sz="2400" b="1" kern="1200" dirty="0"/>
            <a:t>Communicate changes to employees</a:t>
          </a:r>
        </a:p>
      </dsp:txBody>
      <dsp:txXfrm>
        <a:off x="0" y="850044"/>
        <a:ext cx="10436771" cy="1136277"/>
      </dsp:txXfrm>
    </dsp:sp>
    <dsp:sp modelId="{D0F3AC10-2A16-4939-87AF-468980BD8497}">
      <dsp:nvSpPr>
        <dsp:cNvPr id="0" name=""/>
        <dsp:cNvSpPr/>
      </dsp:nvSpPr>
      <dsp:spPr>
        <a:xfrm>
          <a:off x="0" y="1986321"/>
          <a:ext cx="10436771" cy="5488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Not enough to implement internal controls </a:t>
          </a:r>
        </a:p>
      </dsp:txBody>
      <dsp:txXfrm>
        <a:off x="26791" y="2013112"/>
        <a:ext cx="10383189" cy="495244"/>
      </dsp:txXfrm>
    </dsp:sp>
    <dsp:sp modelId="{95B4A4FA-0B62-4E2A-B8F9-FD2120B20A34}">
      <dsp:nvSpPr>
        <dsp:cNvPr id="0" name=""/>
        <dsp:cNvSpPr/>
      </dsp:nvSpPr>
      <dsp:spPr>
        <a:xfrm>
          <a:off x="0" y="2535148"/>
          <a:ext cx="10436771" cy="382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368"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b="1" kern="1200" dirty="0"/>
            <a:t>If the controls aren’t working – change the internal controls</a:t>
          </a:r>
        </a:p>
      </dsp:txBody>
      <dsp:txXfrm>
        <a:off x="0" y="2535148"/>
        <a:ext cx="10436771" cy="382202"/>
      </dsp:txXfrm>
    </dsp:sp>
    <dsp:sp modelId="{C6BCC6F4-8E33-42A8-835B-061E2CE945A9}">
      <dsp:nvSpPr>
        <dsp:cNvPr id="0" name=""/>
        <dsp:cNvSpPr/>
      </dsp:nvSpPr>
      <dsp:spPr>
        <a:xfrm>
          <a:off x="0" y="2917350"/>
          <a:ext cx="10436771" cy="5488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Controls must be followed </a:t>
          </a:r>
        </a:p>
      </dsp:txBody>
      <dsp:txXfrm>
        <a:off x="26791" y="2944141"/>
        <a:ext cx="10383189" cy="495244"/>
      </dsp:txXfrm>
    </dsp:sp>
    <dsp:sp modelId="{210EA8EA-C1E2-4886-BFCA-E26A74EA303D}">
      <dsp:nvSpPr>
        <dsp:cNvPr id="0" name=""/>
        <dsp:cNvSpPr/>
      </dsp:nvSpPr>
      <dsp:spPr>
        <a:xfrm>
          <a:off x="0" y="3466176"/>
          <a:ext cx="10436771" cy="1136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368"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b="1" kern="1200" dirty="0"/>
            <a:t>EVERY time not just SOME of the time</a:t>
          </a:r>
        </a:p>
        <a:p>
          <a:pPr marL="228600" lvl="1" indent="-228600" algn="l" defTabSz="1066800">
            <a:lnSpc>
              <a:spcPct val="90000"/>
            </a:lnSpc>
            <a:spcBef>
              <a:spcPct val="0"/>
            </a:spcBef>
            <a:spcAft>
              <a:spcPct val="20000"/>
            </a:spcAft>
            <a:buChar char="•"/>
          </a:pPr>
          <a:r>
            <a:rPr lang="en-US" sz="2400" b="1" kern="1200" dirty="0"/>
            <a:t>Not following the control process one time is too many-</a:t>
          </a:r>
        </a:p>
        <a:p>
          <a:pPr marL="457200" lvl="2" indent="-228600" algn="l" defTabSz="1066800">
            <a:lnSpc>
              <a:spcPct val="90000"/>
            </a:lnSpc>
            <a:spcBef>
              <a:spcPct val="0"/>
            </a:spcBef>
            <a:spcAft>
              <a:spcPct val="20000"/>
            </a:spcAft>
            <a:buChar char="•"/>
          </a:pPr>
          <a:r>
            <a:rPr lang="en-US" sz="2400" b="1" kern="1200" dirty="0"/>
            <a:t>That might be when fraud/misuse, errors, or misstatements occur</a:t>
          </a:r>
        </a:p>
      </dsp:txBody>
      <dsp:txXfrm>
        <a:off x="0" y="3466176"/>
        <a:ext cx="10436771" cy="1136277"/>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E44E8-88F9-4286-A6FE-7673ECABF602}">
      <dsp:nvSpPr>
        <dsp:cNvPr id="0" name=""/>
        <dsp:cNvSpPr/>
      </dsp:nvSpPr>
      <dsp:spPr>
        <a:xfrm>
          <a:off x="1337" y="19187"/>
          <a:ext cx="5215007" cy="3129004"/>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The person(s) with executive responsibility for the conduct of the entity's operations. </a:t>
          </a:r>
        </a:p>
      </dsp:txBody>
      <dsp:txXfrm>
        <a:off x="1337" y="19187"/>
        <a:ext cx="5215007" cy="3129004"/>
      </dsp:txXfrm>
    </dsp:sp>
    <dsp:sp modelId="{D75D633C-4823-417B-8EC0-8DE314F16C17}">
      <dsp:nvSpPr>
        <dsp:cNvPr id="0" name=""/>
        <dsp:cNvSpPr/>
      </dsp:nvSpPr>
      <dsp:spPr>
        <a:xfrm>
          <a:off x="5737845" y="19187"/>
          <a:ext cx="5215007" cy="3129004"/>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For some entities, management includes some or all of those charged with governance; for example, executive members of a governance board or an owner-manager.</a:t>
          </a:r>
        </a:p>
      </dsp:txBody>
      <dsp:txXfrm>
        <a:off x="5737845" y="19187"/>
        <a:ext cx="5215007" cy="3129004"/>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E44E8-88F9-4286-A6FE-7673ECABF602}">
      <dsp:nvSpPr>
        <dsp:cNvPr id="0" name=""/>
        <dsp:cNvSpPr/>
      </dsp:nvSpPr>
      <dsp:spPr>
        <a:xfrm>
          <a:off x="3255" y="746093"/>
          <a:ext cx="2582788" cy="154967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System of internal controls should be developed by </a:t>
          </a:r>
          <a:r>
            <a:rPr lang="en-US" sz="2100" b="1" u="sng" kern="1200" dirty="0"/>
            <a:t>management</a:t>
          </a:r>
          <a:r>
            <a:rPr lang="en-US" sz="2100" b="1" kern="1200" dirty="0"/>
            <a:t> </a:t>
          </a:r>
        </a:p>
      </dsp:txBody>
      <dsp:txXfrm>
        <a:off x="3255" y="746093"/>
        <a:ext cx="2582788" cy="1549672"/>
      </dsp:txXfrm>
    </dsp:sp>
    <dsp:sp modelId="{F7B0A255-953E-4D53-8027-CB6496870ACD}">
      <dsp:nvSpPr>
        <dsp:cNvPr id="0" name=""/>
        <dsp:cNvSpPr/>
      </dsp:nvSpPr>
      <dsp:spPr>
        <a:xfrm>
          <a:off x="2844322" y="746093"/>
          <a:ext cx="2582788" cy="154967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It is </a:t>
          </a:r>
          <a:r>
            <a:rPr lang="en-US" sz="2100" b="1" u="sng" kern="1200" dirty="0"/>
            <a:t>management’s </a:t>
          </a:r>
          <a:r>
            <a:rPr lang="en-US" sz="2100" b="1" kern="1200" dirty="0"/>
            <a:t>primary responsibility to develop proper controls</a:t>
          </a:r>
        </a:p>
      </dsp:txBody>
      <dsp:txXfrm>
        <a:off x="2844322" y="746093"/>
        <a:ext cx="2582788" cy="1549672"/>
      </dsp:txXfrm>
    </dsp:sp>
    <dsp:sp modelId="{D2D4099C-E636-43E9-8135-E1493F1A57B8}">
      <dsp:nvSpPr>
        <dsp:cNvPr id="0" name=""/>
        <dsp:cNvSpPr/>
      </dsp:nvSpPr>
      <dsp:spPr>
        <a:xfrm>
          <a:off x="5685389" y="746093"/>
          <a:ext cx="2582788" cy="154967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u="sng" kern="1200" dirty="0"/>
            <a:t>Management</a:t>
          </a:r>
          <a:r>
            <a:rPr lang="en-US" sz="2100" b="1" kern="1200" dirty="0"/>
            <a:t> must be committed to development and maintenance of controls</a:t>
          </a:r>
        </a:p>
      </dsp:txBody>
      <dsp:txXfrm>
        <a:off x="5685389" y="746093"/>
        <a:ext cx="2582788" cy="1549672"/>
      </dsp:txXfrm>
    </dsp:sp>
    <dsp:sp modelId="{803DF1FA-FEDA-40BB-8AD4-5C9EC8032894}">
      <dsp:nvSpPr>
        <dsp:cNvPr id="0" name=""/>
        <dsp:cNvSpPr/>
      </dsp:nvSpPr>
      <dsp:spPr>
        <a:xfrm>
          <a:off x="8526457" y="746093"/>
          <a:ext cx="2582788" cy="154967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u="sng" kern="1200" dirty="0"/>
            <a:t>Management</a:t>
          </a:r>
          <a:r>
            <a:rPr lang="en-US" sz="2100" b="1" kern="1200" dirty="0"/>
            <a:t> needs to clearly define expectations</a:t>
          </a:r>
        </a:p>
      </dsp:txBody>
      <dsp:txXfrm>
        <a:off x="8526457" y="746093"/>
        <a:ext cx="2582788" cy="1549672"/>
      </dsp:txXfrm>
    </dsp:sp>
    <dsp:sp modelId="{2CA41449-73CF-4698-A025-D939B92DFDD7}">
      <dsp:nvSpPr>
        <dsp:cNvPr id="0" name=""/>
        <dsp:cNvSpPr/>
      </dsp:nvSpPr>
      <dsp:spPr>
        <a:xfrm>
          <a:off x="3255" y="2554045"/>
          <a:ext cx="2582788" cy="154967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u="sng" kern="1200" dirty="0"/>
            <a:t>Management</a:t>
          </a:r>
          <a:r>
            <a:rPr lang="en-US" sz="2100" b="1" kern="1200" dirty="0"/>
            <a:t> must understand that segregation of duties has associated costs</a:t>
          </a:r>
        </a:p>
      </dsp:txBody>
      <dsp:txXfrm>
        <a:off x="3255" y="2554045"/>
        <a:ext cx="2582788" cy="1549672"/>
      </dsp:txXfrm>
    </dsp:sp>
    <dsp:sp modelId="{D01E616B-0CE3-449B-A016-949A9CA82022}">
      <dsp:nvSpPr>
        <dsp:cNvPr id="0" name=""/>
        <dsp:cNvSpPr/>
      </dsp:nvSpPr>
      <dsp:spPr>
        <a:xfrm>
          <a:off x="2844322" y="2554045"/>
          <a:ext cx="2582788" cy="154967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u="sng" kern="1200" dirty="0"/>
            <a:t>Management</a:t>
          </a:r>
          <a:r>
            <a:rPr lang="en-US" sz="2100" b="1" kern="1200" dirty="0"/>
            <a:t> must monitor controls</a:t>
          </a:r>
        </a:p>
      </dsp:txBody>
      <dsp:txXfrm>
        <a:off x="2844322" y="2554045"/>
        <a:ext cx="2582788" cy="1549672"/>
      </dsp:txXfrm>
    </dsp:sp>
    <dsp:sp modelId="{0335C04D-7A16-4B21-B06D-0EBDFE46D1F1}">
      <dsp:nvSpPr>
        <dsp:cNvPr id="0" name=""/>
        <dsp:cNvSpPr/>
      </dsp:nvSpPr>
      <dsp:spPr>
        <a:xfrm>
          <a:off x="5685389" y="2554045"/>
          <a:ext cx="2582788" cy="154967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u="sng" kern="1200" dirty="0"/>
            <a:t>Management</a:t>
          </a:r>
          <a:r>
            <a:rPr lang="en-US" sz="2100" b="1" kern="1200" dirty="0"/>
            <a:t> must have understanding of information and be able to ask questions</a:t>
          </a:r>
        </a:p>
      </dsp:txBody>
      <dsp:txXfrm>
        <a:off x="5685389" y="2554045"/>
        <a:ext cx="2582788" cy="1549672"/>
      </dsp:txXfrm>
    </dsp:sp>
    <dsp:sp modelId="{BB37E2E1-E31B-492A-BF4B-BBABF1A3DF38}">
      <dsp:nvSpPr>
        <dsp:cNvPr id="0" name=""/>
        <dsp:cNvSpPr/>
      </dsp:nvSpPr>
      <dsp:spPr>
        <a:xfrm>
          <a:off x="8526457" y="2554045"/>
          <a:ext cx="2582788" cy="154967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u="sng" kern="1200" dirty="0"/>
            <a:t>Management</a:t>
          </a:r>
          <a:r>
            <a:rPr lang="en-US" sz="2100" b="1" kern="1200" dirty="0"/>
            <a:t> is front line to find a theft </a:t>
          </a:r>
        </a:p>
      </dsp:txBody>
      <dsp:txXfrm>
        <a:off x="8526457" y="2554045"/>
        <a:ext cx="2582788" cy="1549672"/>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E44E8-88F9-4286-A6FE-7673ECABF602}">
      <dsp:nvSpPr>
        <dsp:cNvPr id="0" name=""/>
        <dsp:cNvSpPr/>
      </dsp:nvSpPr>
      <dsp:spPr>
        <a:xfrm>
          <a:off x="406053" y="819"/>
          <a:ext cx="2474063" cy="148443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Credit Cards</a:t>
          </a:r>
        </a:p>
      </dsp:txBody>
      <dsp:txXfrm>
        <a:off x="406053" y="819"/>
        <a:ext cx="2474063" cy="1484438"/>
      </dsp:txXfrm>
    </dsp:sp>
    <dsp:sp modelId="{F7B0A255-953E-4D53-8027-CB6496870ACD}">
      <dsp:nvSpPr>
        <dsp:cNvPr id="0" name=""/>
        <dsp:cNvSpPr/>
      </dsp:nvSpPr>
      <dsp:spPr>
        <a:xfrm>
          <a:off x="3127524" y="819"/>
          <a:ext cx="2474063" cy="148443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Cell Phones</a:t>
          </a:r>
        </a:p>
      </dsp:txBody>
      <dsp:txXfrm>
        <a:off x="3127524" y="819"/>
        <a:ext cx="2474063" cy="1484438"/>
      </dsp:txXfrm>
    </dsp:sp>
    <dsp:sp modelId="{7FF21C33-4DD8-43F4-B6BB-A81A9334C9F0}">
      <dsp:nvSpPr>
        <dsp:cNvPr id="0" name=""/>
        <dsp:cNvSpPr/>
      </dsp:nvSpPr>
      <dsp:spPr>
        <a:xfrm>
          <a:off x="5848994" y="819"/>
          <a:ext cx="2474063" cy="148443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Public Records</a:t>
          </a:r>
        </a:p>
      </dsp:txBody>
      <dsp:txXfrm>
        <a:off x="5848994" y="819"/>
        <a:ext cx="2474063" cy="1484438"/>
      </dsp:txXfrm>
    </dsp:sp>
    <dsp:sp modelId="{D2D4099C-E636-43E9-8135-E1493F1A57B8}">
      <dsp:nvSpPr>
        <dsp:cNvPr id="0" name=""/>
        <dsp:cNvSpPr/>
      </dsp:nvSpPr>
      <dsp:spPr>
        <a:xfrm>
          <a:off x="8570465" y="819"/>
          <a:ext cx="2474063" cy="148443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Cash Mgmt.</a:t>
          </a:r>
        </a:p>
      </dsp:txBody>
      <dsp:txXfrm>
        <a:off x="8570465" y="819"/>
        <a:ext cx="2474063" cy="1484438"/>
      </dsp:txXfrm>
    </dsp:sp>
    <dsp:sp modelId="{803DF1FA-FEDA-40BB-8AD4-5C9EC8032894}">
      <dsp:nvSpPr>
        <dsp:cNvPr id="0" name=""/>
        <dsp:cNvSpPr/>
      </dsp:nvSpPr>
      <dsp:spPr>
        <a:xfrm>
          <a:off x="406053" y="1732663"/>
          <a:ext cx="2474063" cy="148443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Equipment</a:t>
          </a:r>
        </a:p>
      </dsp:txBody>
      <dsp:txXfrm>
        <a:off x="406053" y="1732663"/>
        <a:ext cx="2474063" cy="1484438"/>
      </dsp:txXfrm>
    </dsp:sp>
    <dsp:sp modelId="{2CA41449-73CF-4698-A025-D939B92DFDD7}">
      <dsp:nvSpPr>
        <dsp:cNvPr id="0" name=""/>
        <dsp:cNvSpPr/>
      </dsp:nvSpPr>
      <dsp:spPr>
        <a:xfrm>
          <a:off x="3127524" y="1732663"/>
          <a:ext cx="2474063" cy="148443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Personnel</a:t>
          </a:r>
        </a:p>
      </dsp:txBody>
      <dsp:txXfrm>
        <a:off x="3127524" y="1732663"/>
        <a:ext cx="2474063" cy="1484438"/>
      </dsp:txXfrm>
    </dsp:sp>
    <dsp:sp modelId="{D01E616B-0CE3-449B-A016-949A9CA82022}">
      <dsp:nvSpPr>
        <dsp:cNvPr id="0" name=""/>
        <dsp:cNvSpPr/>
      </dsp:nvSpPr>
      <dsp:spPr>
        <a:xfrm>
          <a:off x="5848994" y="1732663"/>
          <a:ext cx="2474063" cy="148443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Travel Expenses</a:t>
          </a:r>
        </a:p>
      </dsp:txBody>
      <dsp:txXfrm>
        <a:off x="5848994" y="1732663"/>
        <a:ext cx="2474063" cy="1484438"/>
      </dsp:txXfrm>
    </dsp:sp>
    <dsp:sp modelId="{0335C04D-7A16-4B21-B06D-0EBDFE46D1F1}">
      <dsp:nvSpPr>
        <dsp:cNvPr id="0" name=""/>
        <dsp:cNvSpPr/>
      </dsp:nvSpPr>
      <dsp:spPr>
        <a:xfrm>
          <a:off x="8570465" y="1732663"/>
          <a:ext cx="2474063" cy="148443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Budgets</a:t>
          </a:r>
        </a:p>
      </dsp:txBody>
      <dsp:txXfrm>
        <a:off x="8570465" y="1732663"/>
        <a:ext cx="2474063" cy="1484438"/>
      </dsp:txXfrm>
    </dsp:sp>
    <dsp:sp modelId="{BB37E2E1-E31B-492A-BF4B-BBABF1A3DF38}">
      <dsp:nvSpPr>
        <dsp:cNvPr id="0" name=""/>
        <dsp:cNvSpPr/>
      </dsp:nvSpPr>
      <dsp:spPr>
        <a:xfrm>
          <a:off x="4488259" y="3464508"/>
          <a:ext cx="2474063" cy="148443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Cybersecurity</a:t>
          </a:r>
        </a:p>
      </dsp:txBody>
      <dsp:txXfrm>
        <a:off x="4488259" y="3464508"/>
        <a:ext cx="2474063" cy="1484438"/>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56616-893F-40CF-9A22-04D615A6E0FC}">
      <dsp:nvSpPr>
        <dsp:cNvPr id="0" name=""/>
        <dsp:cNvSpPr/>
      </dsp:nvSpPr>
      <dsp:spPr>
        <a:xfrm>
          <a:off x="36" y="43583"/>
          <a:ext cx="3535054"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baseline="0" dirty="0"/>
            <a:t>Integrity of Information</a:t>
          </a:r>
          <a:endParaRPr lang="en-US" sz="2200" b="1" kern="1200" dirty="0"/>
        </a:p>
      </dsp:txBody>
      <dsp:txXfrm>
        <a:off x="36" y="43583"/>
        <a:ext cx="3535054" cy="633600"/>
      </dsp:txXfrm>
    </dsp:sp>
    <dsp:sp modelId="{F6E28B50-0DDB-4F3C-B366-EB0110DF4903}">
      <dsp:nvSpPr>
        <dsp:cNvPr id="0" name=""/>
        <dsp:cNvSpPr/>
      </dsp:nvSpPr>
      <dsp:spPr>
        <a:xfrm>
          <a:off x="0" y="720767"/>
          <a:ext cx="3535054" cy="417823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1" kern="1200" baseline="0" dirty="0"/>
            <a:t>How accurate is the information used to process the information?</a:t>
          </a:r>
        </a:p>
        <a:p>
          <a:pPr marL="228600" lvl="1" indent="-228600" algn="l" defTabSz="977900">
            <a:lnSpc>
              <a:spcPct val="90000"/>
            </a:lnSpc>
            <a:spcBef>
              <a:spcPct val="0"/>
            </a:spcBef>
            <a:spcAft>
              <a:spcPct val="15000"/>
            </a:spcAft>
            <a:buChar char="•"/>
          </a:pPr>
          <a:r>
            <a:rPr lang="en-US" sz="2200" b="1" kern="1200" baseline="0" dirty="0"/>
            <a:t>Who approves the information or changes to the information before and after input into the system? </a:t>
          </a:r>
        </a:p>
        <a:p>
          <a:pPr marL="228600" lvl="1" indent="-228600" algn="l" defTabSz="977900">
            <a:lnSpc>
              <a:spcPct val="90000"/>
            </a:lnSpc>
            <a:spcBef>
              <a:spcPct val="0"/>
            </a:spcBef>
            <a:spcAft>
              <a:spcPct val="15000"/>
            </a:spcAft>
            <a:buChar char="•"/>
          </a:pPr>
          <a:r>
            <a:rPr lang="en-US" sz="2200" b="1" kern="1200" baseline="0" dirty="0"/>
            <a:t>Examples: Employee and Vendor Information 	</a:t>
          </a:r>
        </a:p>
      </dsp:txBody>
      <dsp:txXfrm>
        <a:off x="0" y="720767"/>
        <a:ext cx="3535054" cy="4178233"/>
      </dsp:txXfrm>
    </dsp:sp>
    <dsp:sp modelId="{5FF54ECB-CA7F-45A6-B7BF-15479C1F6EE6}">
      <dsp:nvSpPr>
        <dsp:cNvPr id="0" name=""/>
        <dsp:cNvSpPr/>
      </dsp:nvSpPr>
      <dsp:spPr>
        <a:xfrm>
          <a:off x="4029999" y="43583"/>
          <a:ext cx="3535054"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t>Authorization</a:t>
          </a:r>
          <a:endParaRPr lang="en-US" sz="2200" b="1" kern="1200" baseline="0" dirty="0"/>
        </a:p>
      </dsp:txBody>
      <dsp:txXfrm>
        <a:off x="4029999" y="43583"/>
        <a:ext cx="3535054" cy="633600"/>
      </dsp:txXfrm>
    </dsp:sp>
    <dsp:sp modelId="{0C804AAD-6A42-45D2-B6F2-81ED42D37694}">
      <dsp:nvSpPr>
        <dsp:cNvPr id="0" name=""/>
        <dsp:cNvSpPr/>
      </dsp:nvSpPr>
      <dsp:spPr>
        <a:xfrm>
          <a:off x="4029999" y="677183"/>
          <a:ext cx="3535054" cy="417823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1" kern="1200" dirty="0"/>
            <a:t>Who has access to the information?</a:t>
          </a:r>
        </a:p>
        <a:p>
          <a:pPr marL="228600" lvl="1" indent="-228600" algn="l" defTabSz="977900">
            <a:lnSpc>
              <a:spcPct val="90000"/>
            </a:lnSpc>
            <a:spcBef>
              <a:spcPct val="0"/>
            </a:spcBef>
            <a:spcAft>
              <a:spcPct val="15000"/>
            </a:spcAft>
            <a:buChar char="•"/>
          </a:pPr>
          <a:r>
            <a:rPr lang="en-US" sz="2200" b="1" kern="1200" dirty="0"/>
            <a:t>Who has authorization to change or alter the information?</a:t>
          </a:r>
        </a:p>
        <a:p>
          <a:pPr marL="228600" lvl="1" indent="-228600" algn="l" defTabSz="977900">
            <a:lnSpc>
              <a:spcPct val="90000"/>
            </a:lnSpc>
            <a:spcBef>
              <a:spcPct val="0"/>
            </a:spcBef>
            <a:spcAft>
              <a:spcPct val="15000"/>
            </a:spcAft>
            <a:buChar char="•"/>
          </a:pPr>
          <a:r>
            <a:rPr lang="en-US" sz="2200" b="1" kern="1200" dirty="0"/>
            <a:t>Are changes to information approved? </a:t>
          </a:r>
        </a:p>
        <a:p>
          <a:pPr marL="228600" lvl="1" indent="-228600" algn="l" defTabSz="977900">
            <a:lnSpc>
              <a:spcPct val="90000"/>
            </a:lnSpc>
            <a:spcBef>
              <a:spcPct val="0"/>
            </a:spcBef>
            <a:spcAft>
              <a:spcPct val="15000"/>
            </a:spcAft>
            <a:buChar char="•"/>
          </a:pPr>
          <a:r>
            <a:rPr lang="en-US" sz="2200" b="1" kern="1200" dirty="0"/>
            <a:t>Examples: Access to the vendor and payroll master file is limited and   changes to the vendor and payroll master files require approval</a:t>
          </a:r>
        </a:p>
      </dsp:txBody>
      <dsp:txXfrm>
        <a:off x="4029999" y="677183"/>
        <a:ext cx="3535054" cy="41782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DBC1F-DE77-4207-8524-3966ECEC67AB}">
      <dsp:nvSpPr>
        <dsp:cNvPr id="0" name=""/>
        <dsp:cNvSpPr/>
      </dsp:nvSpPr>
      <dsp:spPr>
        <a:xfrm>
          <a:off x="-6796516" y="-1039652"/>
          <a:ext cx="8092399" cy="8092399"/>
        </a:xfrm>
        <a:prstGeom prst="blockArc">
          <a:avLst>
            <a:gd name="adj1" fmla="val 18900000"/>
            <a:gd name="adj2" fmla="val 2700000"/>
            <a:gd name="adj3" fmla="val 267"/>
          </a:avLst>
        </a:prstGeom>
        <a:noFill/>
        <a:ln w="12700" cap="flat" cmpd="sng" algn="ctr">
          <a:solidFill>
            <a:schemeClr val="dk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9F770C9-3BF2-43FC-98AD-42CFEB9863F7}">
      <dsp:nvSpPr>
        <dsp:cNvPr id="0" name=""/>
        <dsp:cNvSpPr/>
      </dsp:nvSpPr>
      <dsp:spPr>
        <a:xfrm>
          <a:off x="834617" y="601309"/>
          <a:ext cx="9591751" cy="1202619"/>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4579" tIns="96520" rIns="96520" bIns="96520" numCol="1" spcCol="1270" anchor="ctr" anchorCtr="0">
          <a:noAutofit/>
        </a:bodyPr>
        <a:lstStyle/>
        <a:p>
          <a:pPr marL="0" lvl="0" indent="0" algn="just" defTabSz="1689100">
            <a:lnSpc>
              <a:spcPct val="90000"/>
            </a:lnSpc>
            <a:spcBef>
              <a:spcPct val="0"/>
            </a:spcBef>
            <a:spcAft>
              <a:spcPct val="35000"/>
            </a:spcAft>
            <a:buNone/>
          </a:pPr>
          <a:r>
            <a:rPr lang="en-US" sz="3800" b="1" kern="1200" dirty="0"/>
            <a:t>How do you prevent errors?</a:t>
          </a:r>
        </a:p>
      </dsp:txBody>
      <dsp:txXfrm>
        <a:off x="834617" y="601309"/>
        <a:ext cx="9591751" cy="1202619"/>
      </dsp:txXfrm>
    </dsp:sp>
    <dsp:sp modelId="{E3D02DDA-74E1-4923-8A5D-EB5001890436}">
      <dsp:nvSpPr>
        <dsp:cNvPr id="0" name=""/>
        <dsp:cNvSpPr/>
      </dsp:nvSpPr>
      <dsp:spPr>
        <a:xfrm>
          <a:off x="82980" y="450982"/>
          <a:ext cx="1503273" cy="1503273"/>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1E0E007-8070-44A9-A540-4522982418DC}">
      <dsp:nvSpPr>
        <dsp:cNvPr id="0" name=""/>
        <dsp:cNvSpPr/>
      </dsp:nvSpPr>
      <dsp:spPr>
        <a:xfrm>
          <a:off x="1271769" y="2405238"/>
          <a:ext cx="9154599" cy="1202619"/>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4579" tIns="96520" rIns="96520" bIns="96520" numCol="1" spcCol="1270" anchor="ctr" anchorCtr="0">
          <a:noAutofit/>
        </a:bodyPr>
        <a:lstStyle/>
        <a:p>
          <a:pPr marL="0" lvl="0" indent="0" algn="just" defTabSz="1689100">
            <a:lnSpc>
              <a:spcPct val="90000"/>
            </a:lnSpc>
            <a:spcBef>
              <a:spcPct val="0"/>
            </a:spcBef>
            <a:spcAft>
              <a:spcPct val="35000"/>
            </a:spcAft>
            <a:buNone/>
          </a:pPr>
          <a:r>
            <a:rPr lang="en-US" sz="3800" b="1" kern="1200" dirty="0"/>
            <a:t>If an error occurs, will you detect  it timely?</a:t>
          </a:r>
        </a:p>
      </dsp:txBody>
      <dsp:txXfrm>
        <a:off x="1271769" y="2405238"/>
        <a:ext cx="9154599" cy="1202619"/>
      </dsp:txXfrm>
    </dsp:sp>
    <dsp:sp modelId="{ABA6572C-86E3-4A53-B519-A43BAA23B4A2}">
      <dsp:nvSpPr>
        <dsp:cNvPr id="0" name=""/>
        <dsp:cNvSpPr/>
      </dsp:nvSpPr>
      <dsp:spPr>
        <a:xfrm>
          <a:off x="520132" y="2254910"/>
          <a:ext cx="1503273" cy="1503273"/>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4F168CF-F7DC-40B1-AB9A-89AE8B219CF1}">
      <dsp:nvSpPr>
        <dsp:cNvPr id="0" name=""/>
        <dsp:cNvSpPr/>
      </dsp:nvSpPr>
      <dsp:spPr>
        <a:xfrm>
          <a:off x="834617" y="4209166"/>
          <a:ext cx="9591751" cy="1202619"/>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4579" tIns="96520" rIns="96520" bIns="96520" numCol="1" spcCol="1270" anchor="ctr" anchorCtr="0">
          <a:noAutofit/>
        </a:bodyPr>
        <a:lstStyle/>
        <a:p>
          <a:pPr marL="0" lvl="0" indent="0" algn="just" defTabSz="1689100">
            <a:lnSpc>
              <a:spcPct val="90000"/>
            </a:lnSpc>
            <a:spcBef>
              <a:spcPct val="0"/>
            </a:spcBef>
            <a:spcAft>
              <a:spcPct val="35000"/>
            </a:spcAft>
            <a:buNone/>
          </a:pPr>
          <a:r>
            <a:rPr lang="en-US" sz="3800" b="1" kern="1200" dirty="0"/>
            <a:t>Preventing errors is a shared concern of both management &amp; auditors.</a:t>
          </a:r>
        </a:p>
      </dsp:txBody>
      <dsp:txXfrm>
        <a:off x="834617" y="4209166"/>
        <a:ext cx="9591751" cy="1202619"/>
      </dsp:txXfrm>
    </dsp:sp>
    <dsp:sp modelId="{C0E33860-D31A-4358-AD81-620088ED7D81}">
      <dsp:nvSpPr>
        <dsp:cNvPr id="0" name=""/>
        <dsp:cNvSpPr/>
      </dsp:nvSpPr>
      <dsp:spPr>
        <a:xfrm>
          <a:off x="82980" y="4058839"/>
          <a:ext cx="1503273" cy="1503273"/>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6B435-61BF-4C39-B6F7-4E8415AA4605}">
      <dsp:nvSpPr>
        <dsp:cNvPr id="0" name=""/>
        <dsp:cNvSpPr/>
      </dsp:nvSpPr>
      <dsp:spPr>
        <a:xfrm>
          <a:off x="0" y="2388036"/>
          <a:ext cx="11083158" cy="2655504"/>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just" defTabSz="1289050">
            <a:lnSpc>
              <a:spcPct val="90000"/>
            </a:lnSpc>
            <a:spcBef>
              <a:spcPct val="0"/>
            </a:spcBef>
            <a:spcAft>
              <a:spcPct val="35000"/>
            </a:spcAft>
            <a:buNone/>
          </a:pPr>
          <a:r>
            <a:rPr lang="en-US" sz="2900" b="1" kern="1200" dirty="0"/>
            <a:t>So that no one individual controls all key aspects of a transaction or event, this includes separating the responsibilities for:</a:t>
          </a:r>
        </a:p>
      </dsp:txBody>
      <dsp:txXfrm>
        <a:off x="0" y="2388036"/>
        <a:ext cx="11083158" cy="1433972"/>
      </dsp:txXfrm>
    </dsp:sp>
    <dsp:sp modelId="{453A1BCB-0DAD-4F5C-A6FF-6327E910C621}">
      <dsp:nvSpPr>
        <dsp:cNvPr id="0" name=""/>
        <dsp:cNvSpPr/>
      </dsp:nvSpPr>
      <dsp:spPr>
        <a:xfrm>
          <a:off x="0" y="3768898"/>
          <a:ext cx="2770789" cy="1221532"/>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Authorizing Transactions</a:t>
          </a:r>
        </a:p>
      </dsp:txBody>
      <dsp:txXfrm>
        <a:off x="0" y="3768898"/>
        <a:ext cx="2770789" cy="1221532"/>
      </dsp:txXfrm>
    </dsp:sp>
    <dsp:sp modelId="{465E9908-2882-4898-83C4-3F2EBCD9971D}">
      <dsp:nvSpPr>
        <dsp:cNvPr id="0" name=""/>
        <dsp:cNvSpPr/>
      </dsp:nvSpPr>
      <dsp:spPr>
        <a:xfrm>
          <a:off x="2770789" y="3768898"/>
          <a:ext cx="2770789" cy="1221532"/>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Processing &amp; Recording Transactions</a:t>
          </a:r>
        </a:p>
      </dsp:txBody>
      <dsp:txXfrm>
        <a:off x="2770789" y="3768898"/>
        <a:ext cx="2770789" cy="1221532"/>
      </dsp:txXfrm>
    </dsp:sp>
    <dsp:sp modelId="{90CF992B-B825-4685-BC5D-EF11691DE26A}">
      <dsp:nvSpPr>
        <dsp:cNvPr id="0" name=""/>
        <dsp:cNvSpPr/>
      </dsp:nvSpPr>
      <dsp:spPr>
        <a:xfrm>
          <a:off x="5541579" y="3768898"/>
          <a:ext cx="2770789" cy="1221532"/>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Reviewing the Transactions</a:t>
          </a:r>
        </a:p>
      </dsp:txBody>
      <dsp:txXfrm>
        <a:off x="5541579" y="3768898"/>
        <a:ext cx="2770789" cy="1221532"/>
      </dsp:txXfrm>
    </dsp:sp>
    <dsp:sp modelId="{28438ED2-7A42-41B1-BC8F-1F025DDCCC2B}">
      <dsp:nvSpPr>
        <dsp:cNvPr id="0" name=""/>
        <dsp:cNvSpPr/>
      </dsp:nvSpPr>
      <dsp:spPr>
        <a:xfrm>
          <a:off x="8312368" y="3768898"/>
          <a:ext cx="2770789" cy="1221532"/>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Handling Any Assets Related to the Transactions</a:t>
          </a:r>
        </a:p>
      </dsp:txBody>
      <dsp:txXfrm>
        <a:off x="8312368" y="3768898"/>
        <a:ext cx="2770789" cy="1221532"/>
      </dsp:txXfrm>
    </dsp:sp>
    <dsp:sp modelId="{5541B718-0FA1-45C1-B389-E99CE96957F2}">
      <dsp:nvSpPr>
        <dsp:cNvPr id="0" name=""/>
        <dsp:cNvSpPr/>
      </dsp:nvSpPr>
      <dsp:spPr>
        <a:xfrm rot="10800000">
          <a:off x="0" y="1425"/>
          <a:ext cx="11083158" cy="2426443"/>
        </a:xfrm>
        <a:prstGeom prst="upArrowCallou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just" defTabSz="1289050">
            <a:lnSpc>
              <a:spcPct val="90000"/>
            </a:lnSpc>
            <a:spcBef>
              <a:spcPct val="0"/>
            </a:spcBef>
            <a:spcAft>
              <a:spcPct val="35000"/>
            </a:spcAft>
            <a:buNone/>
          </a:pPr>
          <a:r>
            <a:rPr lang="en-US" sz="2900" b="1" kern="1200" dirty="0"/>
            <a:t>Process where management divides or segregates key duties and responsibilities among different people to reduce the risk of error, misuse, or fraud. </a:t>
          </a:r>
        </a:p>
      </dsp:txBody>
      <dsp:txXfrm rot="10800000">
        <a:off x="0" y="1425"/>
        <a:ext cx="11083158" cy="157663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917B0-2D57-45A0-B36D-0DE4A9D8B4C4}">
      <dsp:nvSpPr>
        <dsp:cNvPr id="0" name=""/>
        <dsp:cNvSpPr/>
      </dsp:nvSpPr>
      <dsp:spPr>
        <a:xfrm>
          <a:off x="5938" y="0"/>
          <a:ext cx="3678143" cy="4765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t>Segregation of Duties</a:t>
          </a:r>
        </a:p>
      </dsp:txBody>
      <dsp:txXfrm>
        <a:off x="5938" y="0"/>
        <a:ext cx="3678143" cy="476533"/>
      </dsp:txXfrm>
    </dsp:sp>
    <dsp:sp modelId="{275AFFC2-8BC2-4DEF-BACE-B3B64D802019}">
      <dsp:nvSpPr>
        <dsp:cNvPr id="0" name=""/>
        <dsp:cNvSpPr/>
      </dsp:nvSpPr>
      <dsp:spPr>
        <a:xfrm>
          <a:off x="5938" y="476533"/>
          <a:ext cx="3678143" cy="41859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b="1" kern="1200" dirty="0"/>
            <a:t>Who has responsibility for authorization, recording, and safekeeping? </a:t>
          </a:r>
        </a:p>
        <a:p>
          <a:pPr marL="228600" lvl="1" indent="-228600" algn="l" defTabSz="933450">
            <a:lnSpc>
              <a:spcPct val="90000"/>
            </a:lnSpc>
            <a:spcBef>
              <a:spcPct val="0"/>
            </a:spcBef>
            <a:spcAft>
              <a:spcPct val="15000"/>
            </a:spcAft>
            <a:buChar char="•"/>
          </a:pPr>
          <a:r>
            <a:rPr lang="en-US" sz="2100" b="1" kern="1200" dirty="0"/>
            <a:t>Examples:</a:t>
          </a:r>
        </a:p>
        <a:p>
          <a:pPr marL="457200" lvl="2" indent="-228600" algn="l" defTabSz="933450">
            <a:lnSpc>
              <a:spcPct val="90000"/>
            </a:lnSpc>
            <a:spcBef>
              <a:spcPct val="0"/>
            </a:spcBef>
            <a:spcAft>
              <a:spcPct val="15000"/>
            </a:spcAft>
            <a:buChar char="•"/>
          </a:pPr>
          <a:r>
            <a:rPr lang="en-US" sz="2100" b="1" kern="1200" dirty="0"/>
            <a:t>No single person should: Prepare bills, Receive money, Record receipts, Deposit money, Reconcile bank accounts</a:t>
          </a:r>
        </a:p>
        <a:p>
          <a:pPr marL="457200" lvl="2" indent="-228600" algn="l" defTabSz="933450">
            <a:lnSpc>
              <a:spcPct val="90000"/>
            </a:lnSpc>
            <a:spcBef>
              <a:spcPct val="0"/>
            </a:spcBef>
            <a:spcAft>
              <a:spcPct val="15000"/>
            </a:spcAft>
            <a:buChar char="•"/>
          </a:pPr>
          <a:r>
            <a:rPr lang="en-US" sz="2100" b="1" kern="1200" dirty="0"/>
            <a:t>No single person should: Authorize payments, Disburse funds, Reconcile bank accounts</a:t>
          </a:r>
        </a:p>
      </dsp:txBody>
      <dsp:txXfrm>
        <a:off x="5938" y="476533"/>
        <a:ext cx="3678143" cy="4185944"/>
      </dsp:txXfrm>
    </dsp:sp>
    <dsp:sp modelId="{35537E8D-3DBF-49CF-8F84-EA432068A5F4}">
      <dsp:nvSpPr>
        <dsp:cNvPr id="0" name=""/>
        <dsp:cNvSpPr/>
      </dsp:nvSpPr>
      <dsp:spPr>
        <a:xfrm>
          <a:off x="4126418" y="-47197"/>
          <a:ext cx="3681738" cy="4765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Review and responsibility</a:t>
          </a:r>
        </a:p>
      </dsp:txBody>
      <dsp:txXfrm>
        <a:off x="4126418" y="-47197"/>
        <a:ext cx="3681738" cy="476533"/>
      </dsp:txXfrm>
    </dsp:sp>
    <dsp:sp modelId="{95AFEFF3-B99A-40B4-9443-3F3FFD207F55}">
      <dsp:nvSpPr>
        <dsp:cNvPr id="0" name=""/>
        <dsp:cNvSpPr/>
      </dsp:nvSpPr>
      <dsp:spPr>
        <a:xfrm>
          <a:off x="4130836" y="431048"/>
          <a:ext cx="3681738" cy="427862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t>Work should be regularly checked</a:t>
          </a:r>
        </a:p>
        <a:p>
          <a:pPr marL="228600" lvl="1" indent="-228600" algn="l" defTabSz="889000">
            <a:lnSpc>
              <a:spcPct val="90000"/>
            </a:lnSpc>
            <a:spcBef>
              <a:spcPct val="0"/>
            </a:spcBef>
            <a:spcAft>
              <a:spcPct val="15000"/>
            </a:spcAft>
            <a:buChar char="•"/>
          </a:pPr>
          <a:r>
            <a:rPr lang="en-US" sz="2000" b="1" kern="1200" dirty="0"/>
            <a:t>Examples: </a:t>
          </a:r>
        </a:p>
        <a:p>
          <a:pPr marL="457200" lvl="2" indent="-228600" algn="l" defTabSz="889000">
            <a:lnSpc>
              <a:spcPct val="90000"/>
            </a:lnSpc>
            <a:spcBef>
              <a:spcPct val="0"/>
            </a:spcBef>
            <a:spcAft>
              <a:spcPct val="15000"/>
            </a:spcAft>
            <a:buChar char="•"/>
          </a:pPr>
          <a:r>
            <a:rPr lang="en-US" sz="2000" b="1" kern="1200" dirty="0"/>
            <a:t>Payroll: Personnel records, Employee pay rates, leave entitlements, Verify payroll reports agree to the bank statements</a:t>
          </a:r>
        </a:p>
        <a:p>
          <a:pPr marL="457200" lvl="2" indent="-228600" algn="l" defTabSz="889000">
            <a:lnSpc>
              <a:spcPct val="90000"/>
            </a:lnSpc>
            <a:spcBef>
              <a:spcPct val="0"/>
            </a:spcBef>
            <a:spcAft>
              <a:spcPct val="15000"/>
            </a:spcAft>
            <a:buChar char="•"/>
          </a:pPr>
          <a:r>
            <a:rPr lang="en-US" sz="2000" b="1" kern="1200" dirty="0"/>
            <a:t>Vendor : Vendor Master File, Vendor Payments</a:t>
          </a:r>
        </a:p>
        <a:p>
          <a:pPr marL="457200" lvl="2" indent="-228600" algn="l" defTabSz="889000">
            <a:lnSpc>
              <a:spcPct val="90000"/>
            </a:lnSpc>
            <a:spcBef>
              <a:spcPct val="0"/>
            </a:spcBef>
            <a:spcAft>
              <a:spcPct val="15000"/>
            </a:spcAft>
            <a:buChar char="•"/>
          </a:pPr>
          <a:r>
            <a:rPr lang="en-US" sz="2000" b="1" kern="1200" dirty="0"/>
            <a:t>Bank Reconciliations: Review all information on the bank reconciliation, including the underlying information</a:t>
          </a:r>
        </a:p>
      </dsp:txBody>
      <dsp:txXfrm>
        <a:off x="4130836" y="431048"/>
        <a:ext cx="3681738" cy="4278627"/>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7795A-9796-4C7F-9D44-636AF12D7A1F}">
      <dsp:nvSpPr>
        <dsp:cNvPr id="0" name=""/>
        <dsp:cNvSpPr/>
      </dsp:nvSpPr>
      <dsp:spPr>
        <a:xfrm>
          <a:off x="1818487" y="998"/>
          <a:ext cx="3398156" cy="2038894"/>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t>Council of Sponsoring Organizations (COSO)</a:t>
          </a:r>
        </a:p>
      </dsp:txBody>
      <dsp:txXfrm>
        <a:off x="1818487" y="998"/>
        <a:ext cx="3398156" cy="2038894"/>
      </dsp:txXfrm>
    </dsp:sp>
    <dsp:sp modelId="{D9AE48B4-655A-4D42-9106-1BF88B7E5690}">
      <dsp:nvSpPr>
        <dsp:cNvPr id="0" name=""/>
        <dsp:cNvSpPr/>
      </dsp:nvSpPr>
      <dsp:spPr>
        <a:xfrm>
          <a:off x="5556459" y="998"/>
          <a:ext cx="3398156" cy="2038894"/>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t>Green Book (GB)</a:t>
          </a:r>
        </a:p>
      </dsp:txBody>
      <dsp:txXfrm>
        <a:off x="5556459" y="998"/>
        <a:ext cx="3398156" cy="2038894"/>
      </dsp:txXfrm>
    </dsp:sp>
    <dsp:sp modelId="{8B596544-7747-4C29-8260-2480B30CCBCC}">
      <dsp:nvSpPr>
        <dsp:cNvPr id="0" name=""/>
        <dsp:cNvSpPr/>
      </dsp:nvSpPr>
      <dsp:spPr>
        <a:xfrm>
          <a:off x="1818487" y="2379707"/>
          <a:ext cx="3398156" cy="2038894"/>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t>AU-C’s</a:t>
          </a:r>
        </a:p>
        <a:p>
          <a:pPr marL="0" lvl="0" indent="0" algn="ctr" defTabSz="1511300">
            <a:lnSpc>
              <a:spcPct val="90000"/>
            </a:lnSpc>
            <a:spcBef>
              <a:spcPct val="0"/>
            </a:spcBef>
            <a:spcAft>
              <a:spcPct val="35000"/>
            </a:spcAft>
            <a:buNone/>
          </a:pPr>
          <a:r>
            <a:rPr lang="en-US" sz="3400" b="1" kern="1200" dirty="0"/>
            <a:t>(US Auditing Standards)</a:t>
          </a:r>
        </a:p>
      </dsp:txBody>
      <dsp:txXfrm>
        <a:off x="1818487" y="2379707"/>
        <a:ext cx="3398156" cy="2038894"/>
      </dsp:txXfrm>
    </dsp:sp>
    <dsp:sp modelId="{A29465DD-FE31-4A33-B235-EF3B51E99345}">
      <dsp:nvSpPr>
        <dsp:cNvPr id="0" name=""/>
        <dsp:cNvSpPr/>
      </dsp:nvSpPr>
      <dsp:spPr>
        <a:xfrm>
          <a:off x="5556459" y="2379707"/>
          <a:ext cx="3398156" cy="2038894"/>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t>Ohio Administrative Code (OAC)</a:t>
          </a:r>
        </a:p>
      </dsp:txBody>
      <dsp:txXfrm>
        <a:off x="5556459" y="2379707"/>
        <a:ext cx="3398156" cy="2038894"/>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82183-2610-4428-91C1-FCD5FB7C1DA5}">
      <dsp:nvSpPr>
        <dsp:cNvPr id="0" name=""/>
        <dsp:cNvSpPr/>
      </dsp:nvSpPr>
      <dsp:spPr>
        <a:xfrm>
          <a:off x="0" y="3212147"/>
          <a:ext cx="10930759" cy="105429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As part of delegating authority, management evaluates the delegation for proper segregation of duties.</a:t>
          </a:r>
        </a:p>
      </dsp:txBody>
      <dsp:txXfrm>
        <a:off x="0" y="3212147"/>
        <a:ext cx="10930759" cy="1054298"/>
      </dsp:txXfrm>
    </dsp:sp>
    <dsp:sp modelId="{784B4A85-FBA6-4118-8F9C-36FA9704B971}">
      <dsp:nvSpPr>
        <dsp:cNvPr id="0" name=""/>
        <dsp:cNvSpPr/>
      </dsp:nvSpPr>
      <dsp:spPr>
        <a:xfrm rot="10800000">
          <a:off x="0" y="1606450"/>
          <a:ext cx="10930759" cy="1621510"/>
        </a:xfrm>
        <a:prstGeom prst="upArrowCallou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Mgmt. delegates authority only to the extent required to achieve the entity’s objectives.</a:t>
          </a:r>
        </a:p>
      </dsp:txBody>
      <dsp:txXfrm rot="10800000">
        <a:off x="0" y="1606450"/>
        <a:ext cx="10930759" cy="1053609"/>
      </dsp:txXfrm>
    </dsp:sp>
    <dsp:sp modelId="{DB4F8C26-569A-4E19-9B58-5C291F5F5936}">
      <dsp:nvSpPr>
        <dsp:cNvPr id="0" name=""/>
        <dsp:cNvSpPr/>
      </dsp:nvSpPr>
      <dsp:spPr>
        <a:xfrm rot="10800000">
          <a:off x="0" y="754"/>
          <a:ext cx="10930759" cy="1621510"/>
        </a:xfrm>
        <a:prstGeom prst="upArrowCallou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Mgmt. determines what level of authority each key role needs to fulfill a responsibility.</a:t>
          </a:r>
        </a:p>
      </dsp:txBody>
      <dsp:txXfrm rot="10800000">
        <a:off x="0" y="754"/>
        <a:ext cx="10930759" cy="1053609"/>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C82C9-A6E3-4E14-9E36-BAFF518BF84A}">
      <dsp:nvSpPr>
        <dsp:cNvPr id="0" name=""/>
        <dsp:cNvSpPr/>
      </dsp:nvSpPr>
      <dsp:spPr>
        <a:xfrm>
          <a:off x="3566159" y="604"/>
          <a:ext cx="5349240" cy="2357995"/>
        </a:xfrm>
        <a:prstGeom prst="rightArrow">
          <a:avLst>
            <a:gd name="adj1" fmla="val 75000"/>
            <a:gd name="adj2" fmla="val 5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Inadequate segregation of duties or independent checks increases the susceptibility of misappropriation </a:t>
          </a:r>
        </a:p>
      </dsp:txBody>
      <dsp:txXfrm>
        <a:off x="3566159" y="295353"/>
        <a:ext cx="4464992" cy="1768497"/>
      </dsp:txXfrm>
    </dsp:sp>
    <dsp:sp modelId="{821DFD9E-9EEE-4ED5-9084-4ABC6115387F}">
      <dsp:nvSpPr>
        <dsp:cNvPr id="0" name=""/>
        <dsp:cNvSpPr/>
      </dsp:nvSpPr>
      <dsp:spPr>
        <a:xfrm>
          <a:off x="0" y="604"/>
          <a:ext cx="3566160" cy="235799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b="1" kern="1200" dirty="0"/>
            <a:t>AU-C 240</a:t>
          </a:r>
        </a:p>
      </dsp:txBody>
      <dsp:txXfrm>
        <a:off x="115108" y="115712"/>
        <a:ext cx="3335944" cy="2127779"/>
      </dsp:txXfrm>
    </dsp:sp>
    <dsp:sp modelId="{2B3CE272-6153-4849-9EA2-846C77872E10}">
      <dsp:nvSpPr>
        <dsp:cNvPr id="0" name=""/>
        <dsp:cNvSpPr/>
      </dsp:nvSpPr>
      <dsp:spPr>
        <a:xfrm>
          <a:off x="3566159" y="2594399"/>
          <a:ext cx="5349240" cy="2357995"/>
        </a:xfrm>
        <a:prstGeom prst="rightArrow">
          <a:avLst>
            <a:gd name="adj1" fmla="val 75000"/>
            <a:gd name="adj2" fmla="val 5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Absent or inadequate S.o.D may be</a:t>
          </a:r>
          <a:r>
            <a:rPr lang="en-US" sz="2800" kern="1200" dirty="0">
              <a:effectLst/>
            </a:rPr>
            <a:t> deficiencies, significant deficiencies, or material weaknesses</a:t>
          </a:r>
          <a:endParaRPr lang="en-US" sz="2800" kern="1200" dirty="0"/>
        </a:p>
      </dsp:txBody>
      <dsp:txXfrm>
        <a:off x="3566159" y="2889148"/>
        <a:ext cx="4464992" cy="1768497"/>
      </dsp:txXfrm>
    </dsp:sp>
    <dsp:sp modelId="{DDC81E88-B3C4-41C0-8A87-119B858D3077}">
      <dsp:nvSpPr>
        <dsp:cNvPr id="0" name=""/>
        <dsp:cNvSpPr/>
      </dsp:nvSpPr>
      <dsp:spPr>
        <a:xfrm>
          <a:off x="0" y="2594399"/>
          <a:ext cx="3566160" cy="235799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b="1" kern="1200" dirty="0"/>
            <a:t>AU-C 265</a:t>
          </a:r>
          <a:endParaRPr lang="en-US" sz="6500" kern="1200" dirty="0"/>
        </a:p>
      </dsp:txBody>
      <dsp:txXfrm>
        <a:off x="115108" y="2709507"/>
        <a:ext cx="3335944" cy="2127779"/>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C82C9-A6E3-4E14-9E36-BAFF518BF84A}">
      <dsp:nvSpPr>
        <dsp:cNvPr id="0" name=""/>
        <dsp:cNvSpPr/>
      </dsp:nvSpPr>
      <dsp:spPr>
        <a:xfrm>
          <a:off x="3567900" y="686"/>
          <a:ext cx="5338797" cy="2308082"/>
        </a:xfrm>
        <a:prstGeom prst="rightArrow">
          <a:avLst>
            <a:gd name="adj1" fmla="val 75000"/>
            <a:gd name="adj2" fmla="val 5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lang="en-US" sz="2400" kern="1200" dirty="0"/>
            <a:t>Should reduce the opportunities to allow any person to be in a position to both perpetrate and conceal errors or fraud</a:t>
          </a:r>
        </a:p>
      </dsp:txBody>
      <dsp:txXfrm>
        <a:off x="3567900" y="289196"/>
        <a:ext cx="4473266" cy="1731062"/>
      </dsp:txXfrm>
    </dsp:sp>
    <dsp:sp modelId="{821DFD9E-9EEE-4ED5-9084-4ABC6115387F}">
      <dsp:nvSpPr>
        <dsp:cNvPr id="0" name=""/>
        <dsp:cNvSpPr/>
      </dsp:nvSpPr>
      <dsp:spPr>
        <a:xfrm>
          <a:off x="8702" y="154847"/>
          <a:ext cx="3559198" cy="1999759"/>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en-US" sz="5300" b="1" kern="1200" dirty="0"/>
            <a:t>AU-C 315</a:t>
          </a:r>
        </a:p>
      </dsp:txBody>
      <dsp:txXfrm>
        <a:off x="106322" y="252467"/>
        <a:ext cx="3363958" cy="1804519"/>
      </dsp:txXfrm>
    </dsp:sp>
    <dsp:sp modelId="{2B3CE272-6153-4849-9EA2-846C77872E10}">
      <dsp:nvSpPr>
        <dsp:cNvPr id="0" name=""/>
        <dsp:cNvSpPr/>
      </dsp:nvSpPr>
      <dsp:spPr>
        <a:xfrm>
          <a:off x="3567030" y="2508744"/>
          <a:ext cx="5344016" cy="2430867"/>
        </a:xfrm>
        <a:prstGeom prst="rightArrow">
          <a:avLst>
            <a:gd name="adj1" fmla="val 75000"/>
            <a:gd name="adj2" fmla="val 5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b="0" i="0" kern="1200" dirty="0">
              <a:effectLst/>
              <a:latin typeface="+mn-lt"/>
              <a:ea typeface="+mn-ea"/>
              <a:cs typeface="+mn-cs"/>
            </a:rPr>
            <a:t>When designing the public office's system of internal control and the specific control activities, mgmt. should plan for adequate segregation of duties </a:t>
          </a:r>
          <a:r>
            <a:rPr lang="en-US" sz="2400" b="0" i="0" u="sng" kern="1200" dirty="0">
              <a:effectLst/>
              <a:latin typeface="+mn-lt"/>
              <a:ea typeface="+mn-ea"/>
              <a:cs typeface="+mn-cs"/>
            </a:rPr>
            <a:t>or compensating controls</a:t>
          </a:r>
          <a:r>
            <a:rPr lang="en-US" sz="2400" b="0" i="0" kern="1200" dirty="0">
              <a:effectLst/>
              <a:latin typeface="+mn-lt"/>
              <a:ea typeface="+mn-ea"/>
              <a:cs typeface="+mn-cs"/>
            </a:rPr>
            <a:t>.</a:t>
          </a:r>
          <a:endParaRPr lang="en-US" sz="2400" kern="1200" dirty="0"/>
        </a:p>
      </dsp:txBody>
      <dsp:txXfrm>
        <a:off x="3567030" y="2812602"/>
        <a:ext cx="4432441" cy="1823151"/>
      </dsp:txXfrm>
    </dsp:sp>
    <dsp:sp modelId="{DDC81E88-B3C4-41C0-8A87-119B858D3077}">
      <dsp:nvSpPr>
        <dsp:cNvPr id="0" name=""/>
        <dsp:cNvSpPr/>
      </dsp:nvSpPr>
      <dsp:spPr>
        <a:xfrm>
          <a:off x="4353" y="2724298"/>
          <a:ext cx="3562677" cy="1999759"/>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en-US" sz="5300" b="1" kern="1200" dirty="0"/>
            <a:t>OAC 117-2-01(D)(4)</a:t>
          </a:r>
        </a:p>
      </dsp:txBody>
      <dsp:txXfrm>
        <a:off x="101973" y="2821918"/>
        <a:ext cx="3367437" cy="1804519"/>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21873-3780-47A6-A096-2C6D214AE4D5}">
      <dsp:nvSpPr>
        <dsp:cNvPr id="0" name=""/>
        <dsp:cNvSpPr/>
      </dsp:nvSpPr>
      <dsp:spPr>
        <a:xfrm>
          <a:off x="0" y="0"/>
          <a:ext cx="5663028" cy="16416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Maintain Documentation of Internal Controls being performed</a:t>
          </a:r>
        </a:p>
      </dsp:txBody>
      <dsp:txXfrm>
        <a:off x="0" y="0"/>
        <a:ext cx="5663028" cy="1641600"/>
      </dsp:txXfrm>
    </dsp:sp>
    <dsp:sp modelId="{21B70703-2552-47C9-A104-5CB3CE8B3998}">
      <dsp:nvSpPr>
        <dsp:cNvPr id="0" name=""/>
        <dsp:cNvSpPr/>
      </dsp:nvSpPr>
      <dsp:spPr>
        <a:xfrm>
          <a:off x="0" y="1675925"/>
          <a:ext cx="5663028" cy="250343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b="1" kern="1200" dirty="0">
              <a:effectLst/>
              <a:latin typeface="+mn-lt"/>
              <a:ea typeface="+mn-ea"/>
              <a:cs typeface="+mn-cs"/>
            </a:rPr>
            <a:t>Assists in the internal review process</a:t>
          </a:r>
          <a:endParaRPr lang="en-US" sz="2800" b="1" kern="1200" dirty="0"/>
        </a:p>
        <a:p>
          <a:pPr marL="57150" lvl="1" indent="-57150" algn="l" defTabSz="444500">
            <a:lnSpc>
              <a:spcPct val="90000"/>
            </a:lnSpc>
            <a:spcBef>
              <a:spcPct val="0"/>
            </a:spcBef>
            <a:spcAft>
              <a:spcPct val="15000"/>
            </a:spcAft>
            <a:buChar char="•"/>
          </a:pPr>
          <a:endParaRPr lang="en-US" sz="1000" b="1" kern="1200" dirty="0"/>
        </a:p>
        <a:p>
          <a:pPr marL="285750" lvl="1" indent="-285750" algn="l" defTabSz="1244600">
            <a:lnSpc>
              <a:spcPct val="90000"/>
            </a:lnSpc>
            <a:spcBef>
              <a:spcPct val="0"/>
            </a:spcBef>
            <a:spcAft>
              <a:spcPct val="15000"/>
            </a:spcAft>
            <a:buChar char="•"/>
          </a:pPr>
          <a:r>
            <a:rPr lang="en-US" sz="2800" b="1" kern="1200" dirty="0">
              <a:effectLst/>
              <a:latin typeface="+mn-lt"/>
              <a:ea typeface="+mn-ea"/>
              <a:cs typeface="+mn-cs"/>
            </a:rPr>
            <a:t>Provides evidence to auditors</a:t>
          </a:r>
          <a:endParaRPr lang="en-US" sz="2800" b="1" kern="1200" dirty="0"/>
        </a:p>
      </dsp:txBody>
      <dsp:txXfrm>
        <a:off x="0" y="1675925"/>
        <a:ext cx="5663028" cy="2503439"/>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80B48-1E24-448E-95F1-38F097A127C9}">
      <dsp:nvSpPr>
        <dsp:cNvPr id="0" name=""/>
        <dsp:cNvSpPr/>
      </dsp:nvSpPr>
      <dsp:spPr>
        <a:xfrm>
          <a:off x="3881" y="403563"/>
          <a:ext cx="2333941" cy="93357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b="1" kern="1200" dirty="0"/>
            <a:t>City</a:t>
          </a:r>
        </a:p>
      </dsp:txBody>
      <dsp:txXfrm>
        <a:off x="3881" y="403563"/>
        <a:ext cx="2333941" cy="933576"/>
      </dsp:txXfrm>
    </dsp:sp>
    <dsp:sp modelId="{30FB30C8-0841-4B5E-8BC7-B8D63AC3ADBB}">
      <dsp:nvSpPr>
        <dsp:cNvPr id="0" name=""/>
        <dsp:cNvSpPr/>
      </dsp:nvSpPr>
      <dsp:spPr>
        <a:xfrm>
          <a:off x="3881" y="1337140"/>
          <a:ext cx="2333941" cy="31224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b="1" kern="1200" dirty="0"/>
            <a:t>Payroll Clerk</a:t>
          </a:r>
        </a:p>
        <a:p>
          <a:pPr marL="171450" lvl="1" indent="-171450" algn="l" defTabSz="800100" rtl="0">
            <a:lnSpc>
              <a:spcPct val="90000"/>
            </a:lnSpc>
            <a:spcBef>
              <a:spcPct val="0"/>
            </a:spcBef>
            <a:spcAft>
              <a:spcPct val="15000"/>
            </a:spcAft>
            <a:buChar char="•"/>
          </a:pPr>
          <a:r>
            <a:rPr lang="en-US" sz="1800" b="1" kern="1200" dirty="0"/>
            <a:t>Stole nearly $68,000</a:t>
          </a:r>
        </a:p>
        <a:p>
          <a:pPr marL="171450" lvl="1" indent="-171450" algn="l" defTabSz="800100" rtl="0">
            <a:lnSpc>
              <a:spcPct val="90000"/>
            </a:lnSpc>
            <a:spcBef>
              <a:spcPct val="0"/>
            </a:spcBef>
            <a:spcAft>
              <a:spcPct val="15000"/>
            </a:spcAft>
            <a:buChar char="•"/>
          </a:pPr>
          <a:r>
            <a:rPr lang="en-US" sz="1800" b="1" kern="1200" dirty="0"/>
            <a:t>Writing additional payroll checks to herself</a:t>
          </a:r>
        </a:p>
      </dsp:txBody>
      <dsp:txXfrm>
        <a:off x="3881" y="1337140"/>
        <a:ext cx="2333941" cy="3122437"/>
      </dsp:txXfrm>
    </dsp:sp>
    <dsp:sp modelId="{B7CD8136-DEAD-4E72-B9D0-3F252221AA54}">
      <dsp:nvSpPr>
        <dsp:cNvPr id="0" name=""/>
        <dsp:cNvSpPr/>
      </dsp:nvSpPr>
      <dsp:spPr>
        <a:xfrm>
          <a:off x="2664575" y="403563"/>
          <a:ext cx="2333941" cy="93357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b="1" kern="1200" dirty="0"/>
            <a:t>County </a:t>
          </a:r>
        </a:p>
      </dsp:txBody>
      <dsp:txXfrm>
        <a:off x="2664575" y="403563"/>
        <a:ext cx="2333941" cy="933576"/>
      </dsp:txXfrm>
    </dsp:sp>
    <dsp:sp modelId="{885265BE-16B8-4223-BAB2-D2855DF885C1}">
      <dsp:nvSpPr>
        <dsp:cNvPr id="0" name=""/>
        <dsp:cNvSpPr/>
      </dsp:nvSpPr>
      <dsp:spPr>
        <a:xfrm>
          <a:off x="2664575" y="1337140"/>
          <a:ext cx="2333941" cy="31224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b="1" kern="1200" dirty="0"/>
            <a:t>Utility Clerk</a:t>
          </a:r>
        </a:p>
        <a:p>
          <a:pPr marL="171450" lvl="1" indent="-171450" algn="l" defTabSz="800100" rtl="0">
            <a:lnSpc>
              <a:spcPct val="90000"/>
            </a:lnSpc>
            <a:spcBef>
              <a:spcPct val="0"/>
            </a:spcBef>
            <a:spcAft>
              <a:spcPct val="15000"/>
            </a:spcAft>
            <a:buChar char="•"/>
          </a:pPr>
          <a:r>
            <a:rPr lang="en-US" sz="1800" b="1" kern="1200" dirty="0"/>
            <a:t>Stole nearly $15,000</a:t>
          </a:r>
        </a:p>
        <a:p>
          <a:pPr marL="171450" lvl="1" indent="-171450" algn="l" defTabSz="800100" rtl="0">
            <a:lnSpc>
              <a:spcPct val="90000"/>
            </a:lnSpc>
            <a:spcBef>
              <a:spcPct val="0"/>
            </a:spcBef>
            <a:spcAft>
              <a:spcPct val="15000"/>
            </a:spcAft>
            <a:buChar char="•"/>
          </a:pPr>
          <a:r>
            <a:rPr lang="en-US" sz="1800" b="1" kern="1200" dirty="0"/>
            <a:t>Adjusting and voiding customer accounts and pocketing cash payments</a:t>
          </a:r>
        </a:p>
      </dsp:txBody>
      <dsp:txXfrm>
        <a:off x="2664575" y="1337140"/>
        <a:ext cx="2333941" cy="3122437"/>
      </dsp:txXfrm>
    </dsp:sp>
    <dsp:sp modelId="{E701D793-9C7F-4563-B5EE-E9B78415C212}">
      <dsp:nvSpPr>
        <dsp:cNvPr id="0" name=""/>
        <dsp:cNvSpPr/>
      </dsp:nvSpPr>
      <dsp:spPr>
        <a:xfrm>
          <a:off x="5325268" y="403563"/>
          <a:ext cx="2333941" cy="93357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b="1" kern="1200"/>
            <a:t>County</a:t>
          </a:r>
        </a:p>
      </dsp:txBody>
      <dsp:txXfrm>
        <a:off x="5325268" y="403563"/>
        <a:ext cx="2333941" cy="933576"/>
      </dsp:txXfrm>
    </dsp:sp>
    <dsp:sp modelId="{080FB87D-FA4A-450C-AAA9-F4D9AB85A2CD}">
      <dsp:nvSpPr>
        <dsp:cNvPr id="0" name=""/>
        <dsp:cNvSpPr/>
      </dsp:nvSpPr>
      <dsp:spPr>
        <a:xfrm>
          <a:off x="5325268" y="1337140"/>
          <a:ext cx="2333941" cy="31224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b="1" kern="1200" dirty="0"/>
            <a:t>Clerk of Courts</a:t>
          </a:r>
        </a:p>
        <a:p>
          <a:pPr marL="171450" lvl="1" indent="-171450" algn="l" defTabSz="800100" rtl="0">
            <a:lnSpc>
              <a:spcPct val="90000"/>
            </a:lnSpc>
            <a:spcBef>
              <a:spcPct val="0"/>
            </a:spcBef>
            <a:spcAft>
              <a:spcPct val="15000"/>
            </a:spcAft>
            <a:buChar char="•"/>
          </a:pPr>
          <a:r>
            <a:rPr lang="en-US" sz="1800" b="1" kern="1200" dirty="0"/>
            <a:t>Stole over $17,000</a:t>
          </a:r>
        </a:p>
        <a:p>
          <a:pPr marL="171450" lvl="1" indent="-171450" algn="l" defTabSz="800100" rtl="0">
            <a:lnSpc>
              <a:spcPct val="90000"/>
            </a:lnSpc>
            <a:spcBef>
              <a:spcPct val="0"/>
            </a:spcBef>
            <a:spcAft>
              <a:spcPct val="15000"/>
            </a:spcAft>
            <a:buChar char="•"/>
          </a:pPr>
          <a:r>
            <a:rPr lang="en-US" sz="1800" b="1" kern="1200" dirty="0"/>
            <a:t>Used various schemes, including reversing deposits, altering deposit slips, and pocketing cash payments paid to the Court </a:t>
          </a:r>
        </a:p>
      </dsp:txBody>
      <dsp:txXfrm>
        <a:off x="5325268" y="1337140"/>
        <a:ext cx="2333941" cy="3122437"/>
      </dsp:txXfrm>
    </dsp:sp>
    <dsp:sp modelId="{48AE937D-B31B-4205-A4AC-A2D26CAF476D}">
      <dsp:nvSpPr>
        <dsp:cNvPr id="0" name=""/>
        <dsp:cNvSpPr/>
      </dsp:nvSpPr>
      <dsp:spPr>
        <a:xfrm>
          <a:off x="7985962" y="403563"/>
          <a:ext cx="2333941" cy="93357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b="1" kern="1200" dirty="0"/>
            <a:t>School</a:t>
          </a:r>
        </a:p>
      </dsp:txBody>
      <dsp:txXfrm>
        <a:off x="7985962" y="403563"/>
        <a:ext cx="2333941" cy="933576"/>
      </dsp:txXfrm>
    </dsp:sp>
    <dsp:sp modelId="{942F77CB-B5ED-4521-8EE3-A14F42F71B37}">
      <dsp:nvSpPr>
        <dsp:cNvPr id="0" name=""/>
        <dsp:cNvSpPr/>
      </dsp:nvSpPr>
      <dsp:spPr>
        <a:xfrm>
          <a:off x="7985962" y="1337140"/>
          <a:ext cx="2333941" cy="31224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b="1" kern="1200" dirty="0"/>
            <a:t>Account Clerk</a:t>
          </a:r>
        </a:p>
        <a:p>
          <a:pPr marL="171450" lvl="1" indent="-171450" algn="l" defTabSz="800100" rtl="0">
            <a:lnSpc>
              <a:spcPct val="90000"/>
            </a:lnSpc>
            <a:spcBef>
              <a:spcPct val="0"/>
            </a:spcBef>
            <a:spcAft>
              <a:spcPct val="15000"/>
            </a:spcAft>
            <a:buChar char="•"/>
          </a:pPr>
          <a:r>
            <a:rPr lang="en-US" sz="1800" b="1" kern="1200" dirty="0"/>
            <a:t>Stole over $500,000</a:t>
          </a:r>
        </a:p>
        <a:p>
          <a:pPr marL="171450" lvl="1" indent="-171450" algn="l" defTabSz="800100" rtl="0">
            <a:lnSpc>
              <a:spcPct val="90000"/>
            </a:lnSpc>
            <a:spcBef>
              <a:spcPct val="0"/>
            </a:spcBef>
            <a:spcAft>
              <a:spcPct val="15000"/>
            </a:spcAft>
            <a:buChar char="•"/>
          </a:pPr>
          <a:r>
            <a:rPr lang="en-US" sz="1800" b="1" kern="1200" dirty="0"/>
            <a:t>Used various schemes, including issuing checks to himself, using the District’s credit card to make personal purchases, and pocketing cash from athletic events and student fees </a:t>
          </a:r>
        </a:p>
      </dsp:txBody>
      <dsp:txXfrm>
        <a:off x="7985962" y="1337140"/>
        <a:ext cx="2333941" cy="3122437"/>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5594F-A0A8-4614-AEF5-4B7AC4C84F29}">
      <dsp:nvSpPr>
        <dsp:cNvPr id="0" name=""/>
        <dsp:cNvSpPr/>
      </dsp:nvSpPr>
      <dsp:spPr>
        <a:xfrm>
          <a:off x="0" y="42647"/>
          <a:ext cx="11098793" cy="11934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just" defTabSz="2266950">
            <a:lnSpc>
              <a:spcPct val="90000"/>
            </a:lnSpc>
            <a:spcBef>
              <a:spcPct val="0"/>
            </a:spcBef>
            <a:spcAft>
              <a:spcPct val="35000"/>
            </a:spcAft>
            <a:buNone/>
          </a:pPr>
          <a:r>
            <a:rPr lang="en-US" sz="5100" b="1" kern="1200" dirty="0"/>
            <a:t>Importance of Internal Controls</a:t>
          </a:r>
          <a:endParaRPr lang="en-US" sz="5100" b="1" u="none" kern="1200" dirty="0"/>
        </a:p>
      </dsp:txBody>
      <dsp:txXfrm>
        <a:off x="58257" y="100904"/>
        <a:ext cx="10982279" cy="1076886"/>
      </dsp:txXfrm>
    </dsp:sp>
    <dsp:sp modelId="{F41991DB-7645-4696-822B-54330D99E9A9}">
      <dsp:nvSpPr>
        <dsp:cNvPr id="0" name=""/>
        <dsp:cNvSpPr/>
      </dsp:nvSpPr>
      <dsp:spPr>
        <a:xfrm>
          <a:off x="0" y="1236047"/>
          <a:ext cx="11098793" cy="3061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387" tIns="64770" rIns="362712" bIns="64770" numCol="1" spcCol="1270" anchor="t" anchorCtr="0">
          <a:noAutofit/>
        </a:bodyPr>
        <a:lstStyle/>
        <a:p>
          <a:pPr marL="285750" lvl="1" indent="-285750" algn="just" defTabSz="1778000">
            <a:lnSpc>
              <a:spcPct val="90000"/>
            </a:lnSpc>
            <a:spcBef>
              <a:spcPct val="0"/>
            </a:spcBef>
            <a:spcAft>
              <a:spcPct val="20000"/>
            </a:spcAft>
            <a:buChar char="•"/>
          </a:pPr>
          <a:r>
            <a:rPr lang="en-US" sz="4000" kern="1200" dirty="0"/>
            <a:t>Reliable financial reporting</a:t>
          </a:r>
        </a:p>
        <a:p>
          <a:pPr marL="285750" lvl="1" indent="-285750" algn="just" defTabSz="1778000">
            <a:lnSpc>
              <a:spcPct val="90000"/>
            </a:lnSpc>
            <a:spcBef>
              <a:spcPct val="0"/>
            </a:spcBef>
            <a:spcAft>
              <a:spcPct val="20000"/>
            </a:spcAft>
            <a:buChar char="•"/>
          </a:pPr>
          <a:r>
            <a:rPr lang="en-US" sz="4000" kern="1200" dirty="0"/>
            <a:t>Effective and efficient operations</a:t>
          </a:r>
        </a:p>
        <a:p>
          <a:pPr marL="285750" lvl="1" indent="-285750" algn="just" defTabSz="1778000">
            <a:lnSpc>
              <a:spcPct val="90000"/>
            </a:lnSpc>
            <a:spcBef>
              <a:spcPct val="0"/>
            </a:spcBef>
            <a:spcAft>
              <a:spcPct val="20000"/>
            </a:spcAft>
            <a:buChar char="•"/>
          </a:pPr>
          <a:r>
            <a:rPr lang="en-US" sz="4000" kern="1200" dirty="0"/>
            <a:t>Compliance with laws and regulations</a:t>
          </a:r>
        </a:p>
        <a:p>
          <a:pPr marL="285750" lvl="1" indent="-285750" algn="l" defTabSz="1778000">
            <a:lnSpc>
              <a:spcPct val="90000"/>
            </a:lnSpc>
            <a:spcBef>
              <a:spcPct val="0"/>
            </a:spcBef>
            <a:spcAft>
              <a:spcPct val="20000"/>
            </a:spcAft>
            <a:buChar char="•"/>
          </a:pPr>
          <a:r>
            <a:rPr lang="en-US" sz="4000" kern="1200" dirty="0"/>
            <a:t>Assets safeguarded against unauthorized acquisition, use, or disposition</a:t>
          </a:r>
        </a:p>
      </dsp:txBody>
      <dsp:txXfrm>
        <a:off x="0" y="1236047"/>
        <a:ext cx="11098793" cy="3061529"/>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5594F-A0A8-4614-AEF5-4B7AC4C84F29}">
      <dsp:nvSpPr>
        <dsp:cNvPr id="0" name=""/>
        <dsp:cNvSpPr/>
      </dsp:nvSpPr>
      <dsp:spPr>
        <a:xfrm>
          <a:off x="0" y="142805"/>
          <a:ext cx="10972669" cy="1123199"/>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just" defTabSz="2133600">
            <a:lnSpc>
              <a:spcPct val="90000"/>
            </a:lnSpc>
            <a:spcBef>
              <a:spcPct val="0"/>
            </a:spcBef>
            <a:spcAft>
              <a:spcPct val="35000"/>
            </a:spcAft>
            <a:buNone/>
          </a:pPr>
          <a:r>
            <a:rPr lang="en-US" sz="4800" b="1" kern="1200" dirty="0"/>
            <a:t>What should you do now?</a:t>
          </a:r>
          <a:endParaRPr lang="en-US" sz="4800" b="1" u="none" kern="1200" dirty="0"/>
        </a:p>
      </dsp:txBody>
      <dsp:txXfrm>
        <a:off x="54830" y="197635"/>
        <a:ext cx="10863009" cy="1013539"/>
      </dsp:txXfrm>
    </dsp:sp>
    <dsp:sp modelId="{F41991DB-7645-4696-822B-54330D99E9A9}">
      <dsp:nvSpPr>
        <dsp:cNvPr id="0" name=""/>
        <dsp:cNvSpPr/>
      </dsp:nvSpPr>
      <dsp:spPr>
        <a:xfrm>
          <a:off x="0" y="1266005"/>
          <a:ext cx="10972669" cy="397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82" tIns="60960" rIns="341376" bIns="60960" numCol="1" spcCol="1270" anchor="t" anchorCtr="0">
          <a:noAutofit/>
        </a:bodyPr>
        <a:lstStyle/>
        <a:p>
          <a:pPr marL="285750" lvl="1" indent="-285750" algn="l" defTabSz="1644650">
            <a:lnSpc>
              <a:spcPct val="90000"/>
            </a:lnSpc>
            <a:spcBef>
              <a:spcPct val="0"/>
            </a:spcBef>
            <a:spcAft>
              <a:spcPct val="20000"/>
            </a:spcAft>
            <a:buChar char="•"/>
          </a:pPr>
          <a:r>
            <a:rPr lang="en-US" sz="3700" kern="1200" dirty="0"/>
            <a:t>Determine policies necessary for your entity</a:t>
          </a:r>
        </a:p>
        <a:p>
          <a:pPr marL="285750" lvl="1" indent="-285750" algn="l" defTabSz="1644650">
            <a:lnSpc>
              <a:spcPct val="90000"/>
            </a:lnSpc>
            <a:spcBef>
              <a:spcPct val="0"/>
            </a:spcBef>
            <a:spcAft>
              <a:spcPct val="20000"/>
            </a:spcAft>
            <a:buChar char="•"/>
          </a:pPr>
          <a:r>
            <a:rPr lang="en-US" sz="3700" kern="1200" dirty="0"/>
            <a:t>Determine if your entity has any service organizations</a:t>
          </a:r>
        </a:p>
        <a:p>
          <a:pPr marL="285750" lvl="1" indent="-285750" algn="l" defTabSz="1644650">
            <a:lnSpc>
              <a:spcPct val="90000"/>
            </a:lnSpc>
            <a:spcBef>
              <a:spcPct val="0"/>
            </a:spcBef>
            <a:spcAft>
              <a:spcPct val="20000"/>
            </a:spcAft>
            <a:buChar char="•"/>
          </a:pPr>
          <a:r>
            <a:rPr lang="en-US" sz="3700" kern="1200" dirty="0"/>
            <a:t>Determine if your entity has adequate segregation of duties or compensating controls</a:t>
          </a:r>
        </a:p>
        <a:p>
          <a:pPr marL="285750" lvl="1" indent="-285750" algn="l" defTabSz="1644650">
            <a:lnSpc>
              <a:spcPct val="90000"/>
            </a:lnSpc>
            <a:spcBef>
              <a:spcPct val="0"/>
            </a:spcBef>
            <a:spcAft>
              <a:spcPct val="20000"/>
            </a:spcAft>
            <a:buChar char="•"/>
          </a:pPr>
          <a:r>
            <a:rPr lang="en-US" sz="3700" kern="1200" dirty="0"/>
            <a:t>Ensure procedures are in place so controls identified in your policies are operating effectively</a:t>
          </a:r>
        </a:p>
        <a:p>
          <a:pPr marL="285750" lvl="1" indent="-285750" algn="just" defTabSz="1644650">
            <a:lnSpc>
              <a:spcPct val="90000"/>
            </a:lnSpc>
            <a:spcBef>
              <a:spcPct val="0"/>
            </a:spcBef>
            <a:spcAft>
              <a:spcPct val="20000"/>
            </a:spcAft>
            <a:buChar char="•"/>
          </a:pPr>
          <a:endParaRPr lang="en-US" sz="3700" kern="1200" dirty="0"/>
        </a:p>
      </dsp:txBody>
      <dsp:txXfrm>
        <a:off x="0" y="1266005"/>
        <a:ext cx="10972669" cy="39744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A8034-39A3-4A78-8DB6-6BF24AB07BA0}">
      <dsp:nvSpPr>
        <dsp:cNvPr id="0" name=""/>
        <dsp:cNvSpPr/>
      </dsp:nvSpPr>
      <dsp:spPr>
        <a:xfrm>
          <a:off x="1032" y="313296"/>
          <a:ext cx="4026730" cy="127433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t>Control environment</a:t>
          </a:r>
        </a:p>
      </dsp:txBody>
      <dsp:txXfrm>
        <a:off x="1032" y="313296"/>
        <a:ext cx="4026730" cy="1274339"/>
      </dsp:txXfrm>
    </dsp:sp>
    <dsp:sp modelId="{D49481F7-7E21-4ECE-A599-2ABB795A3E6C}">
      <dsp:nvSpPr>
        <dsp:cNvPr id="0" name=""/>
        <dsp:cNvSpPr/>
      </dsp:nvSpPr>
      <dsp:spPr>
        <a:xfrm>
          <a:off x="4397296" y="327998"/>
          <a:ext cx="4026730" cy="127494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t>Information &amp; communication</a:t>
          </a:r>
        </a:p>
      </dsp:txBody>
      <dsp:txXfrm>
        <a:off x="4397296" y="327998"/>
        <a:ext cx="4026730" cy="1274943"/>
      </dsp:txXfrm>
    </dsp:sp>
    <dsp:sp modelId="{EFD85085-EF2F-4E45-85C6-C652E3CA4909}">
      <dsp:nvSpPr>
        <dsp:cNvPr id="0" name=""/>
        <dsp:cNvSpPr/>
      </dsp:nvSpPr>
      <dsp:spPr>
        <a:xfrm>
          <a:off x="1032" y="1990611"/>
          <a:ext cx="4026730" cy="11957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t>Risk</a:t>
          </a:r>
          <a:r>
            <a:rPr lang="en-US" sz="2200" b="1" kern="1200" baseline="0" dirty="0"/>
            <a:t> assessment</a:t>
          </a:r>
        </a:p>
      </dsp:txBody>
      <dsp:txXfrm>
        <a:off x="1032" y="1990611"/>
        <a:ext cx="4026730" cy="1195794"/>
      </dsp:txXfrm>
    </dsp:sp>
    <dsp:sp modelId="{F6883CF7-766D-480C-8A53-A4666C97C791}">
      <dsp:nvSpPr>
        <dsp:cNvPr id="0" name=""/>
        <dsp:cNvSpPr/>
      </dsp:nvSpPr>
      <dsp:spPr>
        <a:xfrm>
          <a:off x="4430436" y="1990611"/>
          <a:ext cx="4026730" cy="11957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t>Monitoring</a:t>
          </a:r>
        </a:p>
      </dsp:txBody>
      <dsp:txXfrm>
        <a:off x="4430436" y="1990611"/>
        <a:ext cx="4026730" cy="1195794"/>
      </dsp:txXfrm>
    </dsp:sp>
    <dsp:sp modelId="{F8BA54BB-6A0B-40F7-899B-CEE59D69298B}">
      <dsp:nvSpPr>
        <dsp:cNvPr id="0" name=""/>
        <dsp:cNvSpPr/>
      </dsp:nvSpPr>
      <dsp:spPr>
        <a:xfrm>
          <a:off x="2036605" y="3343246"/>
          <a:ext cx="4331916" cy="97472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t>Control activities/procedures</a:t>
          </a:r>
        </a:p>
      </dsp:txBody>
      <dsp:txXfrm>
        <a:off x="2036605" y="3343246"/>
        <a:ext cx="4331916" cy="9747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B18F3-B079-42D4-88F8-9E9897951E39}">
      <dsp:nvSpPr>
        <dsp:cNvPr id="0" name=""/>
        <dsp:cNvSpPr/>
      </dsp:nvSpPr>
      <dsp:spPr>
        <a:xfrm>
          <a:off x="3224" y="832979"/>
          <a:ext cx="2558054" cy="1534832"/>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u="none" kern="1200" dirty="0"/>
            <a:t>Safe and sound operations.</a:t>
          </a:r>
        </a:p>
      </dsp:txBody>
      <dsp:txXfrm>
        <a:off x="3224" y="832979"/>
        <a:ext cx="2558054" cy="1534832"/>
      </dsp:txXfrm>
    </dsp:sp>
    <dsp:sp modelId="{84516D54-634A-4323-B992-DDC4E7D0FCEC}">
      <dsp:nvSpPr>
        <dsp:cNvPr id="0" name=""/>
        <dsp:cNvSpPr/>
      </dsp:nvSpPr>
      <dsp:spPr>
        <a:xfrm>
          <a:off x="2817084" y="832979"/>
          <a:ext cx="2558054" cy="1534832"/>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u="none" kern="1200" dirty="0"/>
            <a:t>The integrity of records and financial statements.</a:t>
          </a:r>
        </a:p>
      </dsp:txBody>
      <dsp:txXfrm>
        <a:off x="2817084" y="832979"/>
        <a:ext cx="2558054" cy="1534832"/>
      </dsp:txXfrm>
    </dsp:sp>
    <dsp:sp modelId="{9658E7B2-1772-48AC-B473-7A47F7DB3D64}">
      <dsp:nvSpPr>
        <dsp:cNvPr id="0" name=""/>
        <dsp:cNvSpPr/>
      </dsp:nvSpPr>
      <dsp:spPr>
        <a:xfrm>
          <a:off x="5630944" y="832979"/>
          <a:ext cx="2558054" cy="1534832"/>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u="none" kern="1200" dirty="0"/>
            <a:t>Compliance with laws and regulations.</a:t>
          </a:r>
        </a:p>
      </dsp:txBody>
      <dsp:txXfrm>
        <a:off x="5630944" y="832979"/>
        <a:ext cx="2558054" cy="1534832"/>
      </dsp:txXfrm>
    </dsp:sp>
    <dsp:sp modelId="{9D3AC1A3-6A68-428F-BBFB-A7903FFA3EEF}">
      <dsp:nvSpPr>
        <dsp:cNvPr id="0" name=""/>
        <dsp:cNvSpPr/>
      </dsp:nvSpPr>
      <dsp:spPr>
        <a:xfrm>
          <a:off x="8444804" y="832979"/>
          <a:ext cx="2558054" cy="1534832"/>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u="none" kern="1200" dirty="0"/>
            <a:t>A decreased risk of unexpected losses.</a:t>
          </a:r>
        </a:p>
      </dsp:txBody>
      <dsp:txXfrm>
        <a:off x="8444804" y="832979"/>
        <a:ext cx="2558054" cy="1534832"/>
      </dsp:txXfrm>
    </dsp:sp>
    <dsp:sp modelId="{4302144C-F2A0-4558-907B-E398F896CDC0}">
      <dsp:nvSpPr>
        <dsp:cNvPr id="0" name=""/>
        <dsp:cNvSpPr/>
      </dsp:nvSpPr>
      <dsp:spPr>
        <a:xfrm>
          <a:off x="1410154" y="2623618"/>
          <a:ext cx="2558054" cy="1534832"/>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u="none" kern="1200" dirty="0"/>
            <a:t>A decreased risk of damage to the government’s reputation.</a:t>
          </a:r>
        </a:p>
      </dsp:txBody>
      <dsp:txXfrm>
        <a:off x="1410154" y="2623618"/>
        <a:ext cx="2558054" cy="1534832"/>
      </dsp:txXfrm>
    </dsp:sp>
    <dsp:sp modelId="{7A906D5A-D857-4CD9-AAF3-ABA4B713FD20}">
      <dsp:nvSpPr>
        <dsp:cNvPr id="0" name=""/>
        <dsp:cNvSpPr/>
      </dsp:nvSpPr>
      <dsp:spPr>
        <a:xfrm>
          <a:off x="4224014" y="2623618"/>
          <a:ext cx="2558054" cy="1534832"/>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u="none" kern="1200" dirty="0"/>
            <a:t>Adherence to internal policies and procedures.</a:t>
          </a:r>
        </a:p>
      </dsp:txBody>
      <dsp:txXfrm>
        <a:off x="4224014" y="2623618"/>
        <a:ext cx="2558054" cy="1534832"/>
      </dsp:txXfrm>
    </dsp:sp>
    <dsp:sp modelId="{84AC7C23-62E3-4BBC-B70F-168513C4E22A}">
      <dsp:nvSpPr>
        <dsp:cNvPr id="0" name=""/>
        <dsp:cNvSpPr/>
      </dsp:nvSpPr>
      <dsp:spPr>
        <a:xfrm>
          <a:off x="7037874" y="2623618"/>
          <a:ext cx="2558054" cy="1534832"/>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u="none" kern="1200" dirty="0"/>
            <a:t>Efficient operations.</a:t>
          </a:r>
        </a:p>
      </dsp:txBody>
      <dsp:txXfrm>
        <a:off x="7037874" y="2623618"/>
        <a:ext cx="2558054" cy="15348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DBC1F-DE77-4207-8524-3966ECEC67AB}">
      <dsp:nvSpPr>
        <dsp:cNvPr id="0" name=""/>
        <dsp:cNvSpPr/>
      </dsp:nvSpPr>
      <dsp:spPr>
        <a:xfrm>
          <a:off x="-6796516" y="-1039652"/>
          <a:ext cx="8092399" cy="8092399"/>
        </a:xfrm>
        <a:prstGeom prst="blockArc">
          <a:avLst>
            <a:gd name="adj1" fmla="val 18900000"/>
            <a:gd name="adj2" fmla="val 2700000"/>
            <a:gd name="adj3" fmla="val 267"/>
          </a:avLst>
        </a:prstGeom>
        <a:noFill/>
        <a:ln w="12700" cap="flat" cmpd="sng" algn="ctr">
          <a:solidFill>
            <a:schemeClr val="dk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9F770C9-3BF2-43FC-98AD-42CFEB9863F7}">
      <dsp:nvSpPr>
        <dsp:cNvPr id="0" name=""/>
        <dsp:cNvSpPr/>
      </dsp:nvSpPr>
      <dsp:spPr>
        <a:xfrm>
          <a:off x="834617" y="601309"/>
          <a:ext cx="9726257" cy="1202619"/>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4579" tIns="71120" rIns="71120" bIns="71120" numCol="1" spcCol="1270" anchor="ctr" anchorCtr="0">
          <a:noAutofit/>
        </a:bodyPr>
        <a:lstStyle/>
        <a:p>
          <a:pPr marL="0" lvl="0" indent="0" algn="just" defTabSz="1244600">
            <a:lnSpc>
              <a:spcPct val="90000"/>
            </a:lnSpc>
            <a:spcBef>
              <a:spcPct val="0"/>
            </a:spcBef>
            <a:spcAft>
              <a:spcPct val="35000"/>
            </a:spcAft>
            <a:buNone/>
          </a:pPr>
          <a:r>
            <a:rPr lang="en-US" sz="2800" b="1" kern="1200" dirty="0"/>
            <a:t>The effectiveness of internal controls rests with the people of the organization who create, administer, and monitor them. </a:t>
          </a:r>
        </a:p>
      </dsp:txBody>
      <dsp:txXfrm>
        <a:off x="834617" y="601309"/>
        <a:ext cx="9726257" cy="1202619"/>
      </dsp:txXfrm>
    </dsp:sp>
    <dsp:sp modelId="{E3D02DDA-74E1-4923-8A5D-EB5001890436}">
      <dsp:nvSpPr>
        <dsp:cNvPr id="0" name=""/>
        <dsp:cNvSpPr/>
      </dsp:nvSpPr>
      <dsp:spPr>
        <a:xfrm>
          <a:off x="82980" y="450982"/>
          <a:ext cx="1503273" cy="1503273"/>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1E0E007-8070-44A9-A540-4522982418DC}">
      <dsp:nvSpPr>
        <dsp:cNvPr id="0" name=""/>
        <dsp:cNvSpPr/>
      </dsp:nvSpPr>
      <dsp:spPr>
        <a:xfrm>
          <a:off x="1271769" y="2405238"/>
          <a:ext cx="9289105" cy="1202619"/>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4579" tIns="71120" rIns="71120" bIns="71120" numCol="1" spcCol="1270" anchor="ctr" anchorCtr="0">
          <a:noAutofit/>
        </a:bodyPr>
        <a:lstStyle/>
        <a:p>
          <a:pPr marL="0" lvl="0" indent="0" algn="just" defTabSz="1244600">
            <a:lnSpc>
              <a:spcPct val="90000"/>
            </a:lnSpc>
            <a:spcBef>
              <a:spcPct val="0"/>
            </a:spcBef>
            <a:spcAft>
              <a:spcPct val="35000"/>
            </a:spcAft>
            <a:buNone/>
          </a:pPr>
          <a:r>
            <a:rPr lang="en-US" sz="2800" b="1" kern="1200" dirty="0"/>
            <a:t>Integrity and ethical values are essential elements of a sound foundation for all other components of internal control. </a:t>
          </a:r>
        </a:p>
      </dsp:txBody>
      <dsp:txXfrm>
        <a:off x="1271769" y="2405238"/>
        <a:ext cx="9289105" cy="1202619"/>
      </dsp:txXfrm>
    </dsp:sp>
    <dsp:sp modelId="{ABA6572C-86E3-4A53-B519-A43BAA23B4A2}">
      <dsp:nvSpPr>
        <dsp:cNvPr id="0" name=""/>
        <dsp:cNvSpPr/>
      </dsp:nvSpPr>
      <dsp:spPr>
        <a:xfrm>
          <a:off x="520132" y="2254910"/>
          <a:ext cx="1503273" cy="1503273"/>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4F168CF-F7DC-40B1-AB9A-89AE8B219CF1}">
      <dsp:nvSpPr>
        <dsp:cNvPr id="0" name=""/>
        <dsp:cNvSpPr/>
      </dsp:nvSpPr>
      <dsp:spPr>
        <a:xfrm>
          <a:off x="834617" y="4209166"/>
          <a:ext cx="9726257" cy="1202619"/>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4579" tIns="71120" rIns="71120" bIns="71120" numCol="1" spcCol="1270" anchor="ctr" anchorCtr="0">
          <a:noAutofit/>
        </a:bodyPr>
        <a:lstStyle/>
        <a:p>
          <a:pPr marL="0" lvl="0" indent="0" algn="just" defTabSz="1244600">
            <a:lnSpc>
              <a:spcPct val="90000"/>
            </a:lnSpc>
            <a:spcBef>
              <a:spcPct val="0"/>
            </a:spcBef>
            <a:spcAft>
              <a:spcPct val="35000"/>
            </a:spcAft>
            <a:buNone/>
          </a:pPr>
          <a:r>
            <a:rPr lang="en-US" sz="2800" b="1" kern="1200" dirty="0"/>
            <a:t>The commitment for effective control environment rests at the top. </a:t>
          </a:r>
        </a:p>
      </dsp:txBody>
      <dsp:txXfrm>
        <a:off x="834617" y="4209166"/>
        <a:ext cx="9726257" cy="1202619"/>
      </dsp:txXfrm>
    </dsp:sp>
    <dsp:sp modelId="{C0E33860-D31A-4358-AD81-620088ED7D81}">
      <dsp:nvSpPr>
        <dsp:cNvPr id="0" name=""/>
        <dsp:cNvSpPr/>
      </dsp:nvSpPr>
      <dsp:spPr>
        <a:xfrm>
          <a:off x="82980" y="4058839"/>
          <a:ext cx="1503273" cy="1503273"/>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7BDC0-BDFC-484B-95E8-0A0F866949F5}">
      <dsp:nvSpPr>
        <dsp:cNvPr id="0" name=""/>
        <dsp:cNvSpPr/>
      </dsp:nvSpPr>
      <dsp:spPr>
        <a:xfrm>
          <a:off x="2120648" y="0"/>
          <a:ext cx="4432300" cy="4432300"/>
        </a:xfrm>
        <a:prstGeom prst="triangl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5A1DA0A-D6C0-488D-A350-A27CBD029D87}">
      <dsp:nvSpPr>
        <dsp:cNvPr id="0" name=""/>
        <dsp:cNvSpPr/>
      </dsp:nvSpPr>
      <dsp:spPr>
        <a:xfrm>
          <a:off x="4336798" y="443662"/>
          <a:ext cx="2880995" cy="787772"/>
        </a:xfrm>
        <a:prstGeom prst="round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“Tone at the Top” for ethical behavior</a:t>
          </a:r>
        </a:p>
      </dsp:txBody>
      <dsp:txXfrm>
        <a:off x="4375254" y="482118"/>
        <a:ext cx="2804083" cy="710860"/>
      </dsp:txXfrm>
    </dsp:sp>
    <dsp:sp modelId="{9EA41941-A0B0-44C2-AF5E-347D06E5D0BC}">
      <dsp:nvSpPr>
        <dsp:cNvPr id="0" name=""/>
        <dsp:cNvSpPr/>
      </dsp:nvSpPr>
      <dsp:spPr>
        <a:xfrm>
          <a:off x="4336798" y="1329906"/>
          <a:ext cx="2880995" cy="787772"/>
        </a:xfrm>
        <a:prstGeom prst="round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Committed to internal controls</a:t>
          </a:r>
        </a:p>
      </dsp:txBody>
      <dsp:txXfrm>
        <a:off x="4375254" y="1368362"/>
        <a:ext cx="2804083" cy="710860"/>
      </dsp:txXfrm>
    </dsp:sp>
    <dsp:sp modelId="{9E768393-FAFD-464B-8468-4410CF2905C3}">
      <dsp:nvSpPr>
        <dsp:cNvPr id="0" name=""/>
        <dsp:cNvSpPr/>
      </dsp:nvSpPr>
      <dsp:spPr>
        <a:xfrm>
          <a:off x="4386898" y="2184619"/>
          <a:ext cx="2880995" cy="787772"/>
        </a:xfrm>
        <a:prstGeom prst="round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Code of conduct</a:t>
          </a:r>
        </a:p>
      </dsp:txBody>
      <dsp:txXfrm>
        <a:off x="4425354" y="2223075"/>
        <a:ext cx="2804083" cy="710860"/>
      </dsp:txXfrm>
    </dsp:sp>
    <dsp:sp modelId="{0DFC301D-114C-47DA-850B-835B691761B4}">
      <dsp:nvSpPr>
        <dsp:cNvPr id="0" name=""/>
        <dsp:cNvSpPr/>
      </dsp:nvSpPr>
      <dsp:spPr>
        <a:xfrm>
          <a:off x="4336798" y="3102393"/>
          <a:ext cx="2880995" cy="787772"/>
        </a:xfrm>
        <a:prstGeom prst="round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Hiring qualified job applicants</a:t>
          </a:r>
        </a:p>
      </dsp:txBody>
      <dsp:txXfrm>
        <a:off x="4375254" y="3140849"/>
        <a:ext cx="2804083" cy="7108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5594F-A0A8-4614-AEF5-4B7AC4C84F29}">
      <dsp:nvSpPr>
        <dsp:cNvPr id="0" name=""/>
        <dsp:cNvSpPr/>
      </dsp:nvSpPr>
      <dsp:spPr>
        <a:xfrm>
          <a:off x="0" y="9708"/>
          <a:ext cx="10515600" cy="185328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just" defTabSz="1600200">
            <a:lnSpc>
              <a:spcPct val="90000"/>
            </a:lnSpc>
            <a:spcBef>
              <a:spcPct val="0"/>
            </a:spcBef>
            <a:spcAft>
              <a:spcPct val="35000"/>
            </a:spcAft>
            <a:buNone/>
          </a:pPr>
          <a:r>
            <a:rPr lang="en-US" sz="3600" b="1" kern="1200" dirty="0"/>
            <a:t>Management should identify risks relevant to financial reporting including external and internal events</a:t>
          </a:r>
          <a:endParaRPr lang="en-US" sz="3600" b="1" u="none" kern="1200" dirty="0"/>
        </a:p>
      </dsp:txBody>
      <dsp:txXfrm>
        <a:off x="90470" y="100178"/>
        <a:ext cx="10334660" cy="1672340"/>
      </dsp:txXfrm>
    </dsp:sp>
    <dsp:sp modelId="{F41991DB-7645-4696-822B-54330D99E9A9}">
      <dsp:nvSpPr>
        <dsp:cNvPr id="0" name=""/>
        <dsp:cNvSpPr/>
      </dsp:nvSpPr>
      <dsp:spPr>
        <a:xfrm>
          <a:off x="0" y="1862988"/>
          <a:ext cx="10515600" cy="298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0640" rIns="227584" bIns="40640" numCol="1" spcCol="1270" anchor="t" anchorCtr="0">
          <a:noAutofit/>
        </a:bodyPr>
        <a:lstStyle/>
        <a:p>
          <a:pPr marL="285750" lvl="1" indent="-285750" algn="just" defTabSz="1422400">
            <a:lnSpc>
              <a:spcPct val="90000"/>
            </a:lnSpc>
            <a:spcBef>
              <a:spcPct val="0"/>
            </a:spcBef>
            <a:spcAft>
              <a:spcPct val="20000"/>
            </a:spcAft>
            <a:buChar char="•"/>
          </a:pPr>
          <a:r>
            <a:rPr lang="en-US" sz="3200" kern="1200" dirty="0"/>
            <a:t>Operating environment changes </a:t>
          </a:r>
        </a:p>
        <a:p>
          <a:pPr marL="285750" lvl="1" indent="-285750" algn="l" defTabSz="1422400">
            <a:lnSpc>
              <a:spcPct val="90000"/>
            </a:lnSpc>
            <a:spcBef>
              <a:spcPct val="0"/>
            </a:spcBef>
            <a:spcAft>
              <a:spcPct val="20000"/>
            </a:spcAft>
            <a:buChar char="•"/>
          </a:pPr>
          <a:r>
            <a:rPr lang="en-US" sz="3200" kern="1200" dirty="0"/>
            <a:t>New personnel</a:t>
          </a:r>
        </a:p>
        <a:p>
          <a:pPr marL="285750" lvl="1" indent="-285750" algn="l" defTabSz="1422400">
            <a:lnSpc>
              <a:spcPct val="90000"/>
            </a:lnSpc>
            <a:spcBef>
              <a:spcPct val="0"/>
            </a:spcBef>
            <a:spcAft>
              <a:spcPct val="20000"/>
            </a:spcAft>
            <a:buChar char="•"/>
          </a:pPr>
          <a:r>
            <a:rPr lang="en-US" sz="3200" kern="1200" dirty="0"/>
            <a:t>New technology</a:t>
          </a:r>
        </a:p>
        <a:p>
          <a:pPr marL="285750" lvl="1" indent="-285750" algn="l" defTabSz="1422400">
            <a:lnSpc>
              <a:spcPct val="90000"/>
            </a:lnSpc>
            <a:spcBef>
              <a:spcPct val="0"/>
            </a:spcBef>
            <a:spcAft>
              <a:spcPct val="20000"/>
            </a:spcAft>
            <a:buChar char="•"/>
          </a:pPr>
          <a:r>
            <a:rPr lang="en-US" sz="3200" kern="1200" dirty="0"/>
            <a:t>Accounting pronouncements</a:t>
          </a:r>
        </a:p>
        <a:p>
          <a:pPr marL="285750" lvl="1" indent="-285750" algn="l" defTabSz="1422400">
            <a:lnSpc>
              <a:spcPct val="90000"/>
            </a:lnSpc>
            <a:spcBef>
              <a:spcPct val="0"/>
            </a:spcBef>
            <a:spcAft>
              <a:spcPct val="20000"/>
            </a:spcAft>
            <a:buChar char="•"/>
          </a:pPr>
          <a:r>
            <a:rPr lang="en-US" sz="3200" kern="1200" dirty="0"/>
            <a:t>New or revamped information systems</a:t>
          </a:r>
        </a:p>
        <a:p>
          <a:pPr marL="285750" lvl="1" indent="-285750" algn="just" defTabSz="1289050">
            <a:lnSpc>
              <a:spcPct val="90000"/>
            </a:lnSpc>
            <a:spcBef>
              <a:spcPct val="0"/>
            </a:spcBef>
            <a:spcAft>
              <a:spcPct val="20000"/>
            </a:spcAft>
            <a:buChar char="•"/>
          </a:pPr>
          <a:endParaRPr lang="en-US" sz="2900" kern="1200" dirty="0"/>
        </a:p>
      </dsp:txBody>
      <dsp:txXfrm>
        <a:off x="0" y="1862988"/>
        <a:ext cx="10515600" cy="29808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4DAF87-0F12-4D39-812B-5F95566B10D1}" type="datetimeFigureOut">
              <a:rPr lang="en-US" smtClean="0"/>
              <a:t>6/30/2025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DABAE-C4A4-4C2F-AAC6-C5D35091469F}" type="slidenum">
              <a:rPr lang="en-US" smtClean="0"/>
              <a:t>‹#›</a:t>
            </a:fld>
            <a:endParaRPr lang="en-US" dirty="0"/>
          </a:p>
        </p:txBody>
      </p:sp>
    </p:spTree>
    <p:extLst>
      <p:ext uri="{BB962C8B-B14F-4D97-AF65-F5344CB8AC3E}">
        <p14:creationId xmlns:p14="http://schemas.microsoft.com/office/powerpoint/2010/main" val="4197142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DABAE-C4A4-4C2F-AAC6-C5D35091469F}" type="slidenum">
              <a:rPr lang="en-US" smtClean="0"/>
              <a:t>1</a:t>
            </a:fld>
            <a:endParaRPr lang="en-US" dirty="0"/>
          </a:p>
        </p:txBody>
      </p:sp>
    </p:spTree>
    <p:extLst>
      <p:ext uri="{BB962C8B-B14F-4D97-AF65-F5344CB8AC3E}">
        <p14:creationId xmlns:p14="http://schemas.microsoft.com/office/powerpoint/2010/main" val="2224511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US" sz="1200" dirty="0">
                <a:solidFill>
                  <a:srgbClr val="FF0000"/>
                </a:solidFill>
              </a:rPr>
              <a:t>Think of the pension accounting changes</a:t>
            </a:r>
          </a:p>
        </p:txBody>
      </p:sp>
    </p:spTree>
    <p:extLst>
      <p:ext uri="{BB962C8B-B14F-4D97-AF65-F5344CB8AC3E}">
        <p14:creationId xmlns:p14="http://schemas.microsoft.com/office/powerpoint/2010/main" val="2609266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z="1200" dirty="0"/>
              <a:t>Clients need to manage their</a:t>
            </a:r>
            <a:r>
              <a:rPr lang="en-US" sz="1200" baseline="0" dirty="0"/>
              <a:t> risk of fraud</a:t>
            </a:r>
          </a:p>
          <a:p>
            <a:pPr eaLnBrk="1" hangingPunct="1"/>
            <a:endParaRPr lang="en-US" sz="1200" baseline="0" dirty="0"/>
          </a:p>
          <a:p>
            <a:pPr eaLnBrk="1" hangingPunct="1"/>
            <a:r>
              <a:rPr lang="en-US" sz="1200" baseline="0" dirty="0"/>
              <a:t>(Answer on next slide)</a:t>
            </a:r>
          </a:p>
          <a:p>
            <a:pPr eaLnBrk="1" hangingPunct="1"/>
            <a:endParaRPr lang="en-US" sz="900" dirty="0"/>
          </a:p>
        </p:txBody>
      </p:sp>
    </p:spTree>
    <p:extLst>
      <p:ext uri="{BB962C8B-B14F-4D97-AF65-F5344CB8AC3E}">
        <p14:creationId xmlns:p14="http://schemas.microsoft.com/office/powerpoint/2010/main" val="2405079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defTabSz="924171" eaLnBrk="1" hangingPunct="1">
              <a:defRPr/>
            </a:pPr>
            <a:r>
              <a:rPr lang="en-US" sz="1200" dirty="0"/>
              <a:t>Be </a:t>
            </a:r>
            <a:r>
              <a:rPr lang="en-US" sz="1200" b="1" dirty="0"/>
              <a:t>PROACTIVE.</a:t>
            </a:r>
          </a:p>
          <a:p>
            <a:pPr eaLnBrk="1" hangingPunct="1"/>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Changes:</a:t>
            </a:r>
            <a:r>
              <a:rPr lang="en-US" sz="1200" baseline="0" dirty="0"/>
              <a:t>  </a:t>
            </a:r>
            <a:r>
              <a:rPr lang="en-US" sz="1200" dirty="0"/>
              <a:t>Reorganization, new systems or computers,  new transaction types, etc.</a:t>
            </a:r>
          </a:p>
        </p:txBody>
      </p:sp>
    </p:spTree>
    <p:extLst>
      <p:ext uri="{BB962C8B-B14F-4D97-AF65-F5344CB8AC3E}">
        <p14:creationId xmlns:p14="http://schemas.microsoft.com/office/powerpoint/2010/main" val="2014031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addition, any service organizations (SO) are considered part of the information systems and the SO controls impact</a:t>
            </a:r>
            <a:r>
              <a:rPr lang="en-US" sz="1200" kern="1200" baseline="0" dirty="0">
                <a:solidFill>
                  <a:schemeClr val="tx1"/>
                </a:solidFill>
                <a:effectLst/>
                <a:latin typeface="+mn-lt"/>
                <a:ea typeface="+mn-ea"/>
                <a:cs typeface="+mn-cs"/>
              </a:rPr>
              <a:t> your entity</a:t>
            </a:r>
            <a:r>
              <a:rPr lang="en-US" sz="1200" kern="120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will discuss more in later slides.   </a:t>
            </a:r>
          </a:p>
        </p:txBody>
      </p:sp>
    </p:spTree>
    <p:extLst>
      <p:ext uri="{BB962C8B-B14F-4D97-AF65-F5344CB8AC3E}">
        <p14:creationId xmlns:p14="http://schemas.microsoft.com/office/powerpoint/2010/main" val="2394788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Entities</a:t>
            </a:r>
            <a:r>
              <a:rPr lang="en-US" sz="1200" baseline="0" dirty="0"/>
              <a:t> need to follow up on customer complaints – Good idea to have complaints reviewed by someone who does not control the accounting function that is being questioned.</a:t>
            </a:r>
          </a:p>
          <a:p>
            <a:endParaRPr lang="en-US" sz="1200" baseline="0" dirty="0"/>
          </a:p>
          <a:p>
            <a:r>
              <a:rPr lang="en-US" sz="1200" baseline="0" dirty="0"/>
              <a:t>Sometimes these complaints end up being the “tip of the iceberg” and uncover a major fraud.  Often when entities look back there were lots of indicators related to fraudulent activity of an employee however they were not followed up on when issues were raised.</a:t>
            </a:r>
            <a:endParaRPr lang="en-US" sz="1200" dirty="0"/>
          </a:p>
        </p:txBody>
      </p:sp>
    </p:spTree>
    <p:extLst>
      <p:ext uri="{BB962C8B-B14F-4D97-AF65-F5344CB8AC3E}">
        <p14:creationId xmlns:p14="http://schemas.microsoft.com/office/powerpoint/2010/main" val="1334169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Could be a result of Adjustments made by utility clerk removing late fees upon payment and a theft</a:t>
            </a:r>
            <a:r>
              <a:rPr lang="en-US" sz="1200" baseline="0" dirty="0"/>
              <a:t> of these differences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Individual having the ability to post receipts / collect over</a:t>
            </a:r>
            <a:r>
              <a:rPr lang="en-US" sz="1200" baseline="0" dirty="0"/>
              <a:t> the counter</a:t>
            </a:r>
            <a:r>
              <a:rPr lang="en-US" sz="1200" dirty="0"/>
              <a:t> receipts can also adjust customer balances with no management review</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These all </a:t>
            </a:r>
            <a:r>
              <a:rPr lang="en-US" sz="1200" b="1" i="1" dirty="0"/>
              <a:t>could</a:t>
            </a:r>
            <a:r>
              <a:rPr lang="en-US" sz="1200" dirty="0"/>
              <a:t> be fraud indicators!!</a:t>
            </a:r>
            <a:endParaRPr lang="en-US" dirty="0"/>
          </a:p>
        </p:txBody>
      </p:sp>
    </p:spTree>
    <p:extLst>
      <p:ext uri="{BB962C8B-B14F-4D97-AF65-F5344CB8AC3E}">
        <p14:creationId xmlns:p14="http://schemas.microsoft.com/office/powerpoint/2010/main" val="3933461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Tree>
    <p:extLst>
      <p:ext uri="{BB962C8B-B14F-4D97-AF65-F5344CB8AC3E}">
        <p14:creationId xmlns:p14="http://schemas.microsoft.com/office/powerpoint/2010/main" val="3530363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z="1200" dirty="0"/>
              <a:t>Analytical procedures: The idea is to see if there is a noticeable change in cash receipts. UP might indicate prior problems [or just more work, or higher fees]. DOWN might indicate a current problem [or less work].</a:t>
            </a:r>
          </a:p>
          <a:p>
            <a:pPr eaLnBrk="1" hangingPunct="1"/>
            <a:endParaRPr lang="en-US" sz="1200" dirty="0"/>
          </a:p>
          <a:p>
            <a:pPr eaLnBrk="1" hangingPunct="1"/>
            <a:r>
              <a:rPr lang="en-US" sz="1200" dirty="0"/>
              <a:t>Sometimes you can use analytics to compare to other factors outside the accounting</a:t>
            </a:r>
            <a:r>
              <a:rPr lang="en-US" sz="1200" baseline="0" dirty="0"/>
              <a:t> system.</a:t>
            </a:r>
          </a:p>
        </p:txBody>
      </p:sp>
    </p:spTree>
    <p:extLst>
      <p:ext uri="{BB962C8B-B14F-4D97-AF65-F5344CB8AC3E}">
        <p14:creationId xmlns:p14="http://schemas.microsoft.com/office/powerpoint/2010/main" val="2345542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Tree>
    <p:extLst>
      <p:ext uri="{BB962C8B-B14F-4D97-AF65-F5344CB8AC3E}">
        <p14:creationId xmlns:p14="http://schemas.microsoft.com/office/powerpoint/2010/main" val="4179306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xfrm>
            <a:off x="688182" y="4415790"/>
            <a:ext cx="5505450" cy="4183380"/>
          </a:xfrm>
        </p:spPr>
        <p:txBody>
          <a:bodyPr/>
          <a:lstStyle/>
          <a:p>
            <a:pPr>
              <a:lnSpc>
                <a:spcPct val="90000"/>
              </a:lnSpc>
            </a:pPr>
            <a:r>
              <a:rPr lang="en-US" sz="1200" b="1" dirty="0">
                <a:solidFill>
                  <a:srgbClr val="00385F"/>
                </a:solidFill>
              </a:rPr>
              <a:t>Automated controls </a:t>
            </a:r>
            <a:r>
              <a:rPr lang="en-US" sz="1200" dirty="0">
                <a:solidFill>
                  <a:srgbClr val="00385F"/>
                </a:solidFill>
              </a:rPr>
              <a:t>are </a:t>
            </a:r>
            <a:r>
              <a:rPr lang="en-US" sz="1200" b="1" dirty="0">
                <a:solidFill>
                  <a:srgbClr val="00385F"/>
                </a:solidFill>
              </a:rPr>
              <a:t>application controls </a:t>
            </a:r>
            <a:r>
              <a:rPr lang="en-US" sz="1200" dirty="0">
                <a:solidFill>
                  <a:srgbClr val="00385F"/>
                </a:solidFill>
              </a:rPr>
              <a:t>which</a:t>
            </a:r>
            <a:r>
              <a:rPr lang="en-US" sz="1200" baseline="0" dirty="0">
                <a:solidFill>
                  <a:srgbClr val="00385F"/>
                </a:solidFill>
              </a:rPr>
              <a:t> are</a:t>
            </a:r>
            <a:r>
              <a:rPr lang="en-US" sz="1200" dirty="0">
                <a:solidFill>
                  <a:srgbClr val="00385F"/>
                </a:solidFill>
              </a:rPr>
              <a:t> activities directed at achieving control objectives for transaction cycles.</a:t>
            </a:r>
          </a:p>
          <a:p>
            <a:pPr marL="0" marR="0" indent="0" algn="l" defTabSz="914400" rtl="0" eaLnBrk="0" fontAlgn="base" latinLnBrk="0" hangingPunct="0">
              <a:lnSpc>
                <a:spcPct val="90000"/>
              </a:lnSpc>
              <a:spcBef>
                <a:spcPct val="30000"/>
              </a:spcBef>
              <a:spcAft>
                <a:spcPct val="0"/>
              </a:spcAft>
              <a:buClrTx/>
              <a:buSzTx/>
              <a:buFontTx/>
              <a:buNone/>
              <a:tabLst/>
              <a:defRPr/>
            </a:pPr>
            <a:r>
              <a:rPr lang="en-US" sz="1200" dirty="0">
                <a:solidFill>
                  <a:srgbClr val="00385F"/>
                </a:solidFill>
              </a:rPr>
              <a:t>Can be done by anyone qualified and assigned to do them. Can be automated (edit checks, automated computations updates of accumulated data, etc.)</a:t>
            </a:r>
          </a:p>
          <a:p>
            <a:pPr>
              <a:lnSpc>
                <a:spcPct val="90000"/>
              </a:lnSpc>
            </a:pPr>
            <a:r>
              <a:rPr lang="en-US" sz="1200" dirty="0">
                <a:solidFill>
                  <a:srgbClr val="00385F"/>
                </a:solidFill>
              </a:rPr>
              <a:t>  </a:t>
            </a:r>
            <a:r>
              <a:rPr lang="en-US" sz="1200" dirty="0"/>
              <a:t>Application controls occur </a:t>
            </a:r>
            <a:r>
              <a:rPr lang="en-US" sz="1200" b="1" dirty="0"/>
              <a:t>during the processing of transactions through the accounting system. </a:t>
            </a:r>
            <a:r>
              <a:rPr lang="en-US" sz="1200" dirty="0">
                <a:solidFill>
                  <a:srgbClr val="00385F"/>
                </a:solidFill>
              </a:rPr>
              <a:t>Are </a:t>
            </a:r>
            <a:r>
              <a:rPr lang="en-US" sz="1200" i="1" dirty="0">
                <a:solidFill>
                  <a:srgbClr val="00385F"/>
                </a:solidFill>
              </a:rPr>
              <a:t>generally </a:t>
            </a:r>
            <a:r>
              <a:rPr lang="en-US" sz="1200" dirty="0">
                <a:solidFill>
                  <a:srgbClr val="00385F"/>
                </a:solidFill>
              </a:rPr>
              <a:t>preventive in nature.</a:t>
            </a:r>
          </a:p>
          <a:p>
            <a:pPr lvl="1">
              <a:lnSpc>
                <a:spcPct val="90000"/>
              </a:lnSpc>
            </a:pPr>
            <a:endParaRPr lang="en-US" sz="1200" b="1" dirty="0"/>
          </a:p>
          <a:p>
            <a:r>
              <a:rPr lang="en-US" sz="1200" b="1" dirty="0"/>
              <a:t>EXAMPLES</a:t>
            </a:r>
          </a:p>
          <a:p>
            <a:endParaRPr lang="en-US" sz="1200" b="1" dirty="0"/>
          </a:p>
          <a:p>
            <a:r>
              <a:rPr lang="en-US" sz="1200" dirty="0"/>
              <a:t>Verification of proper coding of receipts prior to final month end reporting </a:t>
            </a:r>
          </a:p>
          <a:p>
            <a:r>
              <a:rPr lang="en-US" sz="1200" dirty="0"/>
              <a:t>Supervisor approvals of Purchase Orders, Invoices, Payroll</a:t>
            </a:r>
          </a:p>
          <a:p>
            <a:r>
              <a:rPr lang="en-US" sz="1200" dirty="0"/>
              <a:t>Approval of rates, budgets and appropriations</a:t>
            </a:r>
          </a:p>
          <a:p>
            <a:endParaRPr lang="en-US" sz="1200" dirty="0"/>
          </a:p>
          <a:p>
            <a:r>
              <a:rPr lang="en-US" sz="1200" b="1" dirty="0"/>
              <a:t>Monitoring Controls  - </a:t>
            </a:r>
            <a:r>
              <a:rPr lang="en-US" sz="1200" dirty="0"/>
              <a:t>Management and supervisory activities that determine whether management’s objectives are achieved, including whether application or computer controls are working effectively.</a:t>
            </a:r>
          </a:p>
          <a:p>
            <a:r>
              <a:rPr lang="en-US" sz="1200" dirty="0"/>
              <a:t>Monitoring controls occur </a:t>
            </a:r>
            <a:r>
              <a:rPr lang="en-US" sz="1200" b="1" dirty="0"/>
              <a:t>after the transaction has been processed through the accounting system.</a:t>
            </a:r>
          </a:p>
          <a:p>
            <a:endParaRPr lang="en-US" sz="1200" dirty="0"/>
          </a:p>
          <a:p>
            <a:r>
              <a:rPr lang="en-US" sz="1200" b="1" dirty="0"/>
              <a:t>EXAMPLES</a:t>
            </a:r>
          </a:p>
          <a:p>
            <a:endParaRPr lang="en-US" sz="1200" dirty="0"/>
          </a:p>
          <a:p>
            <a:r>
              <a:rPr lang="en-US" sz="1200" dirty="0"/>
              <a:t>Review of month end budget vs. actual reports</a:t>
            </a:r>
          </a:p>
          <a:p>
            <a:r>
              <a:rPr lang="en-US" sz="1200" dirty="0"/>
              <a:t>Review of exception reports to identify unusual variances from the normal.</a:t>
            </a:r>
          </a:p>
          <a:p>
            <a:r>
              <a:rPr lang="en-US" sz="1200" dirty="0"/>
              <a:t>Accounts receivable</a:t>
            </a:r>
            <a:r>
              <a:rPr lang="en-US" sz="1200" baseline="0" dirty="0"/>
              <a:t> write offs – someone review for unusual activity.</a:t>
            </a:r>
            <a:endParaRPr lang="en-US" sz="1200" dirty="0"/>
          </a:p>
          <a:p>
            <a:endParaRPr lang="en-US" sz="1200" dirty="0"/>
          </a:p>
          <a:p>
            <a:endParaRPr lang="en-US" sz="1200" dirty="0"/>
          </a:p>
          <a:p>
            <a:endParaRPr lang="en-US" sz="1000" dirty="0"/>
          </a:p>
        </p:txBody>
      </p:sp>
    </p:spTree>
    <p:extLst>
      <p:ext uri="{BB962C8B-B14F-4D97-AF65-F5344CB8AC3E}">
        <p14:creationId xmlns:p14="http://schemas.microsoft.com/office/powerpoint/2010/main" val="2574193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xfrm>
            <a:off x="917576" y="4416426"/>
            <a:ext cx="5046663" cy="4183063"/>
          </a:xfrm>
          <a:noFill/>
          <a:ln/>
        </p:spPr>
        <p:txBody>
          <a:bodyPr/>
          <a:lstStyle/>
          <a:p>
            <a:pPr>
              <a:lnSpc>
                <a:spcPct val="80000"/>
              </a:lnSpc>
            </a:pPr>
            <a:r>
              <a:rPr lang="en-US" sz="800" dirty="0"/>
              <a:t>.</a:t>
            </a:r>
          </a:p>
        </p:txBody>
      </p:sp>
    </p:spTree>
    <p:extLst>
      <p:ext uri="{BB962C8B-B14F-4D97-AF65-F5344CB8AC3E}">
        <p14:creationId xmlns:p14="http://schemas.microsoft.com/office/powerpoint/2010/main" val="4176412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lvl="1"/>
            <a:r>
              <a:rPr lang="en-US" sz="1200" b="1" dirty="0"/>
              <a:t>Segregation of duties  (will cover in greater detail later) </a:t>
            </a:r>
            <a:r>
              <a:rPr lang="en-US" sz="1200" dirty="0"/>
              <a:t>- </a:t>
            </a:r>
            <a:r>
              <a:rPr lang="en-US" sz="1200" dirty="0">
                <a:solidFill>
                  <a:srgbClr val="00385F"/>
                </a:solidFill>
              </a:rPr>
              <a:t>Single person in the position of being able to both commit fraud &amp; conceal it</a:t>
            </a:r>
          </a:p>
          <a:p>
            <a:pPr lvl="2"/>
            <a:r>
              <a:rPr lang="en-US" sz="1200" dirty="0">
                <a:solidFill>
                  <a:srgbClr val="00385F"/>
                </a:solidFill>
              </a:rPr>
              <a:t>Also helps prevent / detect honest mistakes, too</a:t>
            </a:r>
          </a:p>
          <a:p>
            <a:pPr defTabSz="924171" eaLnBrk="1" hangingPunct="1">
              <a:defRPr/>
            </a:pPr>
            <a:endParaRPr lang="en-US" sz="1200" b="1" dirty="0"/>
          </a:p>
          <a:p>
            <a:pPr defTabSz="924171" eaLnBrk="1" hangingPunct="1">
              <a:defRPr/>
            </a:pPr>
            <a:r>
              <a:rPr lang="en-US" sz="1200" b="1" dirty="0"/>
              <a:t>If you can authorize unusual transactions or VOIDs, you should not be able to record the transactions.</a:t>
            </a:r>
          </a:p>
          <a:p>
            <a:pPr defTabSz="924171" eaLnBrk="1" hangingPunct="1">
              <a:defRPr/>
            </a:pPr>
            <a:endParaRPr lang="en-US" sz="1200" b="1" dirty="0"/>
          </a:p>
          <a:p>
            <a:pPr eaLnBrk="1" hangingPunct="1">
              <a:buFontTx/>
              <a:buNone/>
            </a:pPr>
            <a:r>
              <a:rPr lang="en-US" sz="1200" i="1" dirty="0">
                <a:solidFill>
                  <a:srgbClr val="00385F"/>
                </a:solidFill>
              </a:rPr>
              <a:t>Not practical to segregate incompatible duties? </a:t>
            </a:r>
          </a:p>
          <a:p>
            <a:pPr lvl="1" eaLnBrk="1" hangingPunct="1"/>
            <a:r>
              <a:rPr lang="en-US" sz="1200" dirty="0">
                <a:solidFill>
                  <a:srgbClr val="00385F"/>
                </a:solidFill>
              </a:rPr>
              <a:t>Mandatory vacation (with related duty assumption), Periodically rotate duties among employees, Increase monitoring and analytical procedures</a:t>
            </a:r>
          </a:p>
          <a:p>
            <a:pPr lvl="1" eaLnBrk="1" hangingPunct="1"/>
            <a:endParaRPr lang="en-US" sz="1200" dirty="0">
              <a:solidFill>
                <a:srgbClr val="00385F"/>
              </a:solidFill>
            </a:endParaRPr>
          </a:p>
          <a:p>
            <a:pPr lvl="1" eaLnBrk="1" hangingPunct="1"/>
            <a:r>
              <a:rPr lang="en-US" sz="1200" b="1" dirty="0"/>
              <a:t>Reconciliations </a:t>
            </a:r>
          </a:p>
          <a:p>
            <a:pPr lvl="1" eaLnBrk="1" hangingPunct="1"/>
            <a:r>
              <a:rPr lang="en-US" sz="1200" dirty="0"/>
              <a:t>- </a:t>
            </a:r>
            <a:r>
              <a:rPr lang="en-US" sz="1200" dirty="0">
                <a:solidFill>
                  <a:srgbClr val="00385F"/>
                </a:solidFill>
              </a:rPr>
              <a:t>Cash deposits to receipts (cash register tapes) daily, Subsidiary [detail] cash books to general cash book (if any), Books to bank statements as statements are received</a:t>
            </a:r>
          </a:p>
          <a:p>
            <a:pPr lvl="1" eaLnBrk="1" hangingPunct="1">
              <a:buFontTx/>
              <a:buChar char="-"/>
              <a:defRPr/>
            </a:pPr>
            <a:endParaRPr lang="en-US" sz="1200" dirty="0">
              <a:solidFill>
                <a:srgbClr val="00385F"/>
              </a:solidFill>
            </a:endParaRPr>
          </a:p>
          <a:p>
            <a:pPr lvl="1" eaLnBrk="1" hangingPunct="1">
              <a:buFontTx/>
              <a:buNone/>
              <a:defRPr/>
            </a:pPr>
            <a:r>
              <a:rPr lang="en-US" sz="1200" b="1" dirty="0">
                <a:solidFill>
                  <a:srgbClr val="00385F"/>
                </a:solidFill>
              </a:rPr>
              <a:t>Verifications:</a:t>
            </a:r>
            <a:r>
              <a:rPr lang="en-US" sz="1200" dirty="0">
                <a:solidFill>
                  <a:srgbClr val="00385F"/>
                </a:solidFill>
              </a:rPr>
              <a:t>(existence/occurrence/accuracy)</a:t>
            </a:r>
          </a:p>
          <a:p>
            <a:pPr lvl="1" eaLnBrk="1" hangingPunct="1"/>
            <a:r>
              <a:rPr lang="en-US" sz="1200" dirty="0">
                <a:solidFill>
                  <a:srgbClr val="00385F"/>
                </a:solidFill>
              </a:rPr>
              <a:t>- Records are only as good as the underlying reality, - Management should periodically verify recorded amounts, - Surprise inspection of cash drawers</a:t>
            </a:r>
          </a:p>
          <a:p>
            <a:pPr lvl="1" eaLnBrk="1" hangingPunct="1">
              <a:buFontTx/>
              <a:buNone/>
              <a:defRPr/>
            </a:pPr>
            <a:endParaRPr lang="en-US" sz="1200" dirty="0">
              <a:solidFill>
                <a:srgbClr val="00385F"/>
              </a:solidFill>
            </a:endParaRPr>
          </a:p>
          <a:p>
            <a:pPr eaLnBrk="1" hangingPunct="1"/>
            <a:r>
              <a:rPr lang="en-US" sz="1200" dirty="0"/>
              <a:t>Don’t just check the documents. Documents can be manipulated. Check the underlying reality – are the outstanding checks really outstanding? Do the deposits in transit truly represent amounts properly booked but not recorded by the bank? OUTSTANDING CHECK LIST, DEPOSITS IN TRANSIT</a:t>
            </a:r>
          </a:p>
          <a:p>
            <a:pPr eaLnBrk="1" hangingPunct="1"/>
            <a:endParaRPr lang="en-US" sz="900" dirty="0"/>
          </a:p>
        </p:txBody>
      </p:sp>
    </p:spTree>
    <p:extLst>
      <p:ext uri="{BB962C8B-B14F-4D97-AF65-F5344CB8AC3E}">
        <p14:creationId xmlns:p14="http://schemas.microsoft.com/office/powerpoint/2010/main" val="2767448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buFont typeface="Arial" panose="020B0604020202020204" pitchFamily="34" charset="0"/>
              <a:buChar char="•"/>
            </a:pPr>
            <a:r>
              <a:rPr lang="en-US" sz="1200" dirty="0"/>
              <a:t>Management</a:t>
            </a:r>
            <a:r>
              <a:rPr lang="en-US" sz="1200" baseline="0" dirty="0"/>
              <a:t> is r</a:t>
            </a:r>
            <a:r>
              <a:rPr lang="en-US" sz="1200" b="0" baseline="0" dirty="0">
                <a:solidFill>
                  <a:schemeClr val="bg1"/>
                </a:solidFill>
              </a:rPr>
              <a:t>esponsible for designing an effective internal control system. </a:t>
            </a:r>
            <a:r>
              <a:rPr lang="en-US" sz="1200" dirty="0"/>
              <a:t>Documents internal control responsibilities of the organization through established policies and procedures </a:t>
            </a:r>
          </a:p>
          <a:p>
            <a:pPr marL="457200" lvl="0" indent="-457200">
              <a:buFont typeface="Arial" panose="020B0604020202020204" pitchFamily="34" charset="0"/>
              <a:buChar char="•"/>
            </a:pPr>
            <a:r>
              <a:rPr lang="en-US" sz="1200" b="0" dirty="0"/>
              <a:t>Management</a:t>
            </a:r>
            <a:r>
              <a:rPr lang="en-US" sz="1200" b="0" baseline="0" dirty="0"/>
              <a:t> c</a:t>
            </a:r>
            <a:r>
              <a:rPr lang="en-US" sz="1200" b="0" dirty="0"/>
              <a:t>ommunicates to personnel the policies and procedures so that personnel can implement the control activities for their assigned responsibilities. </a:t>
            </a:r>
            <a:r>
              <a:rPr lang="en-US" sz="1200" b="0" baseline="0" dirty="0"/>
              <a:t>Your staff members are r</a:t>
            </a:r>
            <a:r>
              <a:rPr lang="en-US" sz="1200" b="0" baseline="0" dirty="0">
                <a:solidFill>
                  <a:schemeClr val="bg1"/>
                </a:solidFill>
              </a:rPr>
              <a:t>esponsible for making the internal control system work</a:t>
            </a:r>
          </a:p>
          <a:p>
            <a:pPr marL="457200" lvl="0" indent="-457200">
              <a:buFont typeface="Arial" panose="020B0604020202020204" pitchFamily="34" charset="0"/>
              <a:buChar char="•"/>
            </a:pPr>
            <a:r>
              <a:rPr lang="en-US" sz="1200" b="0" dirty="0"/>
              <a:t>Management periodically reviews policies, procedures, and related control activities for continued relevance and effectiveness in achieving the entity’s objective</a:t>
            </a:r>
            <a:r>
              <a:rPr lang="en-US" sz="1200" dirty="0"/>
              <a:t>s or addressing related risks</a:t>
            </a:r>
          </a:p>
          <a:p>
            <a:pPr marL="457200" lvl="0" indent="-457200">
              <a:buFont typeface="Arial" panose="020B0604020202020204" pitchFamily="34" charset="0"/>
              <a:buChar char="•"/>
            </a:pPr>
            <a:r>
              <a:rPr lang="en-US" sz="1200" dirty="0"/>
              <a:t>Management adjusts</a:t>
            </a:r>
            <a:r>
              <a:rPr lang="en-US" sz="1200" baseline="0" dirty="0"/>
              <a:t> internal control process as needed</a:t>
            </a:r>
          </a:p>
          <a:p>
            <a:pPr marL="457200" lvl="0" indent="-457200">
              <a:buFont typeface="Arial" panose="020B0604020202020204" pitchFamily="34" charset="0"/>
              <a:buChar char="•"/>
            </a:pPr>
            <a:r>
              <a:rPr lang="en-US" sz="1200" baseline="0" dirty="0"/>
              <a:t>Periodically repeat: Set timeframe, reaction to identified issues or even as a result in internal control deficiencies identified during your audit </a:t>
            </a:r>
            <a:endParaRPr lang="en-US" dirty="0"/>
          </a:p>
        </p:txBody>
      </p:sp>
      <p:sp>
        <p:nvSpPr>
          <p:cNvPr id="4" name="Slide Number Placeholder 3"/>
          <p:cNvSpPr>
            <a:spLocks noGrp="1"/>
          </p:cNvSpPr>
          <p:nvPr>
            <p:ph type="sldNum" sz="quarter" idx="10"/>
          </p:nvPr>
        </p:nvSpPr>
        <p:spPr/>
        <p:txBody>
          <a:bodyPr/>
          <a:lstStyle/>
          <a:p>
            <a:fld id="{2940E1AE-94E8-4791-837A-5A9DCFAADF35}" type="slidenum">
              <a:rPr lang="en-US" smtClean="0"/>
              <a:t>21</a:t>
            </a:fld>
            <a:endParaRPr lang="en-US" dirty="0"/>
          </a:p>
        </p:txBody>
      </p:sp>
    </p:spTree>
    <p:extLst>
      <p:ext uri="{BB962C8B-B14F-4D97-AF65-F5344CB8AC3E}">
        <p14:creationId xmlns:p14="http://schemas.microsoft.com/office/powerpoint/2010/main" val="3731490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40E1AE-94E8-4791-837A-5A9DCFAADF35}" type="slidenum">
              <a:rPr lang="en-US" smtClean="0"/>
              <a:t>22</a:t>
            </a:fld>
            <a:endParaRPr lang="en-US" dirty="0"/>
          </a:p>
        </p:txBody>
      </p:sp>
    </p:spTree>
    <p:extLst>
      <p:ext uri="{BB962C8B-B14F-4D97-AF65-F5344CB8AC3E}">
        <p14:creationId xmlns:p14="http://schemas.microsoft.com/office/powerpoint/2010/main" val="1111839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buFont typeface="Arial" panose="020B0604020202020204" pitchFamily="34" charset="0"/>
              <a:buNone/>
            </a:pPr>
            <a:endParaRPr lang="en-US" b="1" dirty="0"/>
          </a:p>
        </p:txBody>
      </p:sp>
      <p:sp>
        <p:nvSpPr>
          <p:cNvPr id="4" name="Slide Number Placeholder 3"/>
          <p:cNvSpPr>
            <a:spLocks noGrp="1"/>
          </p:cNvSpPr>
          <p:nvPr>
            <p:ph type="sldNum" sz="quarter" idx="10"/>
          </p:nvPr>
        </p:nvSpPr>
        <p:spPr/>
        <p:txBody>
          <a:bodyPr/>
          <a:lstStyle/>
          <a:p>
            <a:fld id="{2940E1AE-94E8-4791-837A-5A9DCFAADF35}" type="slidenum">
              <a:rPr lang="en-US" smtClean="0"/>
              <a:t>23</a:t>
            </a:fld>
            <a:endParaRPr lang="en-US" dirty="0"/>
          </a:p>
        </p:txBody>
      </p:sp>
    </p:spTree>
    <p:extLst>
      <p:ext uri="{BB962C8B-B14F-4D97-AF65-F5344CB8AC3E}">
        <p14:creationId xmlns:p14="http://schemas.microsoft.com/office/powerpoint/2010/main" val="629243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Ohio Admin. Code. Section 117-2-01 also defines Internal Controls and explains that public officials are responsible for the design and operation of such.  It continues with info similar to COSO and Green Book.</a:t>
            </a:r>
          </a:p>
        </p:txBody>
      </p:sp>
      <p:sp>
        <p:nvSpPr>
          <p:cNvPr id="4" name="Slide Number Placeholder 3"/>
          <p:cNvSpPr>
            <a:spLocks noGrp="1"/>
          </p:cNvSpPr>
          <p:nvPr>
            <p:ph type="sldNum" sz="quarter" idx="10"/>
          </p:nvPr>
        </p:nvSpPr>
        <p:spPr/>
        <p:txBody>
          <a:bodyPr/>
          <a:lstStyle/>
          <a:p>
            <a:fld id="{9577889E-A513-BC45-AE5C-B39506A7CD42}" type="slidenum">
              <a:rPr lang="en-US" smtClean="0"/>
              <a:t>24</a:t>
            </a:fld>
            <a:endParaRPr lang="en-US" dirty="0"/>
          </a:p>
        </p:txBody>
      </p:sp>
    </p:spTree>
    <p:extLst>
      <p:ext uri="{BB962C8B-B14F-4D97-AF65-F5344CB8AC3E}">
        <p14:creationId xmlns:p14="http://schemas.microsoft.com/office/powerpoint/2010/main" val="2012185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Tree>
    <p:extLst>
      <p:ext uri="{BB962C8B-B14F-4D97-AF65-F5344CB8AC3E}">
        <p14:creationId xmlns:p14="http://schemas.microsoft.com/office/powerpoint/2010/main" val="2526432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Tree>
    <p:extLst>
      <p:ext uri="{BB962C8B-B14F-4D97-AF65-F5344CB8AC3E}">
        <p14:creationId xmlns:p14="http://schemas.microsoft.com/office/powerpoint/2010/main" val="3523608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2025 revision of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Standards for Internal Control in the Federal Government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contains changes from, and supersedes,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Standards for Internal Control in the Federal Government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(GAO-14-704G) issued in September 2014. This revision provides requirements, guidance, and resources to help managers better address risk areas related to fraud; improper payments; information security; and the implementation of new or substantially changed programs, including emergency assistance programs. Key changes in this 2025 revision include the following:</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 need to consider risks related to improper payments and information security when identifying, analyzing, and responding to risks.</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Documentation of the results of risk assessments, including the identification, analysis, and response to risks.</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Documentation of a change assessment process for identifying, analyzing, and responding to risk related to significant changes so that the internal control system can be quickly adapted as needed to respond to significant changes as they occur.</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Two new appendixes that provide additional information related to control activities, examples of sources of data, and references to additional resources that management may leverage in designing, implementing, and operating effective internal control systems to address risks, including areas related to fraud, improper payments, and information security.</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Updates include an emphasis on prioritizing preventive control activities and highlighting management’s responsibility for internal control at all levels within the entity’s organizational structure, such as program and financial managers. Other updates were made to clarify the intent of the standards and to continue harmonization with COSO’s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Internal Control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Integrated Framework</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2025 revision of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Standards for Internal Control in the Federal Government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has gone through an extensive deliberative process, including public comments and input from the Comptroller General’s Advisory Council on Standards for Internal Control in the Federal Government. The advisory council consists of individuals knowledgeable about internal control, drawn from federal, state, and local government; the private sector; and academia. The views of all parties were thoroughly</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considered in finalizing the standards. </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2025 revision of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Standards for Internal Control in </a:t>
            </a:r>
            <a:r>
              <a:rPr lang="en-US" sz="1800" i="1" kern="100">
                <a:effectLst/>
                <a:latin typeface="Aptos" panose="020B0004020202020204" pitchFamily="34" charset="0"/>
                <a:ea typeface="Aptos" panose="020B0004020202020204" pitchFamily="34" charset="0"/>
                <a:cs typeface="Times New Roman" panose="02020603050405020304" pitchFamily="18" charset="0"/>
              </a:rPr>
              <a:t>the Federal Government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is effective beginning with fiscal year 2026 and </a:t>
            </a:r>
            <a:r>
              <a:rPr lang="en-US" sz="1800" kern="100">
                <a:effectLst/>
                <a:latin typeface="Aptos" panose="020B0004020202020204" pitchFamily="34" charset="0"/>
                <a:ea typeface="Aptos" panose="020B0004020202020204" pitchFamily="34" charset="0"/>
                <a:cs typeface="Times New Roman" panose="02020603050405020304" pitchFamily="18" charset="0"/>
              </a:rPr>
              <a:t>the FMFIA reports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covering that year. Early implementation is permitted.</a:t>
            </a:r>
          </a:p>
        </p:txBody>
      </p:sp>
      <p:sp>
        <p:nvSpPr>
          <p:cNvPr id="4" name="Slide Number Placeholder 3"/>
          <p:cNvSpPr>
            <a:spLocks noGrp="1"/>
          </p:cNvSpPr>
          <p:nvPr>
            <p:ph type="sldNum" sz="quarter" idx="10"/>
          </p:nvPr>
        </p:nvSpPr>
        <p:spPr/>
        <p:txBody>
          <a:bodyPr/>
          <a:lstStyle/>
          <a:p>
            <a:fld id="{9577889E-A513-BC45-AE5C-B39506A7CD42}" type="slidenum">
              <a:rPr lang="en-US" smtClean="0"/>
              <a:t>27</a:t>
            </a:fld>
            <a:endParaRPr lang="en-US" dirty="0"/>
          </a:p>
        </p:txBody>
      </p:sp>
    </p:spTree>
    <p:extLst>
      <p:ext uri="{BB962C8B-B14F-4D97-AF65-F5344CB8AC3E}">
        <p14:creationId xmlns:p14="http://schemas.microsoft.com/office/powerpoint/2010/main" val="23642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This is an auditing standard that auditors are required to follow in their financial audits but is a good resource for clients</a:t>
            </a:r>
            <a:r>
              <a:rPr lang="en-US" sz="1200" kern="1200" baseline="0" dirty="0">
                <a:solidFill>
                  <a:schemeClr val="tx1"/>
                </a:solidFill>
                <a:effectLst/>
                <a:latin typeface="+mn-lt"/>
                <a:ea typeface="+mn-ea"/>
                <a:cs typeface="+mn-cs"/>
              </a:rPr>
              <a:t> as well.</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43887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Whether you use the internal</a:t>
            </a:r>
            <a:r>
              <a:rPr lang="en-US" sz="1200" baseline="0" dirty="0"/>
              <a:t> control cube COSO developed, or GAO’s in their Green Book, or the one in the AICPA’s auditing standards – they all have virtually the same components.</a:t>
            </a:r>
          </a:p>
        </p:txBody>
      </p:sp>
    </p:spTree>
    <p:extLst>
      <p:ext uri="{BB962C8B-B14F-4D97-AF65-F5344CB8AC3E}">
        <p14:creationId xmlns:p14="http://schemas.microsoft.com/office/powerpoint/2010/main" val="508653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Source:  AOSAM 30500.2</a:t>
            </a:r>
            <a:endParaRPr lang="en-US" sz="1200" dirty="0"/>
          </a:p>
        </p:txBody>
      </p:sp>
      <p:sp>
        <p:nvSpPr>
          <p:cNvPr id="4" name="Slide Number Placeholder 3"/>
          <p:cNvSpPr>
            <a:spLocks noGrp="1"/>
          </p:cNvSpPr>
          <p:nvPr>
            <p:ph type="sldNum" sz="quarter" idx="10"/>
          </p:nvPr>
        </p:nvSpPr>
        <p:spPr/>
        <p:txBody>
          <a:bodyPr/>
          <a:lstStyle/>
          <a:p>
            <a:fld id="{9577889E-A513-BC45-AE5C-B39506A7CD42}" type="slidenum">
              <a:rPr lang="en-US" smtClean="0"/>
              <a:t>3</a:t>
            </a:fld>
            <a:endParaRPr lang="en-US" dirty="0"/>
          </a:p>
        </p:txBody>
      </p:sp>
    </p:spTree>
    <p:extLst>
      <p:ext uri="{BB962C8B-B14F-4D97-AF65-F5344CB8AC3E}">
        <p14:creationId xmlns:p14="http://schemas.microsoft.com/office/powerpoint/2010/main" val="664318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Deficiency in Internal Control</a:t>
            </a:r>
            <a:endParaRPr lang="en-US" sz="1200" dirty="0"/>
          </a:p>
          <a:p>
            <a:endParaRPr lang="en-US" sz="1200" dirty="0"/>
          </a:p>
          <a:p>
            <a:r>
              <a:rPr lang="en-US" sz="1200" dirty="0"/>
              <a:t>Exists when the design or operation of a control does not allow management or employees, in the normal course of performing their assigned functions, to prevent, or detect and correct, misstatements on a timely basis. </a:t>
            </a:r>
          </a:p>
          <a:p>
            <a:endParaRPr lang="en-US" sz="1200" dirty="0"/>
          </a:p>
          <a:p>
            <a:r>
              <a:rPr lang="en-US" sz="1200" dirty="0"/>
              <a:t>A deficiency in </a:t>
            </a:r>
            <a:r>
              <a:rPr lang="en-US" sz="1200" i="1" dirty="0"/>
              <a:t>design</a:t>
            </a:r>
            <a:r>
              <a:rPr lang="en-US" sz="1200" dirty="0"/>
              <a:t> exists when (</a:t>
            </a:r>
            <a:r>
              <a:rPr lang="en-US" sz="1200" i="1" dirty="0"/>
              <a:t>a</a:t>
            </a:r>
            <a:r>
              <a:rPr lang="en-US" sz="1200" dirty="0"/>
              <a:t>) a control necessary to meet the control objective is missing, or (</a:t>
            </a:r>
            <a:r>
              <a:rPr lang="en-US" sz="1200" i="1" dirty="0"/>
              <a:t>b</a:t>
            </a:r>
            <a:r>
              <a:rPr lang="en-US" sz="1200" dirty="0"/>
              <a:t>) an existing control is not properly designed so that, even if the control operates as designed, the control objective would not be met. </a:t>
            </a:r>
          </a:p>
          <a:p>
            <a:endParaRPr lang="en-US" sz="1200" dirty="0"/>
          </a:p>
          <a:p>
            <a:r>
              <a:rPr lang="en-US" sz="1200" dirty="0"/>
              <a:t>A deficiency in </a:t>
            </a:r>
            <a:r>
              <a:rPr lang="en-US" sz="1200" i="1" dirty="0"/>
              <a:t>operation</a:t>
            </a:r>
            <a:r>
              <a:rPr lang="en-US" sz="1200" dirty="0"/>
              <a:t> exists when a properly designed control does not operate as designed or when the person performing the control does not possess the necessary authority or competence to perform the control effectively.</a:t>
            </a:r>
          </a:p>
          <a:p>
            <a:endParaRPr lang="en-US" dirty="0"/>
          </a:p>
        </p:txBody>
      </p:sp>
    </p:spTree>
    <p:extLst>
      <p:ext uri="{BB962C8B-B14F-4D97-AF65-F5344CB8AC3E}">
        <p14:creationId xmlns:p14="http://schemas.microsoft.com/office/powerpoint/2010/main" val="9337540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342900" y="698500"/>
            <a:ext cx="6197600" cy="3486150"/>
          </a:xfrm>
          <a:ln/>
        </p:spPr>
      </p:sp>
      <p:sp>
        <p:nvSpPr>
          <p:cNvPr id="96259" name="Rectangle 3"/>
          <p:cNvSpPr>
            <a:spLocks noGrp="1" noChangeArrowheads="1"/>
          </p:cNvSpPr>
          <p:nvPr>
            <p:ph type="body" idx="1"/>
          </p:nvPr>
        </p:nvSpPr>
        <p:spPr>
          <a:xfrm>
            <a:off x="917576" y="4415791"/>
            <a:ext cx="5046663" cy="4181767"/>
          </a:xfrm>
        </p:spPr>
        <p:txBody>
          <a:bodyPr/>
          <a:lstStyle/>
          <a:p>
            <a:r>
              <a:rPr lang="en-US" sz="1200" dirty="0"/>
              <a:t>This provides standards for CPA’s engaged to report on a SO’s internal controls (independent monitoring)</a:t>
            </a:r>
          </a:p>
          <a:p>
            <a:endParaRPr lang="en-US" sz="1200" b="1" dirty="0"/>
          </a:p>
          <a:p>
            <a:r>
              <a:rPr lang="en-US" sz="1200" b="1" dirty="0"/>
              <a:t>Main</a:t>
            </a:r>
            <a:r>
              <a:rPr lang="en-US" sz="1200" b="1" baseline="0" dirty="0"/>
              <a:t> Concern  : </a:t>
            </a:r>
            <a:r>
              <a:rPr lang="en-US" sz="1200" b="1" dirty="0"/>
              <a:t>Whether those controls were operating effectively during the period covered by the report</a:t>
            </a:r>
          </a:p>
        </p:txBody>
      </p:sp>
    </p:spTree>
    <p:extLst>
      <p:ext uri="{BB962C8B-B14F-4D97-AF65-F5344CB8AC3E}">
        <p14:creationId xmlns:p14="http://schemas.microsoft.com/office/powerpoint/2010/main" val="40402452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344488" y="696913"/>
            <a:ext cx="6197600" cy="3486150"/>
          </a:xfrm>
          <a:ln/>
        </p:spPr>
      </p:sp>
      <p:sp>
        <p:nvSpPr>
          <p:cNvPr id="98307" name="Rectangle 3"/>
          <p:cNvSpPr>
            <a:spLocks noGrp="1" noChangeArrowheads="1"/>
          </p:cNvSpPr>
          <p:nvPr>
            <p:ph type="body" idx="1"/>
          </p:nvPr>
        </p:nvSpPr>
        <p:spPr>
          <a:xfrm>
            <a:off x="688182" y="4415790"/>
            <a:ext cx="5505450" cy="4183380"/>
          </a:xfrm>
        </p:spPr>
        <p:txBody>
          <a:bodyPr/>
          <a:lstStyle/>
          <a:p>
            <a:r>
              <a:rPr lang="en-US" sz="1200" b="1" dirty="0"/>
              <a:t>Here is a </a:t>
            </a:r>
            <a:r>
              <a:rPr lang="en-US" sz="1200" b="1" u="sng" dirty="0"/>
              <a:t>partial</a:t>
            </a:r>
            <a:r>
              <a:rPr lang="en-US" sz="1200" b="1" dirty="0"/>
              <a:t> list of typical service organizations:</a:t>
            </a:r>
          </a:p>
          <a:p>
            <a:r>
              <a:rPr lang="en-US" sz="1200" dirty="0"/>
              <a:t>A number of governmental entities use one or more of these services.  The result is that, at some level, the government is dependent on the information provided by the SO in order to record the transactions.</a:t>
            </a:r>
          </a:p>
          <a:p>
            <a:endParaRPr lang="en-US" sz="1200" dirty="0"/>
          </a:p>
          <a:p>
            <a:r>
              <a:rPr lang="en-US" sz="1200" dirty="0"/>
              <a:t>For example: Re. payroll the government prepares payroll checks based on the amounts calculated by the SO. This calculation is the responsibility of the government and the gov’t would have calculated the amounts had the SO not been used. (e.g. gross pay; OPERS; Medicare; State, local and Federal tax)</a:t>
            </a:r>
          </a:p>
          <a:p>
            <a:endParaRPr lang="en-US" sz="1200" dirty="0"/>
          </a:p>
          <a:p>
            <a:r>
              <a:rPr lang="en-US" sz="1200" b="1" dirty="0"/>
              <a:t>Some examples of relationships that are not service organization relationships include:</a:t>
            </a:r>
          </a:p>
          <a:p>
            <a:pPr>
              <a:buFontTx/>
              <a:buChar char="•"/>
            </a:pPr>
            <a:r>
              <a:rPr lang="en-US" sz="1200" dirty="0"/>
              <a:t>Use of a bank for typical checking account services  (use of a bank for other services where your entity is not authorizing individual transactions may be a SO relationship ---e.g. investment services where the bank determines investments to purchase and makes those purchases without your entity approving individual purchases first).</a:t>
            </a:r>
          </a:p>
          <a:p>
            <a:endParaRPr lang="en-US" sz="1200" dirty="0"/>
          </a:p>
          <a:p>
            <a:pPr>
              <a:buFontTx/>
              <a:buChar char="•"/>
            </a:pPr>
            <a:r>
              <a:rPr lang="en-US" sz="1200" dirty="0"/>
              <a:t>Use of a vendor to provide goods or services such as utilities is not an SO relationship. (Though your entity should review submitted invoices prior to making payment).</a:t>
            </a:r>
          </a:p>
          <a:p>
            <a:endParaRPr lang="en-US" sz="1200" dirty="0"/>
          </a:p>
          <a:p>
            <a:r>
              <a:rPr lang="en-US" sz="1200" dirty="0"/>
              <a:t>In the case of checking account services, individual transactions are authorized by the government and the government maintains its own set of records denoting deposits withdraws and balances. </a:t>
            </a:r>
          </a:p>
          <a:p>
            <a:endParaRPr lang="en-US" sz="1200" dirty="0"/>
          </a:p>
          <a:p>
            <a:r>
              <a:rPr lang="en-US" sz="1200" dirty="0"/>
              <a:t>In the case of purchased services or goods, the individual transactions and terms are authorized by the government. These types of transactions are also addressed by other auditing standards.  Each government should have control policies and procedures addressing these normal or common type of transactions.  These types of transactions are not within the scope of our discussion today.</a:t>
            </a:r>
            <a:endParaRPr lang="en-US" sz="900" dirty="0"/>
          </a:p>
        </p:txBody>
      </p:sp>
    </p:spTree>
    <p:extLst>
      <p:ext uri="{BB962C8B-B14F-4D97-AF65-F5344CB8AC3E}">
        <p14:creationId xmlns:p14="http://schemas.microsoft.com/office/powerpoint/2010/main" val="19303285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xfrm>
            <a:off x="917576" y="4416426"/>
            <a:ext cx="5046663" cy="4183063"/>
          </a:xfrm>
          <a:noFill/>
          <a:ln/>
        </p:spPr>
        <p:txBody>
          <a:bodyPr/>
          <a:lstStyle/>
          <a:p>
            <a:r>
              <a:rPr lang="en-US" sz="1200" dirty="0">
                <a:solidFill>
                  <a:srgbClr val="00385F"/>
                </a:solidFill>
              </a:rPr>
              <a:t>Elected / Public Officials have special responsibility to public to safeguard and protect public assets </a:t>
            </a:r>
          </a:p>
          <a:p>
            <a:r>
              <a:rPr lang="en-US" sz="1200" dirty="0">
                <a:solidFill>
                  <a:srgbClr val="00385F"/>
                </a:solidFill>
              </a:rPr>
              <a:t>   	Public moneys – those funds on hand as well as those moneys due a public entity</a:t>
            </a:r>
          </a:p>
          <a:p>
            <a:r>
              <a:rPr lang="en-US" sz="1200" dirty="0">
                <a:solidFill>
                  <a:srgbClr val="00385F"/>
                </a:solidFill>
              </a:rPr>
              <a:t>	Public property – buildings / equipment / property</a:t>
            </a:r>
          </a:p>
          <a:p>
            <a:endParaRPr lang="en-US" sz="1200" dirty="0">
              <a:solidFill>
                <a:srgbClr val="00385F"/>
              </a:solidFill>
            </a:endParaRPr>
          </a:p>
          <a:p>
            <a:r>
              <a:rPr lang="en-US" sz="1200" dirty="0">
                <a:solidFill>
                  <a:srgbClr val="00385F"/>
                </a:solidFill>
              </a:rPr>
              <a:t>	Responsibility to protect against the loss or misuse of these assets</a:t>
            </a:r>
          </a:p>
          <a:p>
            <a:endParaRPr lang="en-US" sz="1200" dirty="0">
              <a:solidFill>
                <a:srgbClr val="00385F"/>
              </a:solidFill>
            </a:endParaRPr>
          </a:p>
          <a:p>
            <a:r>
              <a:rPr lang="en-US" sz="1200" dirty="0">
                <a:solidFill>
                  <a:srgbClr val="00385F"/>
                </a:solidFill>
              </a:rPr>
              <a:t>	Responsibility to help deter fraud</a:t>
            </a:r>
          </a:p>
          <a:p>
            <a:endParaRPr lang="en-US" sz="1200" dirty="0">
              <a:solidFill>
                <a:srgbClr val="00385F"/>
              </a:solidFill>
            </a:endParaRPr>
          </a:p>
          <a:p>
            <a:r>
              <a:rPr lang="en-US" sz="1200" dirty="0">
                <a:solidFill>
                  <a:srgbClr val="00385F"/>
                </a:solidFill>
              </a:rPr>
              <a:t>	Make responsible financial decisions </a:t>
            </a:r>
          </a:p>
          <a:p>
            <a:r>
              <a:rPr lang="en-US" sz="1200" dirty="0">
                <a:solidFill>
                  <a:srgbClr val="00385F"/>
                </a:solidFill>
              </a:rPr>
              <a:t> </a:t>
            </a:r>
          </a:p>
          <a:p>
            <a:r>
              <a:rPr lang="en-US" sz="1200" dirty="0">
                <a:solidFill>
                  <a:srgbClr val="00385F"/>
                </a:solidFill>
              </a:rPr>
              <a:t>	Assure that they properly manage government resources to achieve goals of government</a:t>
            </a:r>
          </a:p>
          <a:p>
            <a:endParaRPr lang="en-US" sz="1200" dirty="0"/>
          </a:p>
          <a:p>
            <a:r>
              <a:rPr lang="en-US" sz="1200" b="1" dirty="0">
                <a:solidFill>
                  <a:srgbClr val="00385F"/>
                </a:solidFill>
              </a:rPr>
              <a:t>Ways to Accomplish These Responsibilities</a:t>
            </a:r>
          </a:p>
          <a:p>
            <a:endParaRPr lang="en-US" sz="1200" dirty="0"/>
          </a:p>
          <a:p>
            <a:r>
              <a:rPr lang="en-US" sz="1200" dirty="0">
                <a:solidFill>
                  <a:srgbClr val="00385F"/>
                </a:solidFill>
              </a:rPr>
              <a:t>Safeguard and Protect  Assets – Develop Internal Controls</a:t>
            </a:r>
          </a:p>
          <a:p>
            <a:endParaRPr lang="en-US" sz="1200" dirty="0">
              <a:solidFill>
                <a:srgbClr val="00385F"/>
              </a:solidFill>
            </a:endParaRPr>
          </a:p>
          <a:p>
            <a:r>
              <a:rPr lang="en-US" sz="1200" dirty="0">
                <a:solidFill>
                  <a:srgbClr val="00385F"/>
                </a:solidFill>
              </a:rPr>
              <a:t>Responsible financial decisions – Budgeting process</a:t>
            </a:r>
          </a:p>
          <a:p>
            <a:endParaRPr lang="en-US" sz="1200" dirty="0">
              <a:solidFill>
                <a:srgbClr val="00385F"/>
              </a:solidFill>
            </a:endParaRPr>
          </a:p>
          <a:p>
            <a:r>
              <a:rPr lang="en-US" sz="1200" dirty="0">
                <a:solidFill>
                  <a:srgbClr val="00385F"/>
                </a:solidFill>
              </a:rPr>
              <a:t>Properly manage resources – Monitor those Internal Controls to assure they are in place &amp; operating</a:t>
            </a:r>
          </a:p>
          <a:p>
            <a:endParaRPr lang="en-US" sz="900" dirty="0"/>
          </a:p>
        </p:txBody>
      </p:sp>
    </p:spTree>
    <p:extLst>
      <p:ext uri="{BB962C8B-B14F-4D97-AF65-F5344CB8AC3E}">
        <p14:creationId xmlns:p14="http://schemas.microsoft.com/office/powerpoint/2010/main" val="6902387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Internal controls are not a 100% guarantee but they will help with these items.</a:t>
            </a:r>
          </a:p>
        </p:txBody>
      </p:sp>
      <p:sp>
        <p:nvSpPr>
          <p:cNvPr id="4" name="Slide Number Placeholder 3"/>
          <p:cNvSpPr>
            <a:spLocks noGrp="1"/>
          </p:cNvSpPr>
          <p:nvPr>
            <p:ph type="sldNum" sz="quarter" idx="10"/>
          </p:nvPr>
        </p:nvSpPr>
        <p:spPr/>
        <p:txBody>
          <a:bodyPr/>
          <a:lstStyle/>
          <a:p>
            <a:fld id="{9577889E-A513-BC45-AE5C-B39506A7CD42}" type="slidenum">
              <a:rPr lang="en-US" smtClean="0"/>
              <a:t>34</a:t>
            </a:fld>
            <a:endParaRPr lang="en-US" dirty="0"/>
          </a:p>
        </p:txBody>
      </p:sp>
    </p:spTree>
    <p:extLst>
      <p:ext uri="{BB962C8B-B14F-4D97-AF65-F5344CB8AC3E}">
        <p14:creationId xmlns:p14="http://schemas.microsoft.com/office/powerpoint/2010/main" val="6041976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xfrm>
            <a:off x="917576" y="4416426"/>
            <a:ext cx="5046663" cy="4183063"/>
          </a:xfrm>
          <a:noFill/>
          <a:ln/>
        </p:spPr>
        <p:txBody>
          <a:bodyPr/>
          <a:lstStyle/>
          <a:p>
            <a:r>
              <a:rPr lang="en-US" sz="1200" dirty="0"/>
              <a:t>Good management requires the maintenance of sound internal controls</a:t>
            </a:r>
          </a:p>
          <a:p>
            <a:endParaRPr lang="en-US" dirty="0"/>
          </a:p>
        </p:txBody>
      </p:sp>
    </p:spTree>
    <p:extLst>
      <p:ext uri="{BB962C8B-B14F-4D97-AF65-F5344CB8AC3E}">
        <p14:creationId xmlns:p14="http://schemas.microsoft.com/office/powerpoint/2010/main" val="18245965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internal control processes should be monitored for changes and updated as needed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Periodic monitoring should be performed to determine if:</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Internal controls are adequate to prevent misstatements/errors and fraud</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Verify employees are complying with internal control</a:t>
            </a:r>
            <a:r>
              <a:rPr lang="en-US" sz="1200" kern="1200" baseline="0" dirty="0">
                <a:solidFill>
                  <a:schemeClr val="tx1"/>
                </a:solidFill>
                <a:effectLst/>
                <a:latin typeface="+mn-lt"/>
                <a:ea typeface="+mn-ea"/>
                <a:cs typeface="+mn-cs"/>
              </a:rPr>
              <a:t> processes in place </a:t>
            </a:r>
            <a:r>
              <a:rPr lang="en-US" sz="1200" kern="1200" dirty="0">
                <a:solidFill>
                  <a:schemeClr val="tx1"/>
                </a:solidFill>
                <a:effectLst/>
                <a:latin typeface="+mn-lt"/>
                <a:ea typeface="+mn-ea"/>
                <a:cs typeface="+mn-cs"/>
              </a:rPr>
              <a:t>or whether they find ways to get around them</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If problems arise, do employees report these problems?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If you have staff turnover, are the new employees properly informed/trained on internal control procedures?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If internal controls are determined to be inadequate – adjust the control procedures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Established through changes to policies and procedures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Communicated to employees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Not enough to implement internal controls or to set up rules for internal controls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If the controls aren’t working – change the internal controls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Audit comments</a:t>
            </a:r>
            <a:r>
              <a:rPr lang="en-US" sz="1200" kern="1200" baseline="0" dirty="0">
                <a:solidFill>
                  <a:schemeClr val="tx1"/>
                </a:solidFill>
                <a:effectLst/>
                <a:latin typeface="+mn-lt"/>
                <a:ea typeface="+mn-ea"/>
                <a:cs typeface="+mn-cs"/>
              </a:rPr>
              <a:t> may be a starting point for implementing the change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Controls must be followed by management and employees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internal controls must be utilized by management and employees EVERY time not just SOME of the time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If the controls are not followed for every transaction or process, not able to detect/prevent fraud/misuse, errors or misstatements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Not following the control process one time is too many-</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That might when fraud/misuse, errors or misstatements occur</a:t>
            </a:r>
          </a:p>
          <a:p>
            <a:pPr marL="1085850" lvl="2"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Must use every time – not some of the time; otherwise internal controls won’t work! </a:t>
            </a:r>
          </a:p>
          <a:p>
            <a:pPr marL="1085850" lvl="2" indent="-171450">
              <a:buFont typeface="Arial" panose="020B0604020202020204" pitchFamily="34" charset="0"/>
              <a:buChar char="•"/>
            </a:pPr>
            <a:r>
              <a:rPr lang="en-US" sz="1200" b="0" kern="1200" baseline="0" dirty="0">
                <a:solidFill>
                  <a:schemeClr val="tx1"/>
                </a:solidFill>
                <a:effectLst/>
                <a:latin typeface="+mn-lt"/>
                <a:ea typeface="+mn-ea"/>
                <a:cs typeface="+mn-cs"/>
              </a:rPr>
              <a:t>An </a:t>
            </a:r>
            <a:r>
              <a:rPr lang="en-US" sz="1200" b="0" baseline="0" dirty="0">
                <a:solidFill>
                  <a:schemeClr val="bg1"/>
                </a:solidFill>
              </a:rPr>
              <a:t>Effective Internal Control System i</a:t>
            </a:r>
            <a:r>
              <a:rPr lang="en-US" sz="1200" b="0" baseline="0" dirty="0">
                <a:solidFill>
                  <a:schemeClr val="tx1"/>
                </a:solidFill>
              </a:rPr>
              <a:t>ncreases the likelihood that an entity will achieve its objectives</a:t>
            </a:r>
          </a:p>
          <a:p>
            <a:pPr marL="1085850" lvl="2" indent="-171450">
              <a:buFont typeface="Arial" panose="020B0604020202020204" pitchFamily="34" charset="0"/>
              <a:buChar char="•"/>
            </a:pPr>
            <a:r>
              <a:rPr lang="en-US" sz="1200" b="0" baseline="0" dirty="0">
                <a:solidFill>
                  <a:schemeClr val="tx1"/>
                </a:solidFill>
              </a:rPr>
              <a:t>Reduces the risk of fraud or error </a:t>
            </a:r>
          </a:p>
          <a:p>
            <a:pPr marL="1543050" lvl="3" indent="-171450">
              <a:buFont typeface="Arial" panose="020B0604020202020204" pitchFamily="34" charset="0"/>
              <a:buChar char="•"/>
            </a:pPr>
            <a:r>
              <a:rPr lang="en-US" sz="1200" b="0" baseline="0" dirty="0">
                <a:solidFill>
                  <a:schemeClr val="tx1"/>
                </a:solidFill>
              </a:rPr>
              <a:t>Factors outside the control or influence of management can affect</a:t>
            </a:r>
          </a:p>
          <a:p>
            <a:pPr marL="2000250" lvl="4" indent="-171450">
              <a:buFont typeface="Arial" panose="020B0604020202020204" pitchFamily="34" charset="0"/>
              <a:buChar char="•"/>
            </a:pPr>
            <a:r>
              <a:rPr lang="en-US" sz="1200" b="0" baseline="0" dirty="0">
                <a:solidFill>
                  <a:schemeClr val="tx1"/>
                </a:solidFill>
              </a:rPr>
              <a:t>Examples: Natural disaster or collusion</a:t>
            </a:r>
            <a:endParaRPr lang="en-US" dirty="0"/>
          </a:p>
        </p:txBody>
      </p:sp>
      <p:sp>
        <p:nvSpPr>
          <p:cNvPr id="4" name="Slide Number Placeholder 3"/>
          <p:cNvSpPr>
            <a:spLocks noGrp="1"/>
          </p:cNvSpPr>
          <p:nvPr>
            <p:ph type="sldNum" sz="quarter" idx="10"/>
          </p:nvPr>
        </p:nvSpPr>
        <p:spPr/>
        <p:txBody>
          <a:bodyPr/>
          <a:lstStyle/>
          <a:p>
            <a:fld id="{2940E1AE-94E8-4791-837A-5A9DCFAADF35}" type="slidenum">
              <a:rPr lang="en-US" smtClean="0"/>
              <a:t>36</a:t>
            </a:fld>
            <a:endParaRPr lang="en-US" dirty="0"/>
          </a:p>
        </p:txBody>
      </p:sp>
    </p:spTree>
    <p:extLst>
      <p:ext uri="{BB962C8B-B14F-4D97-AF65-F5344CB8AC3E}">
        <p14:creationId xmlns:p14="http://schemas.microsoft.com/office/powerpoint/2010/main" val="40850157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Segregation of Duty Issues </a:t>
            </a:r>
          </a:p>
          <a:p>
            <a:r>
              <a:rPr lang="en-US" sz="1200" dirty="0"/>
              <a:t> Only certain employees are going into the office</a:t>
            </a:r>
            <a:r>
              <a:rPr lang="en-US" sz="1200" baseline="0" dirty="0"/>
              <a:t> </a:t>
            </a:r>
            <a:r>
              <a:rPr lang="en-US" sz="1200" dirty="0"/>
              <a:t>that now have the access to and responsibility for depositing checks, which were not originally part of their responsibilities and creates segregation of duties concerns.</a:t>
            </a:r>
          </a:p>
          <a:p>
            <a:r>
              <a:rPr lang="en-US" sz="1200" b="0" i="0" kern="1200" dirty="0">
                <a:solidFill>
                  <a:schemeClr val="tx1"/>
                </a:solidFill>
                <a:effectLst/>
                <a:latin typeface="+mn-lt"/>
                <a:ea typeface="+mn-ea"/>
                <a:cs typeface="+mn-cs"/>
              </a:rPr>
              <a:t>a vendor invoice is entered into the accounting system by clerical staff and a notification is sent to a department head for approval. The department head advances the expenditure approval in the accounting system and the approval is logged during that process.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avoid a situation where personnel who were once responsible for reconciling cash collections are now involved with the actual collections. For example, the responsibilities for reconciliation of cash collections risk assessment and analysis of key internal control procedures to identify any potential lapses in controls, and to document any changes made to internal control procedures. could temporarily be reassigned to another person in the organization.</a:t>
            </a:r>
            <a:endParaRPr lang="en-US" sz="1200" dirty="0"/>
          </a:p>
        </p:txBody>
      </p:sp>
      <p:sp>
        <p:nvSpPr>
          <p:cNvPr id="4" name="Slide Number Placeholder 3"/>
          <p:cNvSpPr>
            <a:spLocks noGrp="1"/>
          </p:cNvSpPr>
          <p:nvPr>
            <p:ph type="sldNum" sz="quarter" idx="10"/>
          </p:nvPr>
        </p:nvSpPr>
        <p:spPr/>
        <p:txBody>
          <a:bodyPr/>
          <a:lstStyle/>
          <a:p>
            <a:fld id="{2940E1AE-94E8-4791-837A-5A9DCFAADF35}" type="slidenum">
              <a:rPr lang="en-US" smtClean="0"/>
              <a:t>37</a:t>
            </a:fld>
            <a:endParaRPr lang="en-US" dirty="0"/>
          </a:p>
        </p:txBody>
      </p:sp>
    </p:spTree>
    <p:extLst>
      <p:ext uri="{BB962C8B-B14F-4D97-AF65-F5344CB8AC3E}">
        <p14:creationId xmlns:p14="http://schemas.microsoft.com/office/powerpoint/2010/main" val="18416734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917576" y="4416426"/>
            <a:ext cx="5046663" cy="4183063"/>
          </a:xfrm>
          <a:noFill/>
          <a:ln/>
        </p:spPr>
        <p:txBody>
          <a:bodyPr/>
          <a:lstStyle/>
          <a:p>
            <a:r>
              <a:rPr lang="en-US" sz="1200" kern="1200" dirty="0">
                <a:solidFill>
                  <a:schemeClr val="tx1"/>
                </a:solidFill>
                <a:effectLst/>
                <a:latin typeface="Arial" charset="0"/>
                <a:ea typeface="+mn-ea"/>
                <a:cs typeface="+mn-cs"/>
              </a:rPr>
              <a:t>ANIMATED SLIDE:  Extra</a:t>
            </a:r>
            <a:r>
              <a:rPr lang="en-US" sz="1200" kern="1200" baseline="0" dirty="0">
                <a:solidFill>
                  <a:schemeClr val="tx1"/>
                </a:solidFill>
                <a:effectLst/>
                <a:latin typeface="Arial" charset="0"/>
                <a:ea typeface="+mn-ea"/>
                <a:cs typeface="+mn-cs"/>
              </a:rPr>
              <a:t> clicks to get the words ‘MANAGEMENT’ to show up.</a:t>
            </a:r>
            <a:endParaRPr lang="en-US" sz="1200" kern="1200" dirty="0">
              <a:solidFill>
                <a:schemeClr val="tx1"/>
              </a:solidFill>
              <a:effectLst/>
              <a:latin typeface="Arial" charset="0"/>
              <a:ea typeface="+mn-ea"/>
              <a:cs typeface="+mn-cs"/>
            </a:endParaRP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Section 210.06 of the AICPA clarity standards</a:t>
            </a:r>
            <a:r>
              <a:rPr lang="en-US" sz="1200" kern="1200" baseline="0" dirty="0">
                <a:solidFill>
                  <a:schemeClr val="tx1"/>
                </a:solidFill>
                <a:effectLst/>
                <a:latin typeface="Arial" charset="0"/>
                <a:ea typeface="+mn-ea"/>
                <a:cs typeface="+mn-cs"/>
              </a:rPr>
              <a:t> e</a:t>
            </a:r>
            <a:r>
              <a:rPr lang="en-US" sz="1200" kern="1200" dirty="0">
                <a:solidFill>
                  <a:schemeClr val="tx1"/>
                </a:solidFill>
                <a:effectLst/>
                <a:latin typeface="Arial" charset="0"/>
                <a:ea typeface="+mn-ea"/>
                <a:cs typeface="+mn-cs"/>
              </a:rPr>
              <a:t>xplains that “management  - - not the auditors - - is responsible for internal controls.”</a:t>
            </a:r>
          </a:p>
        </p:txBody>
      </p:sp>
    </p:spTree>
    <p:extLst>
      <p:ext uri="{BB962C8B-B14F-4D97-AF65-F5344CB8AC3E}">
        <p14:creationId xmlns:p14="http://schemas.microsoft.com/office/powerpoint/2010/main" val="965145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AU-C Glossary of Terms defines management</a:t>
            </a:r>
            <a:r>
              <a:rPr lang="en-US" sz="1200" kern="1200" baseline="0" dirty="0">
                <a:solidFill>
                  <a:schemeClr val="tx1"/>
                </a:solidFill>
                <a:effectLst/>
                <a:latin typeface="+mn-lt"/>
                <a:ea typeface="+mn-ea"/>
                <a:cs typeface="+mn-cs"/>
              </a:rPr>
              <a:t> as</a:t>
            </a:r>
            <a:endParaRPr lang="en-US" sz="1200" dirty="0"/>
          </a:p>
        </p:txBody>
      </p:sp>
      <p:sp>
        <p:nvSpPr>
          <p:cNvPr id="4" name="Slide Number Placeholder 3"/>
          <p:cNvSpPr>
            <a:spLocks noGrp="1"/>
          </p:cNvSpPr>
          <p:nvPr>
            <p:ph type="sldNum" sz="quarter" idx="10"/>
          </p:nvPr>
        </p:nvSpPr>
        <p:spPr/>
        <p:txBody>
          <a:bodyPr/>
          <a:lstStyle/>
          <a:p>
            <a:fld id="{9577889E-A513-BC45-AE5C-B39506A7CD42}" type="slidenum">
              <a:rPr lang="en-US" smtClean="0"/>
              <a:t>39</a:t>
            </a:fld>
            <a:endParaRPr lang="en-US" dirty="0"/>
          </a:p>
        </p:txBody>
      </p:sp>
    </p:spTree>
    <p:extLst>
      <p:ext uri="{BB962C8B-B14F-4D97-AF65-F5344CB8AC3E}">
        <p14:creationId xmlns:p14="http://schemas.microsoft.com/office/powerpoint/2010/main" val="1972128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marL="0" lvl="2" defTabSz="924171" eaLnBrk="1" hangingPunct="1">
              <a:defRPr/>
            </a:pPr>
            <a:r>
              <a:rPr lang="en-US" sz="1200" b="1" dirty="0"/>
              <a:t>Slide relates to Control Risk</a:t>
            </a:r>
          </a:p>
          <a:p>
            <a:pPr marL="0" lvl="2" defTabSz="924171" eaLnBrk="1" hangingPunct="1">
              <a:defRPr/>
            </a:pPr>
            <a:endParaRPr lang="en-US" sz="1200" b="1" dirty="0"/>
          </a:p>
          <a:p>
            <a:r>
              <a:rPr lang="en-US" sz="1200" dirty="0"/>
              <a:t>Risk that a misstatement could occur in an assertion about a class of transaction, account balance, or disclosure</a:t>
            </a:r>
          </a:p>
          <a:p>
            <a:r>
              <a:rPr lang="en-US" sz="1200" dirty="0"/>
              <a:t>Risk that it is material error </a:t>
            </a:r>
          </a:p>
          <a:p>
            <a:r>
              <a:rPr lang="en-US" sz="1200" dirty="0"/>
              <a:t>Risk error will not be prevented, or detected and corrected,</a:t>
            </a:r>
          </a:p>
          <a:p>
            <a:r>
              <a:rPr lang="en-US" sz="1200" dirty="0"/>
              <a:t>Risk not found on a timely basis by the entity's internal control. </a:t>
            </a:r>
          </a:p>
          <a:p>
            <a:pPr marL="0" lvl="2" defTabSz="924171" eaLnBrk="1" hangingPunct="1">
              <a:defRPr/>
            </a:pPr>
            <a:endParaRPr lang="en-US" sz="1200" dirty="0"/>
          </a:p>
          <a:p>
            <a:pPr marL="0" lvl="2" defTabSz="924171" eaLnBrk="1" hangingPunct="1">
              <a:defRPr/>
            </a:pPr>
            <a:endParaRPr lang="en-US" sz="1200" dirty="0"/>
          </a:p>
          <a:p>
            <a:pPr marL="0" lvl="2" defTabSz="924171" eaLnBrk="1" hangingPunct="1">
              <a:defRPr/>
            </a:pPr>
            <a:r>
              <a:rPr lang="en-US" sz="1200" dirty="0"/>
              <a:t>Effective and Efficient operations - Frankly this is a secondary concern for your friendly auditor</a:t>
            </a:r>
          </a:p>
          <a:p>
            <a:pPr eaLnBrk="1" hangingPunct="1"/>
            <a:endParaRPr lang="en-US" sz="900" dirty="0"/>
          </a:p>
        </p:txBody>
      </p:sp>
    </p:spTree>
    <p:extLst>
      <p:ext uri="{BB962C8B-B14F-4D97-AF65-F5344CB8AC3E}">
        <p14:creationId xmlns:p14="http://schemas.microsoft.com/office/powerpoint/2010/main" val="19040816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9577889E-A513-BC45-AE5C-B39506A7CD42}" type="slidenum">
              <a:rPr lang="en-US" smtClean="0"/>
              <a:t>40</a:t>
            </a:fld>
            <a:endParaRPr lang="en-US" dirty="0"/>
          </a:p>
        </p:txBody>
      </p:sp>
    </p:spTree>
    <p:extLst>
      <p:ext uri="{BB962C8B-B14F-4D97-AF65-F5344CB8AC3E}">
        <p14:creationId xmlns:p14="http://schemas.microsoft.com/office/powerpoint/2010/main" val="147905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917576" y="4416426"/>
            <a:ext cx="5046663" cy="4183063"/>
          </a:xfrm>
          <a:noFill/>
          <a:ln/>
        </p:spPr>
        <p:txBody>
          <a:bodyPr/>
          <a:lstStyle/>
          <a:p>
            <a:r>
              <a:rPr lang="en-US" sz="1200" dirty="0"/>
              <a:t>Management should conduct risk assessments to identify, analyze, and manage potential fraud risks that could hinder or prevent an organization from achieving its goals or objectives</a:t>
            </a:r>
          </a:p>
          <a:p>
            <a:endParaRPr lang="en-US" sz="1200" dirty="0"/>
          </a:p>
          <a:p>
            <a:r>
              <a:rPr lang="en-US" sz="1200" dirty="0"/>
              <a:t>Fraud risk indicators</a:t>
            </a:r>
          </a:p>
          <a:p>
            <a:r>
              <a:rPr lang="en-US" sz="1200" dirty="0"/>
              <a:t>	High turnover in financial office</a:t>
            </a:r>
          </a:p>
          <a:p>
            <a:r>
              <a:rPr lang="en-US" sz="1200" dirty="0"/>
              <a:t>	Lack of segregation of duties</a:t>
            </a:r>
          </a:p>
          <a:p>
            <a:r>
              <a:rPr lang="en-US" sz="1200" dirty="0"/>
              <a:t>	Management and governing board not providing oversight</a:t>
            </a:r>
          </a:p>
          <a:p>
            <a:r>
              <a:rPr lang="en-US" sz="1200" dirty="0"/>
              <a:t>	Multiple cash control collection points</a:t>
            </a:r>
          </a:p>
          <a:p>
            <a:endParaRPr lang="en-US" sz="1200" dirty="0"/>
          </a:p>
          <a:p>
            <a:r>
              <a:rPr lang="en-US" sz="1200" dirty="0"/>
              <a:t>Common policies we see covered on next</a:t>
            </a:r>
            <a:r>
              <a:rPr lang="en-US" sz="1200" baseline="0" dirty="0"/>
              <a:t> slide.</a:t>
            </a:r>
            <a:endParaRPr lang="en-US" sz="1200" dirty="0"/>
          </a:p>
          <a:p>
            <a:endParaRPr lang="en-US" sz="1200" dirty="0"/>
          </a:p>
          <a:p>
            <a:r>
              <a:rPr lang="en-US" sz="1200" dirty="0"/>
              <a:t>Fraud risk indicators should be looked at to see where there is increased </a:t>
            </a:r>
            <a:r>
              <a:rPr lang="en-US" sz="1200"/>
              <a:t>fraud risk and </a:t>
            </a:r>
            <a:r>
              <a:rPr lang="en-US" sz="1200" dirty="0"/>
              <a:t>then determine if a policy or control should be implemented to perhaps mitigate this risk.</a:t>
            </a:r>
          </a:p>
        </p:txBody>
      </p:sp>
    </p:spTree>
    <p:extLst>
      <p:ext uri="{BB962C8B-B14F-4D97-AF65-F5344CB8AC3E}">
        <p14:creationId xmlns:p14="http://schemas.microsoft.com/office/powerpoint/2010/main" val="10779327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And remember legislation passed</a:t>
            </a:r>
            <a:r>
              <a:rPr lang="en-US" sz="1200" baseline="0" dirty="0"/>
              <a:t> in HB 312 regarding credit card policies: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By February 2, 2019 each entity that holds a credit card account must have adopted a written policy for the use of such – policy</a:t>
            </a:r>
            <a:r>
              <a:rPr lang="en-US" sz="1200" baseline="0" dirty="0"/>
              <a:t> requirements in the law</a:t>
            </a:r>
            <a:endParaRPr lang="en-US" sz="12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Entities that do not use credit cards, must adopt a policy prior to using or opening a credit card account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t>HB 312 prohibits the use of a debit card except for law enforcement purposes and debit/gift cards which are tied to grant moneys.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t>See AOS Bulletin 2018-003 for</a:t>
            </a:r>
            <a:r>
              <a:rPr lang="en-US" sz="1200" kern="1200" baseline="0" dirty="0"/>
              <a:t> further info. on HB 312.</a:t>
            </a:r>
          </a:p>
          <a:p>
            <a:pPr marL="18288" indent="0">
              <a:buNone/>
            </a:pPr>
            <a:endParaRPr lang="en-US" sz="1200" dirty="0"/>
          </a:p>
          <a:p>
            <a:pPr marL="18288" indent="0">
              <a:buNone/>
            </a:pPr>
            <a:r>
              <a:rPr lang="en-US" sz="1200" dirty="0"/>
              <a:t>AOS Bulletin 2016-004 -  “Credit Card Cash Withdraws and Credit Card Controls in General”</a:t>
            </a:r>
          </a:p>
          <a:p>
            <a:pPr marL="18288" indent="0">
              <a:buNone/>
            </a:pPr>
            <a:endParaRPr lang="en-US" sz="1200" dirty="0"/>
          </a:p>
          <a:p>
            <a:pPr marL="18288" indent="0">
              <a:buNone/>
            </a:pPr>
            <a:r>
              <a:rPr lang="en-US" sz="1200" dirty="0"/>
              <a:t>AOS Best Practices December 2017 – “How to Minimize the Risk of Credit Card Abuse”</a:t>
            </a:r>
          </a:p>
        </p:txBody>
      </p:sp>
      <p:sp>
        <p:nvSpPr>
          <p:cNvPr id="4" name="Slide Number Placeholder 3"/>
          <p:cNvSpPr>
            <a:spLocks noGrp="1"/>
          </p:cNvSpPr>
          <p:nvPr>
            <p:ph type="sldNum" sz="quarter" idx="10"/>
          </p:nvPr>
        </p:nvSpPr>
        <p:spPr/>
        <p:txBody>
          <a:bodyPr/>
          <a:lstStyle/>
          <a:p>
            <a:fld id="{9577889E-A513-BC45-AE5C-B39506A7CD42}" type="slidenum">
              <a:rPr lang="en-US" smtClean="0"/>
              <a:t>42</a:t>
            </a:fld>
            <a:endParaRPr lang="en-US" dirty="0"/>
          </a:p>
        </p:txBody>
      </p:sp>
    </p:spTree>
    <p:extLst>
      <p:ext uri="{BB962C8B-B14F-4D97-AF65-F5344CB8AC3E}">
        <p14:creationId xmlns:p14="http://schemas.microsoft.com/office/powerpoint/2010/main" val="15070326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u="sng" baseline="0" dirty="0"/>
              <a:t>Integrity of Information</a:t>
            </a:r>
            <a:endParaRPr lang="en-US" sz="1200" b="0" u="sng" dirty="0"/>
          </a:p>
          <a:p>
            <a:pPr lvl="1"/>
            <a:r>
              <a:rPr lang="en-US" sz="1200" b="0" baseline="0" dirty="0"/>
              <a:t>Financial</a:t>
            </a:r>
          </a:p>
          <a:p>
            <a:pPr lvl="1"/>
            <a:r>
              <a:rPr lang="en-US" sz="1200" b="0" baseline="0" dirty="0"/>
              <a:t>Non-financial</a:t>
            </a:r>
          </a:p>
          <a:p>
            <a:pPr lvl="2"/>
            <a:r>
              <a:rPr lang="en-US" sz="1200" b="0" baseline="0" dirty="0">
                <a:solidFill>
                  <a:schemeClr val="bg1"/>
                </a:solidFill>
              </a:rPr>
              <a:t>Questions to Ask:</a:t>
            </a:r>
          </a:p>
          <a:p>
            <a:pPr lvl="3"/>
            <a:r>
              <a:rPr lang="en-US" sz="1200" b="0" baseline="0" dirty="0"/>
              <a:t>How accurate is the information used to process the information?</a:t>
            </a:r>
          </a:p>
          <a:p>
            <a:pPr lvl="3"/>
            <a:r>
              <a:rPr lang="en-US" sz="1200" b="0" baseline="0" dirty="0"/>
              <a:t>Who approves the information or changes to the information before and after input into the system? </a:t>
            </a:r>
          </a:p>
          <a:p>
            <a:pPr lvl="1"/>
            <a:r>
              <a:rPr lang="en-US" sz="1200" b="0" baseline="0" dirty="0"/>
              <a:t>Examples</a:t>
            </a:r>
          </a:p>
          <a:p>
            <a:pPr lvl="2"/>
            <a:r>
              <a:rPr lang="en-US" sz="1200" b="0" baseline="0" dirty="0"/>
              <a:t>Employee Information</a:t>
            </a:r>
          </a:p>
          <a:p>
            <a:pPr lvl="2"/>
            <a:r>
              <a:rPr lang="en-US" sz="1200" b="0" baseline="0" dirty="0"/>
              <a:t>Vendor Information</a:t>
            </a:r>
          </a:p>
          <a:p>
            <a:pPr lvl="2"/>
            <a:r>
              <a:rPr lang="en-US" sz="1200" b="0" baseline="0" dirty="0"/>
              <a:t>Bank Reconciliation information</a:t>
            </a:r>
          </a:p>
          <a:p>
            <a:pPr lvl="2"/>
            <a:r>
              <a:rPr lang="en-US" sz="1200" b="0" baseline="0" dirty="0"/>
              <a:t>Capital Assets/Inventory Information</a:t>
            </a:r>
          </a:p>
          <a:p>
            <a:pPr lvl="2"/>
            <a:r>
              <a:rPr lang="en-US" sz="1200" b="0" baseline="0" dirty="0"/>
              <a:t>	</a:t>
            </a:r>
          </a:p>
          <a:p>
            <a:pPr marL="0" indent="0">
              <a:buFont typeface="Arial" panose="020B0604020202020204" pitchFamily="34" charset="0"/>
              <a:buNone/>
            </a:pPr>
            <a:r>
              <a:rPr lang="en-US" sz="1200" u="sng" dirty="0"/>
              <a:t>Authorization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Control set to limit the right of employees base on their level of authorization. At larger entities,</a:t>
            </a:r>
            <a:r>
              <a:rPr lang="en-US" sz="1200" b="0" i="0" kern="1200" baseline="0" dirty="0">
                <a:solidFill>
                  <a:schemeClr val="tx1"/>
                </a:solidFill>
                <a:effectLst/>
                <a:latin typeface="+mn-lt"/>
                <a:ea typeface="+mn-ea"/>
                <a:cs typeface="+mn-cs"/>
              </a:rPr>
              <a:t> s</a:t>
            </a:r>
            <a:r>
              <a:rPr lang="en-US" sz="1200" b="0" i="0" kern="1200" dirty="0">
                <a:solidFill>
                  <a:schemeClr val="tx1"/>
                </a:solidFill>
                <a:effectLst/>
                <a:latin typeface="+mn-lt"/>
                <a:ea typeface="+mn-ea"/>
                <a:cs typeface="+mn-cs"/>
              </a:rPr>
              <a:t>mall tasks will be authorized by low-level staff while the bigger task requires approval from higher management. At smaller entities,</a:t>
            </a:r>
            <a:r>
              <a:rPr lang="en-US" sz="1200" b="0" i="0" kern="1200" baseline="0" dirty="0">
                <a:solidFill>
                  <a:schemeClr val="tx1"/>
                </a:solidFill>
                <a:effectLst/>
                <a:latin typeface="+mn-lt"/>
                <a:ea typeface="+mn-ea"/>
                <a:cs typeface="+mn-cs"/>
              </a:rPr>
              <a:t> the board should be heavily involved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Authorization </a:t>
            </a:r>
            <a:r>
              <a:rPr lang="en-US" sz="1200" b="0" i="0" kern="1200" dirty="0">
                <a:solidFill>
                  <a:schemeClr val="tx1"/>
                </a:solidFill>
                <a:effectLst/>
                <a:latin typeface="+mn-lt"/>
                <a:ea typeface="+mn-ea"/>
                <a:cs typeface="+mn-cs"/>
              </a:rPr>
              <a:t>also prevents fraud since access to information is limited and will require approval from the others.</a:t>
            </a:r>
          </a:p>
          <a:p>
            <a:pPr marL="628650" lvl="1" indent="-171450">
              <a:buFont typeface="Arial" panose="020B0604020202020204" pitchFamily="34" charset="0"/>
              <a:buChar char="•"/>
            </a:pPr>
            <a:r>
              <a:rPr lang="en-US" sz="1200" dirty="0"/>
              <a:t>Questions to ask:</a:t>
            </a:r>
          </a:p>
          <a:p>
            <a:pPr marL="1085850" lvl="2" indent="-171450">
              <a:buFont typeface="Arial" panose="020B0604020202020204" pitchFamily="34" charset="0"/>
              <a:buChar char="•"/>
            </a:pPr>
            <a:r>
              <a:rPr lang="en-US" sz="1200" dirty="0"/>
              <a:t>Who has access to the information?</a:t>
            </a:r>
          </a:p>
          <a:p>
            <a:pPr marL="1085850" lvl="2" indent="-171450">
              <a:buFont typeface="Arial" panose="020B0604020202020204" pitchFamily="34" charset="0"/>
              <a:buChar char="•"/>
            </a:pPr>
            <a:r>
              <a:rPr lang="en-US" sz="1200" dirty="0"/>
              <a:t>Who has authorization to change or alter the information?</a:t>
            </a:r>
          </a:p>
          <a:p>
            <a:pPr marL="1085850" lvl="2" indent="-171450">
              <a:buFont typeface="Arial" panose="020B0604020202020204" pitchFamily="34" charset="0"/>
              <a:buChar char="•"/>
            </a:pPr>
            <a:r>
              <a:rPr lang="en-US" sz="1200" dirty="0"/>
              <a:t>Are changes to information approved? </a:t>
            </a:r>
          </a:p>
          <a:p>
            <a:pPr marL="1085850" lvl="2" indent="-171450">
              <a:buFont typeface="Arial" panose="020B0604020202020204" pitchFamily="34" charset="0"/>
              <a:buChar char="•"/>
            </a:pPr>
            <a:r>
              <a:rPr lang="en-US" sz="1200" b="0" dirty="0"/>
              <a:t>Examples</a:t>
            </a:r>
          </a:p>
          <a:p>
            <a:pPr marL="1543050" lvl="3" indent="-171450">
              <a:buFont typeface="Arial" panose="020B0604020202020204" pitchFamily="34" charset="0"/>
              <a:buChar char="•"/>
            </a:pPr>
            <a:r>
              <a:rPr lang="en-US" sz="1200" b="0" dirty="0"/>
              <a:t>Access to the vendor master file is limited  </a:t>
            </a:r>
          </a:p>
          <a:p>
            <a:pPr marL="1543050" lvl="3" indent="-171450">
              <a:buFont typeface="Arial" panose="020B0604020202020204" pitchFamily="34" charset="0"/>
              <a:buChar char="•"/>
            </a:pPr>
            <a:r>
              <a:rPr lang="en-US" sz="1200" b="0" dirty="0"/>
              <a:t>Access to the payroll master file is limited </a:t>
            </a:r>
          </a:p>
          <a:p>
            <a:pPr marL="1543050" lvl="3" indent="-171450">
              <a:buFont typeface="Arial" panose="020B0604020202020204" pitchFamily="34" charset="0"/>
              <a:buChar char="•"/>
            </a:pPr>
            <a:r>
              <a:rPr lang="en-US" sz="1200" b="0" dirty="0"/>
              <a:t>Changes to the vendor and payroll master files require approval</a:t>
            </a:r>
            <a:endParaRPr lang="en-US" dirty="0"/>
          </a:p>
        </p:txBody>
      </p:sp>
      <p:sp>
        <p:nvSpPr>
          <p:cNvPr id="4" name="Slide Number Placeholder 3"/>
          <p:cNvSpPr>
            <a:spLocks noGrp="1"/>
          </p:cNvSpPr>
          <p:nvPr>
            <p:ph type="sldNum" sz="quarter" idx="10"/>
          </p:nvPr>
        </p:nvSpPr>
        <p:spPr/>
        <p:txBody>
          <a:bodyPr/>
          <a:lstStyle/>
          <a:p>
            <a:fld id="{2940E1AE-94E8-4791-837A-5A9DCFAADF35}" type="slidenum">
              <a:rPr lang="en-US" smtClean="0"/>
              <a:t>43</a:t>
            </a:fld>
            <a:endParaRPr lang="en-US" dirty="0"/>
          </a:p>
        </p:txBody>
      </p:sp>
    </p:spTree>
    <p:extLst>
      <p:ext uri="{BB962C8B-B14F-4D97-AF65-F5344CB8AC3E}">
        <p14:creationId xmlns:p14="http://schemas.microsoft.com/office/powerpoint/2010/main" val="3051817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Point out in the picture – it</a:t>
            </a:r>
            <a:r>
              <a:rPr lang="en-US" sz="1200" baseline="0" dirty="0"/>
              <a:t> would not be good segregation of duties to have the same person performing all of these duties.</a:t>
            </a:r>
          </a:p>
          <a:p>
            <a:endParaRPr lang="en-US" sz="1200" baseline="0" dirty="0"/>
          </a:p>
          <a:p>
            <a:r>
              <a:rPr lang="en-US" sz="1200" baseline="0" dirty="0"/>
              <a:t>S.o.D. is an area AOS is taking a closer look at now.  Lets go over reasons why…..</a:t>
            </a:r>
            <a:endParaRPr lang="en-US" sz="1200" dirty="0"/>
          </a:p>
        </p:txBody>
      </p:sp>
      <p:sp>
        <p:nvSpPr>
          <p:cNvPr id="4" name="Slide Number Placeholder 3"/>
          <p:cNvSpPr>
            <a:spLocks noGrp="1"/>
          </p:cNvSpPr>
          <p:nvPr>
            <p:ph type="sldNum" sz="quarter" idx="10"/>
          </p:nvPr>
        </p:nvSpPr>
        <p:spPr/>
        <p:txBody>
          <a:bodyPr/>
          <a:lstStyle/>
          <a:p>
            <a:fld id="{FB400962-8497-4FC8-B0D9-4DFD937126C2}" type="slidenum">
              <a:rPr lang="en-US" smtClean="0"/>
              <a:t>44</a:t>
            </a:fld>
            <a:endParaRPr lang="en-US" dirty="0"/>
          </a:p>
        </p:txBody>
      </p:sp>
    </p:spTree>
    <p:extLst>
      <p:ext uri="{BB962C8B-B14F-4D97-AF65-F5344CB8AC3E}">
        <p14:creationId xmlns:p14="http://schemas.microsoft.com/office/powerpoint/2010/main" val="31353120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(Source:  Green Book…..section 10.03, 10.12 – 10.14)</a:t>
            </a:r>
          </a:p>
          <a:p>
            <a:endParaRPr lang="en-US" sz="1200" baseline="0" dirty="0"/>
          </a:p>
          <a:p>
            <a:pPr marL="0" lvl="1" defTabSz="924458" eaLnBrk="1" fontAlgn="auto" hangingPunct="1">
              <a:spcBef>
                <a:spcPts val="0"/>
              </a:spcBef>
              <a:spcAft>
                <a:spcPts val="0"/>
              </a:spcAft>
              <a:defRPr/>
            </a:pPr>
            <a:r>
              <a:rPr lang="en-US" sz="1200" baseline="0" dirty="0"/>
              <a:t>Notice it says “management’ divides</a:t>
            </a:r>
          </a:p>
          <a:p>
            <a:pPr marL="0" lvl="1" defTabSz="924458" eaLnBrk="1" fontAlgn="auto" hangingPunct="1">
              <a:spcBef>
                <a:spcPts val="0"/>
              </a:spcBef>
              <a:spcAft>
                <a:spcPts val="0"/>
              </a:spcAft>
              <a:defRPr/>
            </a:pPr>
            <a:r>
              <a:rPr lang="en-US" sz="1200" baseline="0" dirty="0"/>
              <a:t>This is something that auditees should be evaluating, not just auditors</a:t>
            </a:r>
          </a:p>
          <a:p>
            <a:endParaRPr lang="en-US" dirty="0"/>
          </a:p>
        </p:txBody>
      </p:sp>
      <p:sp>
        <p:nvSpPr>
          <p:cNvPr id="4" name="Slide Number Placeholder 3"/>
          <p:cNvSpPr>
            <a:spLocks noGrp="1"/>
          </p:cNvSpPr>
          <p:nvPr>
            <p:ph type="sldNum" sz="quarter" idx="10"/>
          </p:nvPr>
        </p:nvSpPr>
        <p:spPr/>
        <p:txBody>
          <a:bodyPr/>
          <a:lstStyle/>
          <a:p>
            <a:fld id="{FB400962-8497-4FC8-B0D9-4DFD937126C2}"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37137296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Segregation of Duties</a:t>
            </a:r>
          </a:p>
          <a:p>
            <a:pPr marL="628650" lvl="1" indent="-171450">
              <a:buFont typeface="Arial" panose="020B0604020202020204" pitchFamily="34" charset="0"/>
              <a:buChar char="•"/>
            </a:pPr>
            <a:r>
              <a:rPr lang="en-US" sz="1200" b="0" dirty="0"/>
              <a:t>Not one person should be responsible for all functions of any process</a:t>
            </a:r>
          </a:p>
          <a:p>
            <a:pPr marL="628650" lvl="1" indent="-171450">
              <a:buFont typeface="Arial" panose="020B0604020202020204" pitchFamily="34" charset="0"/>
              <a:buChar char="•"/>
            </a:pPr>
            <a:r>
              <a:rPr lang="en-US" sz="1200" b="0" dirty="0"/>
              <a:t>Assists in preventing errors, misuse, and fraud</a:t>
            </a:r>
          </a:p>
          <a:p>
            <a:pPr marL="628650" lvl="1" indent="-171450">
              <a:buFont typeface="Arial" panose="020B0604020202020204" pitchFamily="34" charset="0"/>
              <a:buChar char="•"/>
            </a:pPr>
            <a:r>
              <a:rPr lang="en-US" sz="1200" b="0" dirty="0"/>
              <a:t>More difficult for any one person to steal and then cover it up</a:t>
            </a:r>
          </a:p>
          <a:p>
            <a:pPr marL="628650" lvl="1" indent="-171450">
              <a:buFont typeface="Arial" panose="020B0604020202020204" pitchFamily="34" charset="0"/>
              <a:buChar char="•"/>
            </a:pPr>
            <a:r>
              <a:rPr lang="en-US" sz="1200" b="0" dirty="0"/>
              <a:t>Would require the collusion of two or more persons to commit fraud</a:t>
            </a:r>
          </a:p>
          <a:p>
            <a:pPr marL="1085850" lvl="2" indent="-171450">
              <a:buFont typeface="Arial" panose="020B0604020202020204" pitchFamily="34" charset="0"/>
              <a:buChar char="•"/>
            </a:pPr>
            <a:endParaRPr lang="en-US" sz="1200" dirty="0"/>
          </a:p>
          <a:p>
            <a:pPr marL="1085850" lvl="2" indent="-171450">
              <a:buFont typeface="Arial" panose="020B0604020202020204" pitchFamily="34" charset="0"/>
              <a:buChar char="•"/>
            </a:pPr>
            <a:r>
              <a:rPr lang="en-US" sz="1200" dirty="0"/>
              <a:t>This includes, but is not limited to</a:t>
            </a:r>
          </a:p>
          <a:p>
            <a:pPr marL="1543050" lvl="3" indent="-171450">
              <a:buFont typeface="Arial" panose="020B0604020202020204" pitchFamily="34" charset="0"/>
              <a:buChar char="•"/>
            </a:pPr>
            <a:r>
              <a:rPr lang="en-US" sz="1200" dirty="0"/>
              <a:t>Payroll</a:t>
            </a:r>
          </a:p>
          <a:p>
            <a:pPr marL="1543050" lvl="3" indent="-171450">
              <a:buFont typeface="Arial" panose="020B0604020202020204" pitchFamily="34" charset="0"/>
              <a:buChar char="•"/>
            </a:pPr>
            <a:r>
              <a:rPr lang="en-US" sz="1200" dirty="0"/>
              <a:t>Receipts</a:t>
            </a:r>
          </a:p>
          <a:p>
            <a:pPr marL="1543050" lvl="3" indent="-171450">
              <a:buFont typeface="Arial" panose="020B0604020202020204" pitchFamily="34" charset="0"/>
              <a:buChar char="•"/>
            </a:pPr>
            <a:r>
              <a:rPr lang="en-US" sz="1200" dirty="0"/>
              <a:t>Expenditures</a:t>
            </a:r>
          </a:p>
          <a:p>
            <a:pPr marL="1085850" lvl="2" indent="-171450">
              <a:buFont typeface="Arial" panose="020B0604020202020204" pitchFamily="34" charset="0"/>
              <a:buChar char="•"/>
            </a:pPr>
            <a:r>
              <a:rPr lang="en-US" sz="1200" dirty="0"/>
              <a:t>Questions to ask:</a:t>
            </a:r>
          </a:p>
          <a:p>
            <a:pPr marL="1543050" lvl="3" indent="-171450">
              <a:buFont typeface="Arial" panose="020B0604020202020204" pitchFamily="34" charset="0"/>
              <a:buChar char="•"/>
            </a:pPr>
            <a:r>
              <a:rPr lang="en-US" sz="1200" dirty="0"/>
              <a:t>Are responsibilities divided among different employees?</a:t>
            </a:r>
          </a:p>
          <a:p>
            <a:pPr marL="1085850" lvl="2" indent="-171450">
              <a:buFont typeface="Arial" panose="020B0604020202020204" pitchFamily="34" charset="0"/>
              <a:buChar char="•"/>
            </a:pPr>
            <a:r>
              <a:rPr lang="en-US" sz="1200" b="0" dirty="0"/>
              <a:t>Examples</a:t>
            </a:r>
          </a:p>
          <a:p>
            <a:pPr marL="1543050" lvl="3" indent="-171450">
              <a:buFont typeface="Arial" panose="020B0604020202020204" pitchFamily="34" charset="0"/>
              <a:buChar char="•"/>
            </a:pPr>
            <a:r>
              <a:rPr lang="en-US" sz="1200" b="0" dirty="0"/>
              <a:t>No single person should: Prepare bills, Receive money, Record receipts, Deposit money, Reconcile bank accounts</a:t>
            </a:r>
          </a:p>
          <a:p>
            <a:pPr marL="1543050" lvl="3" indent="-171450">
              <a:buFont typeface="Arial" panose="020B0604020202020204" pitchFamily="34" charset="0"/>
              <a:buChar char="•"/>
            </a:pPr>
            <a:r>
              <a:rPr lang="en-US" sz="1200" b="0" dirty="0"/>
              <a:t>No single person should: Authorize payments, Disburse funds, Reconcile bank accounts</a:t>
            </a:r>
          </a:p>
          <a:p>
            <a:pPr marL="1543050" lvl="3" indent="-171450">
              <a:buFont typeface="Arial" panose="020B0604020202020204" pitchFamily="34" charset="0"/>
              <a:buChar char="•"/>
            </a:pPr>
            <a:endParaRPr lang="en-US" sz="1200" dirty="0"/>
          </a:p>
          <a:p>
            <a:pPr lvl="4"/>
            <a:endParaRPr lang="en-US" sz="1200" dirty="0"/>
          </a:p>
          <a:p>
            <a:pPr marL="171450" indent="-171450">
              <a:buFont typeface="Arial" panose="020B0604020202020204" pitchFamily="34" charset="0"/>
              <a:buChar char="•"/>
            </a:pPr>
            <a:r>
              <a:rPr lang="en-US" sz="1200" dirty="0"/>
              <a:t>Review and responsibility</a:t>
            </a:r>
          </a:p>
          <a:p>
            <a:pPr marL="628650" lvl="1" indent="-171450">
              <a:buFont typeface="Arial" panose="020B0604020202020204" pitchFamily="34" charset="0"/>
              <a:buChar char="•"/>
            </a:pPr>
            <a:r>
              <a:rPr lang="en-US" sz="1200" dirty="0"/>
              <a:t>The work of those processing the information should be regularly checked by officials or their designee</a:t>
            </a:r>
          </a:p>
          <a:p>
            <a:pPr marL="628650" lvl="1" indent="-171450">
              <a:buFont typeface="Arial" panose="020B0604020202020204" pitchFamily="34" charset="0"/>
              <a:buChar char="•"/>
            </a:pPr>
            <a:r>
              <a:rPr lang="en-US" sz="1200" dirty="0"/>
              <a:t>This includes verifying the information is correct in the system and verifying financial information derived from the information is correct</a:t>
            </a:r>
          </a:p>
          <a:p>
            <a:pPr marL="628650" lvl="1"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Examples of Review and Responsibility</a:t>
            </a:r>
          </a:p>
          <a:p>
            <a:pPr marL="628650" lvl="1" indent="-171450">
              <a:buFont typeface="Arial" panose="020B0604020202020204" pitchFamily="34" charset="0"/>
              <a:buChar char="•"/>
            </a:pPr>
            <a:r>
              <a:rPr lang="en-US" sz="1200" dirty="0"/>
              <a:t>Payroll</a:t>
            </a:r>
          </a:p>
          <a:p>
            <a:pPr marL="1085850" lvl="2" indent="-171450">
              <a:buFont typeface="Arial" panose="020B0604020202020204" pitchFamily="34" charset="0"/>
              <a:buChar char="•"/>
            </a:pPr>
            <a:r>
              <a:rPr lang="en-US" sz="1200" dirty="0"/>
              <a:t>Comparing personnel records with the employees on the payroll roster</a:t>
            </a:r>
          </a:p>
          <a:p>
            <a:pPr marL="1085850" lvl="2" indent="-171450">
              <a:buFont typeface="Arial" panose="020B0604020202020204" pitchFamily="34" charset="0"/>
              <a:buChar char="•"/>
            </a:pPr>
            <a:r>
              <a:rPr lang="en-US" sz="1200" dirty="0"/>
              <a:t>Double-checking employee pay rates</a:t>
            </a:r>
          </a:p>
          <a:p>
            <a:pPr marL="1085850" lvl="2" indent="-171450">
              <a:buFont typeface="Arial" panose="020B0604020202020204" pitchFamily="34" charset="0"/>
              <a:buChar char="•"/>
            </a:pPr>
            <a:r>
              <a:rPr lang="en-US" sz="1200" dirty="0"/>
              <a:t>Verifying employee vacation and sick leave entitlements</a:t>
            </a:r>
          </a:p>
          <a:p>
            <a:pPr marL="1085850" lvl="2" indent="-171450">
              <a:buFont typeface="Arial" panose="020B0604020202020204" pitchFamily="34" charset="0"/>
              <a:buChar char="•"/>
            </a:pPr>
            <a:r>
              <a:rPr lang="en-US" sz="1200" dirty="0"/>
              <a:t>Verifying that payroll reports agree to the bank statements</a:t>
            </a:r>
          </a:p>
          <a:p>
            <a:pPr marL="628650" lvl="1" indent="-171450">
              <a:buFont typeface="Arial" panose="020B0604020202020204" pitchFamily="34" charset="0"/>
              <a:buChar char="•"/>
            </a:pPr>
            <a:r>
              <a:rPr lang="en-US" sz="1200" dirty="0"/>
              <a:t>Vendor </a:t>
            </a:r>
          </a:p>
          <a:p>
            <a:pPr marL="1085850" lvl="2" indent="-171450">
              <a:buFont typeface="Arial" panose="020B0604020202020204" pitchFamily="34" charset="0"/>
              <a:buChar char="•"/>
            </a:pPr>
            <a:r>
              <a:rPr lang="en-US" sz="1200" dirty="0"/>
              <a:t>Verifying that vendor name, address, and contact information is accurate </a:t>
            </a:r>
          </a:p>
          <a:p>
            <a:pPr marL="1085850" lvl="2" indent="-171450">
              <a:buFont typeface="Arial" panose="020B0604020202020204" pitchFamily="34" charset="0"/>
              <a:buChar char="•"/>
            </a:pPr>
            <a:r>
              <a:rPr lang="en-US" sz="1200" dirty="0"/>
              <a:t>Verifying vendor master file does not include duplicate vendors </a:t>
            </a:r>
          </a:p>
          <a:p>
            <a:pPr marL="1085850" lvl="2" indent="-171450">
              <a:buFont typeface="Arial" panose="020B0604020202020204" pitchFamily="34" charset="0"/>
              <a:buChar char="•"/>
            </a:pPr>
            <a:r>
              <a:rPr lang="en-US" sz="1200" dirty="0"/>
              <a:t>Reviewing vendor payments </a:t>
            </a:r>
          </a:p>
          <a:p>
            <a:pPr marL="1543050" lvl="3" indent="-171450">
              <a:buFont typeface="Arial" panose="020B0604020202020204" pitchFamily="34" charset="0"/>
              <a:buChar char="•"/>
            </a:pPr>
            <a:r>
              <a:rPr lang="en-US" sz="1200" dirty="0"/>
              <a:t>Duplicate payments</a:t>
            </a:r>
          </a:p>
          <a:p>
            <a:pPr marL="1543050" lvl="3" indent="-171450">
              <a:buFont typeface="Arial" panose="020B0604020202020204" pitchFamily="34" charset="0"/>
              <a:buChar char="•"/>
            </a:pPr>
            <a:r>
              <a:rPr lang="en-US" sz="1200" dirty="0"/>
              <a:t>Unusual purchase amounts</a:t>
            </a:r>
          </a:p>
          <a:p>
            <a:pPr marL="1543050" lvl="3" indent="-171450">
              <a:buFont typeface="Arial" panose="020B0604020202020204" pitchFamily="34" charset="0"/>
              <a:buChar char="•"/>
            </a:pPr>
            <a:r>
              <a:rPr lang="en-US" sz="1200" dirty="0"/>
              <a:t>Excessive payments </a:t>
            </a:r>
          </a:p>
          <a:p>
            <a:pPr marL="628650" lvl="1" indent="-171450">
              <a:buFont typeface="Arial" panose="020B0604020202020204" pitchFamily="34" charset="0"/>
              <a:buChar char="•"/>
            </a:pPr>
            <a:r>
              <a:rPr lang="en-US" sz="1200" dirty="0"/>
              <a:t>Bank Reconciliations</a:t>
            </a:r>
          </a:p>
          <a:p>
            <a:pPr marL="1085850" lvl="2" indent="-171450">
              <a:buFont typeface="Arial" panose="020B0604020202020204" pitchFamily="34" charset="0"/>
              <a:buChar char="•"/>
            </a:pPr>
            <a:r>
              <a:rPr lang="en-US" sz="1200" dirty="0"/>
              <a:t>Verify that bank reconciliations are prepared monthly</a:t>
            </a:r>
          </a:p>
          <a:p>
            <a:pPr marL="1085850" lvl="2" indent="-171450">
              <a:buFont typeface="Arial" panose="020B0604020202020204" pitchFamily="34" charset="0"/>
              <a:buChar char="•"/>
            </a:pPr>
            <a:r>
              <a:rPr lang="en-US" sz="1200" dirty="0"/>
              <a:t>Review all information on the bank reconciliation, including the underlying information!</a:t>
            </a:r>
          </a:p>
          <a:p>
            <a:pPr marL="1543050" lvl="3" indent="-171450">
              <a:buFont typeface="Arial" panose="020B0604020202020204" pitchFamily="34" charset="0"/>
              <a:buChar char="•"/>
            </a:pPr>
            <a:r>
              <a:rPr lang="en-US" sz="1200" dirty="0"/>
              <a:t>Agree bank balances to bank statements </a:t>
            </a:r>
          </a:p>
          <a:p>
            <a:pPr marL="1543050" lvl="3" indent="-171450">
              <a:buFont typeface="Arial" panose="020B0604020202020204" pitchFamily="34" charset="0"/>
              <a:buChar char="•"/>
            </a:pPr>
            <a:r>
              <a:rPr lang="en-US" sz="1200" dirty="0"/>
              <a:t>Verify that the book balance agrees to the system reports </a:t>
            </a:r>
          </a:p>
          <a:p>
            <a:pPr marL="1543050" lvl="3" indent="-171450">
              <a:buFont typeface="Arial" panose="020B0604020202020204" pitchFamily="34" charset="0"/>
              <a:buChar char="•"/>
            </a:pPr>
            <a:r>
              <a:rPr lang="en-US" sz="1200" dirty="0"/>
              <a:t>Deposits in transit </a:t>
            </a:r>
          </a:p>
          <a:p>
            <a:pPr marL="2000250" marR="0" lvl="4"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Agree to system listing </a:t>
            </a:r>
          </a:p>
          <a:p>
            <a:pPr marL="2000250" lvl="4" indent="-171450">
              <a:buFont typeface="Arial" panose="020B0604020202020204" pitchFamily="34" charset="0"/>
              <a:buChar char="•"/>
            </a:pPr>
            <a:r>
              <a:rPr lang="en-US" sz="1200" dirty="0"/>
              <a:t>Should not have a long lag time</a:t>
            </a:r>
          </a:p>
          <a:p>
            <a:pPr marL="2000250" lvl="4" indent="-171450">
              <a:buFont typeface="Arial" panose="020B0604020202020204" pitchFamily="34" charset="0"/>
              <a:buChar char="•"/>
            </a:pPr>
            <a:r>
              <a:rPr lang="en-US" sz="1200" dirty="0"/>
              <a:t>The same deposit in transit should not be on the reconciliation month to month (red flag)</a:t>
            </a:r>
          </a:p>
          <a:p>
            <a:pPr marL="1543050" lvl="3" indent="-171450">
              <a:buFont typeface="Arial" panose="020B0604020202020204" pitchFamily="34" charset="0"/>
              <a:buChar char="•"/>
            </a:pPr>
            <a:r>
              <a:rPr lang="en-US" sz="1200" dirty="0"/>
              <a:t>Outstanding checks </a:t>
            </a:r>
          </a:p>
          <a:p>
            <a:pPr marL="2000250" lvl="4" indent="-171450">
              <a:buFont typeface="Arial" panose="020B0604020202020204" pitchFamily="34" charset="0"/>
              <a:buChar char="•"/>
            </a:pPr>
            <a:r>
              <a:rPr lang="en-US" sz="1200" dirty="0"/>
              <a:t>Agree to system listing </a:t>
            </a:r>
          </a:p>
          <a:p>
            <a:pPr marL="2000250" lvl="4" indent="-171450">
              <a:buFont typeface="Arial" panose="020B0604020202020204" pitchFamily="34" charset="0"/>
              <a:buChar char="•"/>
            </a:pPr>
            <a:r>
              <a:rPr lang="en-US" sz="1200" dirty="0"/>
              <a:t>Scrutinize old checks -especially payroll checks</a:t>
            </a:r>
          </a:p>
          <a:p>
            <a:pPr marL="2000250" lvl="4" indent="-171450">
              <a:buFont typeface="Arial" panose="020B0604020202020204" pitchFamily="34" charset="0"/>
              <a:buChar char="•"/>
            </a:pPr>
            <a:r>
              <a:rPr lang="en-US" sz="1200" dirty="0"/>
              <a:t>Employees do not work for free! Easy to verify if the check was not cashed – talk to the employee</a:t>
            </a:r>
          </a:p>
          <a:p>
            <a:pPr marL="628650" lvl="1" indent="-171450">
              <a:buFont typeface="Arial" panose="020B0604020202020204" pitchFamily="34" charset="0"/>
              <a:buChar char="•"/>
            </a:pPr>
            <a:r>
              <a:rPr lang="en-US" sz="1200" dirty="0"/>
              <a:t> Capital Assets</a:t>
            </a:r>
          </a:p>
          <a:p>
            <a:pPr marL="1085850" lvl="2" indent="-171450">
              <a:buFont typeface="Arial" panose="020B0604020202020204" pitchFamily="34" charset="0"/>
              <a:buChar char="•"/>
            </a:pPr>
            <a:r>
              <a:rPr lang="en-US" sz="1200" dirty="0"/>
              <a:t>Review capital assets/inventory listing </a:t>
            </a:r>
          </a:p>
          <a:p>
            <a:pPr marL="1085850" lvl="2" indent="-171450">
              <a:buFont typeface="Arial" panose="020B0604020202020204" pitchFamily="34" charset="0"/>
              <a:buChar char="•"/>
            </a:pPr>
            <a:r>
              <a:rPr lang="en-US" sz="1200" dirty="0"/>
              <a:t>Inquire about missing information-</a:t>
            </a:r>
          </a:p>
          <a:p>
            <a:pPr marL="1543050" lvl="3" indent="-171450">
              <a:buFont typeface="Arial" panose="020B0604020202020204" pitchFamily="34" charset="0"/>
              <a:buChar char="•"/>
            </a:pPr>
            <a:r>
              <a:rPr lang="en-US" sz="1200" dirty="0"/>
              <a:t>Incomplete tag numbers, missing check numbers, descriptions, locations, etc</a:t>
            </a:r>
          </a:p>
          <a:p>
            <a:pPr marL="1085850" lvl="2" indent="-171450">
              <a:buFont typeface="Arial" panose="020B0604020202020204" pitchFamily="34" charset="0"/>
              <a:buChar char="•"/>
            </a:pPr>
            <a:r>
              <a:rPr lang="en-US" sz="1200" dirty="0"/>
              <a:t>Look for items/purchases that you are aware of</a:t>
            </a:r>
          </a:p>
          <a:p>
            <a:pPr marL="1543050" lvl="3" indent="-171450">
              <a:buFont typeface="Arial" panose="020B0604020202020204" pitchFamily="34" charset="0"/>
              <a:buChar char="•"/>
            </a:pPr>
            <a:r>
              <a:rPr lang="en-US" sz="1200" dirty="0"/>
              <a:t>Example</a:t>
            </a:r>
          </a:p>
          <a:p>
            <a:pPr marL="2000250" lvl="4" indent="-171450">
              <a:buFont typeface="Arial" panose="020B0604020202020204" pitchFamily="34" charset="0"/>
              <a:buChar char="•"/>
            </a:pPr>
            <a:r>
              <a:rPr lang="en-US" sz="1200" dirty="0"/>
              <a:t>If you know the entity has purchased a tractor recently is the tractor on the listing?</a:t>
            </a:r>
          </a:p>
          <a:p>
            <a:pPr marL="1085850" lvl="2" indent="-171450">
              <a:buFont typeface="Arial" panose="020B0604020202020204" pitchFamily="34" charset="0"/>
              <a:buChar char="•"/>
            </a:pPr>
            <a:r>
              <a:rPr lang="en-US" sz="1200" dirty="0"/>
              <a:t>Look for items/purchases that you are not aware of</a:t>
            </a:r>
          </a:p>
          <a:p>
            <a:pPr marL="1543050" lvl="3" indent="-171450">
              <a:buFont typeface="Arial" panose="020B0604020202020204" pitchFamily="34" charset="0"/>
              <a:buChar char="•"/>
            </a:pPr>
            <a:r>
              <a:rPr lang="en-US" sz="1200" dirty="0"/>
              <a:t>Example:</a:t>
            </a:r>
          </a:p>
          <a:p>
            <a:pPr marL="2000250" lvl="4" indent="-171450">
              <a:buFont typeface="Arial" panose="020B0604020202020204" pitchFamily="34" charset="0"/>
              <a:buChar char="•"/>
            </a:pPr>
            <a:r>
              <a:rPr lang="en-US" sz="1200" dirty="0"/>
              <a:t>While reviewing the capital assets/inventory listing, you identify a vehicle that you were not previously aware that the entity purchased. Ask questions and make sure this is a valid purchase for the entity and consider asking to see the vehicle.</a:t>
            </a:r>
          </a:p>
        </p:txBody>
      </p:sp>
      <p:sp>
        <p:nvSpPr>
          <p:cNvPr id="4" name="Slide Number Placeholder 3"/>
          <p:cNvSpPr>
            <a:spLocks noGrp="1"/>
          </p:cNvSpPr>
          <p:nvPr>
            <p:ph type="sldNum" sz="quarter" idx="10"/>
          </p:nvPr>
        </p:nvSpPr>
        <p:spPr/>
        <p:txBody>
          <a:bodyPr/>
          <a:lstStyle/>
          <a:p>
            <a:fld id="{2940E1AE-94E8-4791-837A-5A9DCFAADF35}" type="slidenum">
              <a:rPr lang="en-US" smtClean="0"/>
              <a:t>46</a:t>
            </a:fld>
            <a:endParaRPr lang="en-US" dirty="0"/>
          </a:p>
        </p:txBody>
      </p:sp>
    </p:spTree>
    <p:extLst>
      <p:ext uri="{BB962C8B-B14F-4D97-AF65-F5344CB8AC3E}">
        <p14:creationId xmlns:p14="http://schemas.microsoft.com/office/powerpoint/2010/main" val="19113779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Segregation of</a:t>
            </a:r>
            <a:r>
              <a:rPr lang="en-US" sz="1200" baseline="0" dirty="0"/>
              <a:t> Duties is required in many different standards – which we will cover on the next several slides.</a:t>
            </a: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ea typeface="+mn-ea"/>
                <a:cs typeface="+mn-cs"/>
              </a:rPr>
              <a:t>Very few other controls/processes have this much attention throughout audit standards…these are US Audit standards, but while they are applicable to auditors, auditees also must be cognizant of them…which speaks to the importance….but what have we been doing to address it??</a:t>
            </a:r>
          </a:p>
        </p:txBody>
      </p:sp>
      <p:sp>
        <p:nvSpPr>
          <p:cNvPr id="4" name="Slide Number Placeholder 3"/>
          <p:cNvSpPr>
            <a:spLocks noGrp="1"/>
          </p:cNvSpPr>
          <p:nvPr>
            <p:ph type="sldNum" sz="quarter" idx="10"/>
          </p:nvPr>
        </p:nvSpPr>
        <p:spPr/>
        <p:txBody>
          <a:bodyPr/>
          <a:lstStyle/>
          <a:p>
            <a:fld id="{FB400962-8497-4FC8-B0D9-4DFD937126C2}"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867722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Green Book</a:t>
            </a:r>
            <a:r>
              <a:rPr lang="en-US" sz="1200" baseline="0" dirty="0"/>
              <a:t> – section 3.08</a:t>
            </a:r>
            <a:endParaRPr lang="en-US" sz="1200" dirty="0"/>
          </a:p>
        </p:txBody>
      </p:sp>
      <p:sp>
        <p:nvSpPr>
          <p:cNvPr id="4" name="Slide Number Placeholder 3"/>
          <p:cNvSpPr>
            <a:spLocks noGrp="1"/>
          </p:cNvSpPr>
          <p:nvPr>
            <p:ph type="sldNum" sz="quarter" idx="10"/>
          </p:nvPr>
        </p:nvSpPr>
        <p:spPr/>
        <p:txBody>
          <a:bodyPr/>
          <a:lstStyle/>
          <a:p>
            <a:fld id="{FB400962-8497-4FC8-B0D9-4DFD937126C2}"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38654571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Auditing Standards….</a:t>
            </a:r>
          </a:p>
        </p:txBody>
      </p:sp>
      <p:sp>
        <p:nvSpPr>
          <p:cNvPr id="4" name="Slide Number Placeholder 3"/>
          <p:cNvSpPr>
            <a:spLocks noGrp="1"/>
          </p:cNvSpPr>
          <p:nvPr>
            <p:ph type="sldNum" sz="quarter" idx="10"/>
          </p:nvPr>
        </p:nvSpPr>
        <p:spPr/>
        <p:txBody>
          <a:bodyPr/>
          <a:lstStyle/>
          <a:p>
            <a:fld id="{FB400962-8497-4FC8-B0D9-4DFD937126C2}" type="slidenum">
              <a:rPr lang="en-US" smtClean="0"/>
              <a:t>49</a:t>
            </a:fld>
            <a:endParaRPr lang="en-US" dirty="0"/>
          </a:p>
        </p:txBody>
      </p:sp>
    </p:spTree>
    <p:extLst>
      <p:ext uri="{BB962C8B-B14F-4D97-AF65-F5344CB8AC3E}">
        <p14:creationId xmlns:p14="http://schemas.microsoft.com/office/powerpoint/2010/main" val="1378625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dirty="0"/>
              <a:t>Internal controls include the plans, methods, policies, and procedures used to fulfill the mission, strategic plan, goals, and objectives of the entity.</a:t>
            </a:r>
          </a:p>
          <a:p>
            <a:pPr marL="171450" lvl="0" indent="-171450">
              <a:buFont typeface="Arial" panose="020B0604020202020204" pitchFamily="34" charset="0"/>
              <a:buChar char="•"/>
            </a:pPr>
            <a:endParaRPr lang="en-US" sz="1200" dirty="0"/>
          </a:p>
          <a:p>
            <a:pPr marL="171450" lvl="0" indent="-171450">
              <a:buFont typeface="Arial" panose="020B0604020202020204" pitchFamily="34" charset="0"/>
              <a:buChar char="•"/>
            </a:pPr>
            <a:r>
              <a:rPr lang="en-US" sz="1200" dirty="0"/>
              <a:t>An internal control system is a continuous built-in component of operations that provides </a:t>
            </a:r>
            <a:r>
              <a:rPr lang="en-US" sz="1200" i="1" dirty="0"/>
              <a:t>reasonable assurance, not absolute assurance</a:t>
            </a:r>
            <a:r>
              <a:rPr lang="en-US" sz="1200" dirty="0"/>
              <a:t>, that an entity’s objectives will be achieved. </a:t>
            </a:r>
          </a:p>
          <a:p>
            <a:pPr marL="171450" lvl="0" indent="-171450">
              <a:buFont typeface="Arial" panose="020B0604020202020204" pitchFamily="34" charset="0"/>
              <a:buChar char="•"/>
            </a:pPr>
            <a:endParaRPr lang="en-US" sz="1200" dirty="0"/>
          </a:p>
          <a:p>
            <a:pPr marL="171450" lvl="0" indent="-171450">
              <a:buFont typeface="Arial" panose="020B0604020202020204" pitchFamily="34" charset="0"/>
              <a:buChar char="•"/>
            </a:pPr>
            <a:r>
              <a:rPr lang="en-US" sz="1200" dirty="0"/>
              <a:t>Internal control is not one event, but a series of actions that occur throughout an entity’s operations. </a:t>
            </a:r>
          </a:p>
          <a:p>
            <a:pPr marL="171450" lvl="0" indent="-171450">
              <a:buFont typeface="Arial" panose="020B0604020202020204" pitchFamily="34" charset="0"/>
              <a:buChar char="•"/>
            </a:pPr>
            <a:endParaRPr lang="en-US" sz="1200" dirty="0"/>
          </a:p>
          <a:p>
            <a:pPr marL="171450" lvl="0" indent="-171450">
              <a:buFont typeface="Arial" panose="020B0604020202020204" pitchFamily="34" charset="0"/>
              <a:buChar char="•"/>
            </a:pPr>
            <a:r>
              <a:rPr lang="en-US" sz="1200" dirty="0"/>
              <a:t>Internal control is recognized as an integral part of the operational processes management uses to guide its operations rather than as a separate system within an entity on an ongoing basis.</a:t>
            </a:r>
          </a:p>
          <a:p>
            <a:pPr marL="171450" lvl="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966DABAE-C4A4-4C2F-AAC6-C5D35091469F}" type="slidenum">
              <a:rPr lang="en-US" smtClean="0"/>
              <a:t>5</a:t>
            </a:fld>
            <a:endParaRPr lang="en-US" dirty="0"/>
          </a:p>
        </p:txBody>
      </p:sp>
    </p:spTree>
    <p:extLst>
      <p:ext uri="{BB962C8B-B14F-4D97-AF65-F5344CB8AC3E}">
        <p14:creationId xmlns:p14="http://schemas.microsoft.com/office/powerpoint/2010/main" val="3643446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eaLnBrk="1" fontAlgn="auto" hangingPunct="1">
              <a:spcBef>
                <a:spcPts val="0"/>
              </a:spcBef>
              <a:spcAft>
                <a:spcPts val="0"/>
              </a:spcAft>
              <a:defRPr/>
            </a:pPr>
            <a:r>
              <a:rPr lang="en-US" sz="1200" dirty="0"/>
              <a:t>Point out the ‘or compensating</a:t>
            </a:r>
            <a:r>
              <a:rPr lang="en-US" sz="1200" baseline="0" dirty="0"/>
              <a:t> controls’ – </a:t>
            </a:r>
          </a:p>
          <a:p>
            <a:pPr marL="171450" indent="-171450" defTabSz="924458" eaLnBrk="1" fontAlgn="auto" hangingPunct="1">
              <a:spcBef>
                <a:spcPts val="0"/>
              </a:spcBef>
              <a:spcAft>
                <a:spcPts val="0"/>
              </a:spcAft>
              <a:buFontTx/>
              <a:buChar char="-"/>
              <a:defRPr/>
            </a:pPr>
            <a:r>
              <a:rPr lang="en-US" sz="1200" baseline="0" dirty="0"/>
              <a:t>there are ways to mitigate the risks associated with S.o.D. issues. </a:t>
            </a:r>
            <a:r>
              <a:rPr lang="en-US" sz="1200" dirty="0"/>
              <a:t>To have a mitigating effect, however, the compensating control should operate at a level of precision that would prevent or detect and correct the issue.</a:t>
            </a:r>
          </a:p>
          <a:p>
            <a:pPr marL="171450" marR="0" lvl="0" indent="-171450" algn="l" defTabSz="924458" rtl="0" eaLnBrk="1" fontAlgn="auto" latinLnBrk="0" hangingPunct="1">
              <a:lnSpc>
                <a:spcPct val="100000"/>
              </a:lnSpc>
              <a:spcBef>
                <a:spcPts val="0"/>
              </a:spcBef>
              <a:spcAft>
                <a:spcPts val="0"/>
              </a:spcAft>
              <a:buClrTx/>
              <a:buSzTx/>
              <a:buFontTx/>
              <a:buChar char="-"/>
              <a:tabLst/>
              <a:defRPr/>
            </a:pPr>
            <a:r>
              <a:rPr lang="en-US" sz="1200" dirty="0"/>
              <a:t>Ex. Of level of precision -</a:t>
            </a:r>
            <a:r>
              <a:rPr lang="en-US" sz="1200" baseline="0" dirty="0"/>
              <a:t> S</a:t>
            </a:r>
            <a:r>
              <a:rPr lang="en-US" sz="1200" kern="1200" dirty="0">
                <a:solidFill>
                  <a:schemeClr val="tx1"/>
                </a:solidFill>
                <a:effectLst/>
                <a:latin typeface="+mn-lt"/>
                <a:ea typeface="+mn-ea"/>
                <a:cs typeface="+mn-cs"/>
              </a:rPr>
              <a:t>igning off on a report usually is not enough if nothing</a:t>
            </a:r>
            <a:r>
              <a:rPr lang="en-US" sz="1200" kern="1200" baseline="0" dirty="0">
                <a:solidFill>
                  <a:schemeClr val="tx1"/>
                </a:solidFill>
                <a:effectLst/>
                <a:latin typeface="+mn-lt"/>
                <a:ea typeface="+mn-ea"/>
                <a:cs typeface="+mn-cs"/>
              </a:rPr>
              <a:t> is r</a:t>
            </a:r>
            <a:r>
              <a:rPr lang="en-US" sz="1200" kern="1200" dirty="0">
                <a:solidFill>
                  <a:schemeClr val="tx1"/>
                </a:solidFill>
                <a:effectLst/>
                <a:latin typeface="+mn-lt"/>
                <a:ea typeface="+mn-ea"/>
                <a:cs typeface="+mn-cs"/>
              </a:rPr>
              <a:t>eally being done with the report</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like recalculating or looking at some transactional detail.</a:t>
            </a:r>
            <a:endParaRPr lang="en-US" dirty="0"/>
          </a:p>
        </p:txBody>
      </p:sp>
      <p:sp>
        <p:nvSpPr>
          <p:cNvPr id="4" name="Slide Number Placeholder 3"/>
          <p:cNvSpPr>
            <a:spLocks noGrp="1"/>
          </p:cNvSpPr>
          <p:nvPr>
            <p:ph type="sldNum" sz="quarter" idx="10"/>
          </p:nvPr>
        </p:nvSpPr>
        <p:spPr/>
        <p:txBody>
          <a:bodyPr/>
          <a:lstStyle/>
          <a:p>
            <a:fld id="{FB400962-8497-4FC8-B0D9-4DFD937126C2}"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32355191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Documentation should be maintained as evidence that internal control procedures are being performed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Documentation may</a:t>
            </a:r>
            <a:r>
              <a:rPr lang="en-US" sz="1200" kern="1200" baseline="0" dirty="0">
                <a:solidFill>
                  <a:schemeClr val="tx1"/>
                </a:solidFill>
                <a:effectLst/>
                <a:latin typeface="+mn-lt"/>
                <a:ea typeface="+mn-ea"/>
                <a:cs typeface="+mn-cs"/>
              </a:rPr>
              <a:t> be paper form or electronic</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Assists in the internal review process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Provides evidence to auditors that internal controls are being utilized</a:t>
            </a:r>
          </a:p>
        </p:txBody>
      </p:sp>
      <p:sp>
        <p:nvSpPr>
          <p:cNvPr id="4" name="Slide Number Placeholder 3"/>
          <p:cNvSpPr>
            <a:spLocks noGrp="1"/>
          </p:cNvSpPr>
          <p:nvPr>
            <p:ph type="sldNum" sz="quarter" idx="10"/>
          </p:nvPr>
        </p:nvSpPr>
        <p:spPr/>
        <p:txBody>
          <a:bodyPr/>
          <a:lstStyle/>
          <a:p>
            <a:fld id="{2940E1AE-94E8-4791-837A-5A9DCFAADF35}" type="slidenum">
              <a:rPr lang="en-US" smtClean="0"/>
              <a:t>51</a:t>
            </a:fld>
            <a:endParaRPr lang="en-US" dirty="0"/>
          </a:p>
        </p:txBody>
      </p:sp>
    </p:spTree>
    <p:extLst>
      <p:ext uri="{BB962C8B-B14F-4D97-AF65-F5344CB8AC3E}">
        <p14:creationId xmlns:p14="http://schemas.microsoft.com/office/powerpoint/2010/main" val="32315746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40E1AE-94E8-4791-837A-5A9DCFAADF35}" type="slidenum">
              <a:rPr lang="en-US" smtClean="0"/>
              <a:t>52</a:t>
            </a:fld>
            <a:endParaRPr lang="en-US" dirty="0"/>
          </a:p>
        </p:txBody>
      </p:sp>
    </p:spTree>
    <p:extLst>
      <p:ext uri="{BB962C8B-B14F-4D97-AF65-F5344CB8AC3E}">
        <p14:creationId xmlns:p14="http://schemas.microsoft.com/office/powerpoint/2010/main" val="18082244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eaLnBrk="1" fontAlgn="auto" hangingPunct="1">
              <a:spcBef>
                <a:spcPts val="0"/>
              </a:spcBef>
              <a:spcAft>
                <a:spcPts val="0"/>
              </a:spcAft>
              <a:defRPr/>
            </a:pPr>
            <a:r>
              <a:rPr lang="en-US" sz="1200" dirty="0"/>
              <a:t>To recap,</a:t>
            </a:r>
            <a:r>
              <a:rPr lang="en-US" sz="1200" baseline="0" dirty="0"/>
              <a:t> internal controls are important so your entity has……</a:t>
            </a:r>
            <a:endParaRPr lang="en-US" sz="1200" kern="1200" dirty="0">
              <a:solidFill>
                <a:schemeClr val="tx1"/>
              </a:solidFill>
              <a:effectLst/>
              <a:latin typeface="+mn-lt"/>
              <a:ea typeface="+mn-ea"/>
              <a:cs typeface="+mn-cs"/>
            </a:endParaRPr>
          </a:p>
          <a:p>
            <a:pPr marL="171450" indent="-171450" defTabSz="924458" eaLnBrk="1" fontAlgn="auto" hangingPunct="1">
              <a:spcBef>
                <a:spcPts val="0"/>
              </a:spcBef>
              <a:spcAft>
                <a:spcPts val="0"/>
              </a:spcAft>
              <a:buFontTx/>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FB400962-8497-4FC8-B0D9-4DFD937126C2}"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5527842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eaLnBrk="1" fontAlgn="auto" hangingPunct="1">
              <a:spcBef>
                <a:spcPts val="0"/>
              </a:spcBef>
              <a:spcAft>
                <a:spcPts val="0"/>
              </a:spcAft>
              <a:defRPr/>
            </a:pPr>
            <a:r>
              <a:rPr lang="en-US" dirty="0"/>
              <a:t>.</a:t>
            </a:r>
            <a:endParaRPr lang="en-US" sz="1200" kern="1200" dirty="0">
              <a:solidFill>
                <a:schemeClr val="tx1"/>
              </a:solidFill>
              <a:effectLst/>
              <a:latin typeface="+mn-lt"/>
              <a:ea typeface="+mn-ea"/>
              <a:cs typeface="+mn-cs"/>
            </a:endParaRPr>
          </a:p>
          <a:p>
            <a:pPr marL="171450" indent="-171450" defTabSz="924458" eaLnBrk="1" fontAlgn="auto" hangingPunct="1">
              <a:spcBef>
                <a:spcPts val="0"/>
              </a:spcBef>
              <a:spcAft>
                <a:spcPts val="0"/>
              </a:spcAft>
              <a:buFontTx/>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FB400962-8497-4FC8-B0D9-4DFD937126C2}"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25053391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DABAE-C4A4-4C2F-AAC6-C5D35091469F}" type="slidenum">
              <a:rPr lang="en-US" smtClean="0"/>
              <a:t>55</a:t>
            </a:fld>
            <a:endParaRPr lang="en-US" dirty="0"/>
          </a:p>
        </p:txBody>
      </p:sp>
    </p:spTree>
    <p:extLst>
      <p:ext uri="{BB962C8B-B14F-4D97-AF65-F5344CB8AC3E}">
        <p14:creationId xmlns:p14="http://schemas.microsoft.com/office/powerpoint/2010/main" val="4002671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From clarity standards (AU-C 315.12) glossary – Checkpoint</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5 Components of Internal Control</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The system of internal control consists of five interrelated components: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228600" marR="0" indent="-228600" algn="l" defTabSz="914400" rtl="0" eaLnBrk="1" fontAlgn="base" latinLnBrk="0" hangingPunct="1">
              <a:lnSpc>
                <a:spcPct val="100000"/>
              </a:lnSpc>
              <a:spcBef>
                <a:spcPct val="30000"/>
              </a:spcBef>
              <a:spcAft>
                <a:spcPct val="0"/>
              </a:spcAft>
              <a:buClrTx/>
              <a:buSzTx/>
              <a:buFontTx/>
              <a:buAutoNum type="alphaLcPeriod"/>
              <a:tabLst/>
              <a:defRPr/>
            </a:pPr>
            <a:r>
              <a:rPr lang="en-US" sz="1200" baseline="0" dirty="0"/>
              <a:t> </a:t>
            </a:r>
            <a:r>
              <a:rPr lang="en-US" sz="1200" dirty="0"/>
              <a:t>The control environment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dirty="0"/>
              <a:t>b. </a:t>
            </a:r>
            <a:r>
              <a:rPr lang="en-US" sz="1200" dirty="0"/>
              <a:t>   The entity's risk assessment process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dirty="0"/>
              <a:t>c. </a:t>
            </a:r>
            <a:r>
              <a:rPr lang="en-US" sz="1200" dirty="0"/>
              <a:t>   The entity’s process to monitor the system of internal control</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dirty="0"/>
              <a:t>d. </a:t>
            </a:r>
            <a:r>
              <a:rPr lang="en-US" sz="1200" dirty="0"/>
              <a:t>   The information system and communication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dirty="0"/>
              <a:t>e. </a:t>
            </a:r>
            <a:r>
              <a:rPr lang="en-US" sz="1200" dirty="0"/>
              <a:t>   Control activities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lvl="0"/>
            <a:r>
              <a:rPr lang="en-US" sz="1200" dirty="0"/>
              <a:t>There are five components of internal control</a:t>
            </a:r>
          </a:p>
          <a:p>
            <a:pPr marL="174708" indent="-174708">
              <a:buFont typeface="Arial" panose="020B0604020202020204" pitchFamily="34" charset="0"/>
              <a:buChar char="•"/>
            </a:pPr>
            <a:r>
              <a:rPr lang="en-US" sz="1200" dirty="0"/>
              <a:t>Control Environment: </a:t>
            </a:r>
          </a:p>
          <a:p>
            <a:pPr marL="640594" lvl="1" indent="-174708">
              <a:buFont typeface="Arial" panose="020B0604020202020204" pitchFamily="34" charset="0"/>
              <a:buChar char="•"/>
            </a:pPr>
            <a:r>
              <a:rPr lang="en-US" sz="1200" dirty="0"/>
              <a:t>Foundation for an internal control system and all other components of internal control</a:t>
            </a:r>
          </a:p>
          <a:p>
            <a:pPr marL="640594" lvl="1" indent="-174708">
              <a:buFont typeface="Arial" panose="020B0604020202020204" pitchFamily="34" charset="0"/>
              <a:buChar char="•"/>
            </a:pPr>
            <a:r>
              <a:rPr lang="en-US" sz="1200" dirty="0"/>
              <a:t>“Tone at the Top”</a:t>
            </a:r>
          </a:p>
          <a:p>
            <a:pPr marL="1097794" lvl="2" indent="-174708">
              <a:buFont typeface="Arial" panose="020B0604020202020204" pitchFamily="34" charset="0"/>
              <a:buChar char="•"/>
            </a:pPr>
            <a:r>
              <a:rPr lang="en-US" sz="1200" dirty="0"/>
              <a:t>Sets the tone of an organization; therefore,</a:t>
            </a:r>
            <a:r>
              <a:rPr lang="en-US" sz="1200" baseline="0" dirty="0"/>
              <a:t> th</a:t>
            </a:r>
            <a:r>
              <a:rPr lang="en-US" sz="1200" kern="1200" dirty="0">
                <a:solidFill>
                  <a:schemeClr val="tx1"/>
                </a:solidFill>
                <a:effectLst/>
                <a:latin typeface="+mn-lt"/>
                <a:ea typeface="+mn-ea"/>
                <a:cs typeface="+mn-cs"/>
              </a:rPr>
              <a:t>e oversight body and management should oversee the entity’s internal control system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Management should:</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establish an organizational structure, assign responsibility, and delegate authority to achieve the entity’s objectives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demonstrate a commitment to recruit, develop, and retain competent individuals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evaluate performance and hold individuals accountable for their internal control responsibilities </a:t>
            </a:r>
          </a:p>
          <a:p>
            <a:pPr marL="640594" lvl="1" indent="-174708">
              <a:buFont typeface="Arial" panose="020B0604020202020204" pitchFamily="34" charset="0"/>
              <a:buChar char="•"/>
            </a:pPr>
            <a:endParaRPr lang="en-US" sz="1200" dirty="0"/>
          </a:p>
          <a:p>
            <a:pPr marL="174708" indent="-174708">
              <a:buFont typeface="Arial" panose="020B0604020202020204" pitchFamily="34" charset="0"/>
              <a:buChar char="•"/>
            </a:pPr>
            <a:r>
              <a:rPr lang="en-US" sz="1200" dirty="0"/>
              <a:t>Risk Assessment: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Assesses the risks facing the entity as it seeks to achieve its objectives. This assessment provides the basis for developing appropriate risk responses.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entity’s awareness of control risks and the reactions they take to identified risks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Management should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define objectives clearly to enable the identification of risks and define risk tolerances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identify, analyze, and respond to risks related to achieving the defined objectives and any changes</a:t>
            </a:r>
            <a:r>
              <a:rPr lang="en-US" sz="1200" kern="1200" baseline="0" dirty="0">
                <a:solidFill>
                  <a:schemeClr val="tx1"/>
                </a:solidFill>
                <a:effectLst/>
                <a:latin typeface="+mn-lt"/>
                <a:ea typeface="+mn-ea"/>
                <a:cs typeface="+mn-cs"/>
              </a:rPr>
              <a:t> that could </a:t>
            </a:r>
            <a:r>
              <a:rPr lang="en-US" sz="1200" kern="1200" dirty="0">
                <a:solidFill>
                  <a:schemeClr val="tx1"/>
                </a:solidFill>
                <a:effectLst/>
                <a:latin typeface="+mn-lt"/>
                <a:ea typeface="+mn-ea"/>
                <a:cs typeface="+mn-cs"/>
              </a:rPr>
              <a:t>impact the internal control system, such as new personnel,</a:t>
            </a:r>
            <a:r>
              <a:rPr lang="en-US" sz="1200" kern="1200" baseline="0" dirty="0">
                <a:solidFill>
                  <a:schemeClr val="tx1"/>
                </a:solidFill>
                <a:effectLst/>
                <a:latin typeface="+mn-lt"/>
                <a:ea typeface="+mn-ea"/>
                <a:cs typeface="+mn-cs"/>
              </a:rPr>
              <a:t> n</a:t>
            </a:r>
            <a:r>
              <a:rPr lang="en-US" sz="1200" kern="1200" dirty="0">
                <a:solidFill>
                  <a:schemeClr val="tx1"/>
                </a:solidFill>
                <a:effectLst/>
                <a:latin typeface="+mn-lt"/>
                <a:ea typeface="+mn-ea"/>
                <a:cs typeface="+mn-cs"/>
              </a:rPr>
              <a:t>ew or revamped information systems,</a:t>
            </a:r>
            <a:r>
              <a:rPr lang="en-US" sz="1200" kern="1200" baseline="0" dirty="0">
                <a:solidFill>
                  <a:schemeClr val="tx1"/>
                </a:solidFill>
                <a:effectLst/>
                <a:latin typeface="+mn-lt"/>
                <a:ea typeface="+mn-ea"/>
                <a:cs typeface="+mn-cs"/>
              </a:rPr>
              <a:t> r</a:t>
            </a:r>
            <a:r>
              <a:rPr lang="en-US" sz="1200" kern="1200" dirty="0">
                <a:solidFill>
                  <a:schemeClr val="tx1"/>
                </a:solidFill>
                <a:effectLst/>
                <a:latin typeface="+mn-lt"/>
                <a:ea typeface="+mn-ea"/>
                <a:cs typeface="+mn-cs"/>
              </a:rPr>
              <a:t>apid growth (for example, issuing debt to construct more school buildings),</a:t>
            </a:r>
            <a:r>
              <a:rPr lang="en-US" sz="1200" kern="1200" baseline="0" dirty="0">
                <a:solidFill>
                  <a:schemeClr val="tx1"/>
                </a:solidFill>
                <a:effectLst/>
                <a:latin typeface="+mn-lt"/>
                <a:ea typeface="+mn-ea"/>
                <a:cs typeface="+mn-cs"/>
              </a:rPr>
              <a:t> n</a:t>
            </a:r>
            <a:r>
              <a:rPr lang="en-US" sz="1200" kern="1200" dirty="0">
                <a:solidFill>
                  <a:schemeClr val="tx1"/>
                </a:solidFill>
                <a:effectLst/>
                <a:latin typeface="+mn-lt"/>
                <a:ea typeface="+mn-ea"/>
                <a:cs typeface="+mn-cs"/>
              </a:rPr>
              <a:t>ew services (such as adding an EMS unit, assuming management of a landfill or utility, or a new grant program), new component units,</a:t>
            </a:r>
            <a:r>
              <a:rPr lang="en-US" sz="1200" kern="1200" baseline="0" dirty="0">
                <a:solidFill>
                  <a:schemeClr val="tx1"/>
                </a:solidFill>
                <a:effectLst/>
                <a:latin typeface="+mn-lt"/>
                <a:ea typeface="+mn-ea"/>
                <a:cs typeface="+mn-cs"/>
              </a:rPr>
              <a:t> n</a:t>
            </a:r>
            <a:r>
              <a:rPr lang="en-US" sz="1200" kern="1200" dirty="0">
                <a:solidFill>
                  <a:schemeClr val="tx1"/>
                </a:solidFill>
                <a:effectLst/>
                <a:latin typeface="+mn-lt"/>
                <a:ea typeface="+mn-ea"/>
                <a:cs typeface="+mn-cs"/>
              </a:rPr>
              <a:t>ew accounting, legal or regulatory pronouncements,</a:t>
            </a:r>
            <a:r>
              <a:rPr lang="en-US" sz="1200" kern="1200" baseline="0" dirty="0">
                <a:solidFill>
                  <a:schemeClr val="tx1"/>
                </a:solidFill>
                <a:effectLst/>
                <a:latin typeface="+mn-lt"/>
                <a:ea typeface="+mn-ea"/>
                <a:cs typeface="+mn-cs"/>
              </a:rPr>
              <a:t> or n</a:t>
            </a:r>
            <a:r>
              <a:rPr lang="en-US" sz="1200" kern="1200" dirty="0">
                <a:solidFill>
                  <a:schemeClr val="tx1"/>
                </a:solidFill>
                <a:effectLst/>
                <a:latin typeface="+mn-lt"/>
                <a:ea typeface="+mn-ea"/>
                <a:cs typeface="+mn-cs"/>
              </a:rPr>
              <a:t>ew investment types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Consider the potential for fraud when identifying, analyzing, and responding to risks </a:t>
            </a: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What can go</a:t>
            </a:r>
            <a:r>
              <a:rPr lang="en-US" sz="1200" kern="1200" baseline="0" dirty="0">
                <a:solidFill>
                  <a:schemeClr val="tx1"/>
                </a:solidFill>
                <a:effectLst/>
                <a:latin typeface="+mn-lt"/>
                <a:ea typeface="+mn-ea"/>
                <a:cs typeface="+mn-cs"/>
              </a:rPr>
              <a:t> wrong and how do we avoid it?</a:t>
            </a:r>
            <a:endParaRPr lang="en-US" sz="12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How do</a:t>
            </a:r>
            <a:r>
              <a:rPr lang="en-US" sz="1200" kern="1200" baseline="0" dirty="0">
                <a:solidFill>
                  <a:schemeClr val="tx1"/>
                </a:solidFill>
                <a:effectLst/>
                <a:latin typeface="+mn-lt"/>
                <a:ea typeface="+mn-ea"/>
                <a:cs typeface="+mn-cs"/>
              </a:rPr>
              <a:t> we avoid being the next headline?</a:t>
            </a:r>
          </a:p>
          <a:p>
            <a:pPr marL="1371600" lvl="3"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Control Activities: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Control activities are the actions management establishes through policies and procedures to achieve objectives and respond to risks in the internal control system</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Management should design control activities to achieve objectives and respond to identified risks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Information and Communication: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quality information management and personnel communicate and use to support the internal control system and objectives.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Effective information and communication are vital for an entity to achieve its objectives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Communication can be internal and external</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Internally communicate the necessary quality community information to achieve the entity’s objectives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Externally communicate the necessary quality information to achieve the entity’s objectives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Monitoring: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Activities management establishes and operates to assess the quality of performance over time and promptly resolve the findings of audits and other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Internal control is a dynamic process that has to be adapted continually to the risks and changes an entity faces.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Monitoring of the internal control system is essential in helping internal control remain aligned with changing objectives, environment, laws, resources, and risks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Management should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establish and operate monitoring activities to monitor the internal control system and evaluate the results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remediate identified internal control deficiencies on a timely basis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900" dirty="0"/>
          </a:p>
        </p:txBody>
      </p:sp>
    </p:spTree>
    <p:extLst>
      <p:ext uri="{BB962C8B-B14F-4D97-AF65-F5344CB8AC3E}">
        <p14:creationId xmlns:p14="http://schemas.microsoft.com/office/powerpoint/2010/main" val="606993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THESE ARE ALL DESIRABLE OUTCOMES</a:t>
            </a:r>
          </a:p>
        </p:txBody>
      </p:sp>
    </p:spTree>
    <p:extLst>
      <p:ext uri="{BB962C8B-B14F-4D97-AF65-F5344CB8AC3E}">
        <p14:creationId xmlns:p14="http://schemas.microsoft.com/office/powerpoint/2010/main" val="1339141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r>
              <a:rPr lang="en-US" sz="1200" b="0" dirty="0"/>
              <a:t>Reaching a conclusion about an entities internal control environment involves a degree of subjectivity because of the intangible nature of measuring effectiveness.</a:t>
            </a:r>
          </a:p>
        </p:txBody>
      </p:sp>
    </p:spTree>
    <p:extLst>
      <p:ext uri="{BB962C8B-B14F-4D97-AF65-F5344CB8AC3E}">
        <p14:creationId xmlns:p14="http://schemas.microsoft.com/office/powerpoint/2010/main" val="2808593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z="1200" dirty="0"/>
              <a:t>Management must show through words and actions that it does not tolerate unethical behavior</a:t>
            </a:r>
          </a:p>
          <a:p>
            <a:pPr eaLnBrk="1" hangingPunct="1"/>
            <a:r>
              <a:rPr lang="en-US" sz="1200" dirty="0"/>
              <a:t>Management shows commitment to internal controls by implementing them, not overriding them, and seriously following them. Management does not have one set of standards for employees and another for itself</a:t>
            </a:r>
          </a:p>
          <a:p>
            <a:pPr eaLnBrk="1" hangingPunct="1"/>
            <a:endParaRPr lang="en-US" sz="1200" dirty="0"/>
          </a:p>
          <a:p>
            <a:pPr eaLnBrk="1" hangingPunct="1"/>
            <a:r>
              <a:rPr lang="en-US" sz="1200" dirty="0"/>
              <a:t>Codes of conduct should reflect core values of the organization and guide employees in making appropriate decisions. Include topics such as: ethics, confidentiality, conflicts of interest, fraud.</a:t>
            </a:r>
          </a:p>
          <a:p>
            <a:pPr eaLnBrk="1" hangingPunct="1"/>
            <a:endParaRPr lang="en-US" sz="1200" dirty="0"/>
          </a:p>
          <a:p>
            <a:pPr eaLnBrk="1" hangingPunct="1">
              <a:lnSpc>
                <a:spcPct val="90000"/>
              </a:lnSpc>
            </a:pPr>
            <a:r>
              <a:rPr lang="en-US" sz="1200" dirty="0"/>
              <a:t>Code of conduct should be:</a:t>
            </a:r>
          </a:p>
          <a:p>
            <a:pPr eaLnBrk="1" hangingPunct="1">
              <a:lnSpc>
                <a:spcPct val="90000"/>
              </a:lnSpc>
              <a:buFontTx/>
              <a:buChar char="•"/>
            </a:pPr>
            <a:r>
              <a:rPr lang="en-US" sz="1200" dirty="0"/>
              <a:t> Communicated &amp; acknowledged</a:t>
            </a:r>
          </a:p>
          <a:p>
            <a:pPr eaLnBrk="1" hangingPunct="1">
              <a:lnSpc>
                <a:spcPct val="90000"/>
              </a:lnSpc>
              <a:buFontTx/>
              <a:buChar char="•"/>
            </a:pPr>
            <a:r>
              <a:rPr lang="en-US" sz="1200" dirty="0"/>
              <a:t> Readily Available for employees to refer to</a:t>
            </a:r>
          </a:p>
          <a:p>
            <a:pPr eaLnBrk="1" hangingPunct="1"/>
            <a:endParaRPr lang="en-US" sz="1200" dirty="0"/>
          </a:p>
          <a:p>
            <a:pPr eaLnBrk="1" hangingPunct="1"/>
            <a:r>
              <a:rPr lang="en-US" sz="1200" dirty="0"/>
              <a:t>Hiring qualified job applicants</a:t>
            </a:r>
          </a:p>
          <a:p>
            <a:pPr lvl="1" eaLnBrk="1" hangingPunct="1">
              <a:lnSpc>
                <a:spcPct val="90000"/>
              </a:lnSpc>
            </a:pPr>
            <a:r>
              <a:rPr lang="en-US" sz="1200" dirty="0"/>
              <a:t>Screening process</a:t>
            </a:r>
          </a:p>
          <a:p>
            <a:pPr lvl="1" eaLnBrk="1" hangingPunct="1">
              <a:lnSpc>
                <a:spcPct val="90000"/>
              </a:lnSpc>
            </a:pPr>
            <a:r>
              <a:rPr lang="en-US" sz="1200" dirty="0"/>
              <a:t>Employee evaluation process </a:t>
            </a:r>
          </a:p>
          <a:p>
            <a:pPr eaLnBrk="1" hangingPunct="1"/>
            <a:endParaRPr lang="en-US" sz="1200" dirty="0"/>
          </a:p>
          <a:p>
            <a:pPr eaLnBrk="1" hangingPunct="1"/>
            <a:r>
              <a:rPr lang="en-US" sz="1200" dirty="0"/>
              <a:t>WorldCom one of corporates biggest fraud scandals around 2002 - reportedly had a very fine Code of Conduct. All employees followed it except top management.</a:t>
            </a:r>
          </a:p>
        </p:txBody>
      </p:sp>
    </p:spTree>
    <p:extLst>
      <p:ext uri="{BB962C8B-B14F-4D97-AF65-F5344CB8AC3E}">
        <p14:creationId xmlns:p14="http://schemas.microsoft.com/office/powerpoint/2010/main" val="33652944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8F3B102-B78E-75D8-95AE-D6F97EF49A2F}"/>
              </a:ext>
            </a:extLst>
          </p:cNvPr>
          <p:cNvSpPr>
            <a:spLocks noGrp="1"/>
          </p:cNvSpPr>
          <p:nvPr>
            <p:ph type="body" sz="quarter" idx="14" hasCustomPrompt="1"/>
          </p:nvPr>
        </p:nvSpPr>
        <p:spPr>
          <a:xfrm>
            <a:off x="417015" y="6394163"/>
            <a:ext cx="2743200" cy="365125"/>
          </a:xfrm>
        </p:spPr>
        <p:txBody>
          <a:bodyPr anchor="ctr">
            <a:normAutofit/>
          </a:bodyPr>
          <a:lstStyle>
            <a:lvl1pPr marL="0" indent="0">
              <a:buFontTx/>
              <a:buNone/>
              <a:defRPr sz="1000">
                <a:latin typeface="+mj-lt"/>
              </a:defRPr>
            </a:lvl1pPr>
          </a:lstStyle>
          <a:p>
            <a:pPr lvl="0"/>
            <a:r>
              <a:rPr lang="en-US" dirty="0"/>
              <a:t>date of presentation (mm/dd/</a:t>
            </a:r>
            <a:r>
              <a:rPr lang="en-US" dirty="0" err="1"/>
              <a:t>yyyy</a:t>
            </a:r>
            <a:r>
              <a:rPr lang="en-US" dirty="0"/>
              <a:t>)</a:t>
            </a:r>
          </a:p>
        </p:txBody>
      </p:sp>
      <p:sp>
        <p:nvSpPr>
          <p:cNvPr id="2" name="Title 1"/>
          <p:cNvSpPr>
            <a:spLocks noGrp="1"/>
          </p:cNvSpPr>
          <p:nvPr>
            <p:ph type="ctrTitle"/>
          </p:nvPr>
        </p:nvSpPr>
        <p:spPr>
          <a:xfrm>
            <a:off x="1524000" y="1821047"/>
            <a:ext cx="9144000" cy="1723103"/>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524000" y="3627676"/>
            <a:ext cx="9144000" cy="1655762"/>
          </a:xfrm>
        </p:spPr>
        <p:txBody>
          <a:bodyPr>
            <a:normAutofit/>
          </a:bodyPr>
          <a:lstStyle>
            <a:lvl1pPr marL="0" indent="0" algn="ctr">
              <a:buNone/>
              <a:defRPr sz="2100">
                <a:latin typeface="+mj-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cxnSp>
        <p:nvCxnSpPr>
          <p:cNvPr id="11" name="Straight Connector 10">
            <a:extLst>
              <a:ext uri="{FF2B5EF4-FFF2-40B4-BE49-F238E27FC236}">
                <a16:creationId xmlns:a16="http://schemas.microsoft.com/office/drawing/2014/main" id="{706CA016-0674-7048-908E-22AD7D5CDB36}"/>
              </a:ext>
            </a:extLst>
          </p:cNvPr>
          <p:cNvCxnSpPr>
            <a:cxnSpLocks/>
          </p:cNvCxnSpPr>
          <p:nvPr/>
        </p:nvCxnSpPr>
        <p:spPr>
          <a:xfrm flipV="1">
            <a:off x="2" y="1729340"/>
            <a:ext cx="12188825" cy="4210"/>
          </a:xfrm>
          <a:prstGeom prst="line">
            <a:avLst/>
          </a:prstGeom>
          <a:ln w="76200">
            <a:solidFill>
              <a:srgbClr val="A0AFA0"/>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706CA016-0674-7048-908E-22AD7D5CDB36}"/>
              </a:ext>
            </a:extLst>
          </p:cNvPr>
          <p:cNvCxnSpPr>
            <a:cxnSpLocks/>
          </p:cNvCxnSpPr>
          <p:nvPr/>
        </p:nvCxnSpPr>
        <p:spPr>
          <a:xfrm>
            <a:off x="-26797" y="6300570"/>
            <a:ext cx="12218799" cy="0"/>
          </a:xfrm>
          <a:prstGeom prst="line">
            <a:avLst/>
          </a:prstGeom>
          <a:ln/>
        </p:spPr>
        <p:style>
          <a:lnRef idx="1">
            <a:schemeClr val="dk1"/>
          </a:lnRef>
          <a:fillRef idx="0">
            <a:schemeClr val="dk1"/>
          </a:fillRef>
          <a:effectRef idx="0">
            <a:schemeClr val="dk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015" y="393172"/>
            <a:ext cx="3657776" cy="1188777"/>
          </a:xfrm>
          <a:prstGeom prst="rect">
            <a:avLst/>
          </a:prstGeom>
        </p:spPr>
      </p:pic>
      <p:sp>
        <p:nvSpPr>
          <p:cNvPr id="14" name="TextBox 13"/>
          <p:cNvSpPr txBox="1"/>
          <p:nvPr/>
        </p:nvSpPr>
        <p:spPr>
          <a:xfrm>
            <a:off x="2807792" y="6394163"/>
            <a:ext cx="6576421" cy="248209"/>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013" kern="1200" dirty="0">
                <a:solidFill>
                  <a:schemeClr val="tx1"/>
                </a:solidFill>
                <a:latin typeface="+mj-lt"/>
                <a:ea typeface="+mn-ea"/>
                <a:cs typeface="+mn-cs"/>
              </a:rPr>
              <a:t>Efficient       </a:t>
            </a:r>
            <a:r>
              <a:rPr lang="en-US" sz="1013" kern="1200" baseline="0" dirty="0">
                <a:solidFill>
                  <a:schemeClr val="tx1"/>
                </a:solidFill>
                <a:latin typeface="+mn-lt"/>
                <a:ea typeface="+mn-ea"/>
                <a:cs typeface="+mn-cs"/>
              </a:rPr>
              <a:t>•       </a:t>
            </a:r>
            <a:r>
              <a:rPr lang="en-US" sz="1013" kern="1200" baseline="0" dirty="0">
                <a:solidFill>
                  <a:schemeClr val="tx1"/>
                </a:solidFill>
                <a:latin typeface="+mj-lt"/>
                <a:ea typeface="+mn-ea"/>
                <a:cs typeface="+mn-cs"/>
              </a:rPr>
              <a:t>Effective       •       Transparent</a:t>
            </a:r>
          </a:p>
        </p:txBody>
      </p:sp>
      <p:sp>
        <p:nvSpPr>
          <p:cNvPr id="21" name="Slide Number Placeholder 4">
            <a:extLst>
              <a:ext uri="{FF2B5EF4-FFF2-40B4-BE49-F238E27FC236}">
                <a16:creationId xmlns:a16="http://schemas.microsoft.com/office/drawing/2014/main" id="{96B0A326-69A3-4EFD-0843-8449557321E9}"/>
              </a:ext>
            </a:extLst>
          </p:cNvPr>
          <p:cNvSpPr>
            <a:spLocks noGrp="1"/>
          </p:cNvSpPr>
          <p:nvPr>
            <p:ph type="sldNum" sz="quarter" idx="12"/>
          </p:nvPr>
        </p:nvSpPr>
        <p:spPr>
          <a:xfrm>
            <a:off x="8610600" y="6356354"/>
            <a:ext cx="2743200" cy="365125"/>
          </a:xfrm>
        </p:spPr>
        <p:txBody>
          <a:bodyPr/>
          <a:lstStyle/>
          <a:p>
            <a:fld id="{B3573516-9AED-4559-B662-4E807BF64526}" type="slidenum">
              <a:rPr lang="en-US" smtClean="0"/>
              <a:pPr/>
              <a:t>‹#›</a:t>
            </a:fld>
            <a:endParaRPr lang="en-US" dirty="0"/>
          </a:p>
        </p:txBody>
      </p:sp>
    </p:spTree>
    <p:extLst>
      <p:ext uri="{BB962C8B-B14F-4D97-AF65-F5344CB8AC3E}">
        <p14:creationId xmlns:p14="http://schemas.microsoft.com/office/powerpoint/2010/main" val="2986441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3573516-9AED-4559-B662-4E807BF64526}" type="slidenum">
              <a:rPr lang="en-US" smtClean="0"/>
              <a:t>‹#›</a:t>
            </a:fld>
            <a:endParaRPr lang="en-US" dirty="0"/>
          </a:p>
        </p:txBody>
      </p:sp>
      <p:sp>
        <p:nvSpPr>
          <p:cNvPr id="5" name="Picture Placeholder 4"/>
          <p:cNvSpPr>
            <a:spLocks noGrp="1"/>
          </p:cNvSpPr>
          <p:nvPr>
            <p:ph type="pic" sz="quarter" idx="13"/>
          </p:nvPr>
        </p:nvSpPr>
        <p:spPr>
          <a:xfrm>
            <a:off x="838200" y="461473"/>
            <a:ext cx="10515600" cy="5715490"/>
          </a:xfrm>
        </p:spPr>
        <p:txBody>
          <a:bodyPr/>
          <a:lstStyle/>
          <a:p>
            <a:r>
              <a:rPr lang="en-US" dirty="0"/>
              <a:t>Click icon to add picture</a:t>
            </a:r>
          </a:p>
        </p:txBody>
      </p:sp>
    </p:spTree>
    <p:extLst>
      <p:ext uri="{BB962C8B-B14F-4D97-AF65-F5344CB8AC3E}">
        <p14:creationId xmlns:p14="http://schemas.microsoft.com/office/powerpoint/2010/main" val="1820180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573516-9AED-4559-B662-4E807BF64526}" type="slidenum">
              <a:rPr lang="en-US" smtClean="0"/>
              <a:t>‹#›</a:t>
            </a:fld>
            <a:endParaRPr lang="en-US" dirty="0"/>
          </a:p>
        </p:txBody>
      </p:sp>
    </p:spTree>
    <p:extLst>
      <p:ext uri="{BB962C8B-B14F-4D97-AF65-F5344CB8AC3E}">
        <p14:creationId xmlns:p14="http://schemas.microsoft.com/office/powerpoint/2010/main" val="2147311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act Info">
    <p:spTree>
      <p:nvGrpSpPr>
        <p:cNvPr id="1" name=""/>
        <p:cNvGrpSpPr/>
        <p:nvPr/>
      </p:nvGrpSpPr>
      <p:grpSpPr>
        <a:xfrm>
          <a:off x="0" y="0"/>
          <a:ext cx="0" cy="0"/>
          <a:chOff x="0" y="0"/>
          <a:chExt cx="0" cy="0"/>
        </a:xfrm>
      </p:grpSpPr>
      <p:sp>
        <p:nvSpPr>
          <p:cNvPr id="18" name="Text Placeholder 17"/>
          <p:cNvSpPr>
            <a:spLocks noGrp="1"/>
          </p:cNvSpPr>
          <p:nvPr>
            <p:ph type="body" sz="quarter" idx="19" hasCustomPrompt="1"/>
          </p:nvPr>
        </p:nvSpPr>
        <p:spPr>
          <a:xfrm>
            <a:off x="2436812" y="2673352"/>
            <a:ext cx="7315200" cy="2743200"/>
          </a:xfrm>
        </p:spPr>
        <p:txBody>
          <a:bodyPr/>
          <a:lstStyle>
            <a:lvl1pPr marL="0" indent="0" algn="ctr">
              <a:buFont typeface="Arial" panose="020B0604020202020204" pitchFamily="34" charset="0"/>
              <a:buNone/>
              <a:defRPr b="0">
                <a:latin typeface="+mn-lt"/>
              </a:defRPr>
            </a:lvl1pPr>
          </a:lstStyle>
          <a:p>
            <a:pPr algn="ctr"/>
            <a:r>
              <a:rPr lang="en-US" dirty="0"/>
              <a:t>First &amp; Last Name</a:t>
            </a:r>
            <a:br>
              <a:rPr lang="en-US" dirty="0"/>
            </a:br>
            <a:r>
              <a:rPr lang="en-US" dirty="0"/>
              <a:t>Your Title</a:t>
            </a:r>
            <a:br>
              <a:rPr lang="en-US" dirty="0"/>
            </a:br>
            <a:r>
              <a:rPr lang="en-US" b="0" dirty="0"/>
              <a:t>Location</a:t>
            </a:r>
            <a:br>
              <a:rPr lang="en-US" b="0" dirty="0"/>
            </a:br>
            <a:r>
              <a:rPr lang="en-US" b="0" dirty="0"/>
              <a:t>Phone</a:t>
            </a:r>
            <a:br>
              <a:rPr lang="en-US" b="0" dirty="0"/>
            </a:br>
            <a:r>
              <a:rPr lang="en-US" b="0" dirty="0"/>
              <a:t>Email</a:t>
            </a:r>
          </a:p>
        </p:txBody>
      </p:sp>
      <p:sp>
        <p:nvSpPr>
          <p:cNvPr id="17" name="Slide Number Placeholder 4"/>
          <p:cNvSpPr>
            <a:spLocks noGrp="1"/>
          </p:cNvSpPr>
          <p:nvPr>
            <p:ph type="sldNum" sz="quarter" idx="12"/>
          </p:nvPr>
        </p:nvSpPr>
        <p:spPr>
          <a:xfrm>
            <a:off x="8610600" y="6356354"/>
            <a:ext cx="2743200" cy="365125"/>
          </a:xfrm>
        </p:spPr>
        <p:txBody>
          <a:bodyPr/>
          <a:lstStyle/>
          <a:p>
            <a:fld id="{B3573516-9AED-4559-B662-4E807BF64526}" type="slidenum">
              <a:rPr lang="en-US" smtClean="0"/>
              <a:t>‹#›</a:t>
            </a:fld>
            <a:endParaRPr lang="en-US" dirty="0"/>
          </a:p>
        </p:txBody>
      </p:sp>
      <p:cxnSp>
        <p:nvCxnSpPr>
          <p:cNvPr id="11" name="Straight Connector 10">
            <a:extLst>
              <a:ext uri="{FF2B5EF4-FFF2-40B4-BE49-F238E27FC236}">
                <a16:creationId xmlns:a16="http://schemas.microsoft.com/office/drawing/2014/main" id="{706CA016-0674-7048-908E-22AD7D5CDB36}"/>
              </a:ext>
            </a:extLst>
          </p:cNvPr>
          <p:cNvCxnSpPr>
            <a:cxnSpLocks/>
          </p:cNvCxnSpPr>
          <p:nvPr/>
        </p:nvCxnSpPr>
        <p:spPr>
          <a:xfrm flipV="1">
            <a:off x="2" y="1729340"/>
            <a:ext cx="12188825" cy="4210"/>
          </a:xfrm>
          <a:prstGeom prst="line">
            <a:avLst/>
          </a:prstGeom>
          <a:ln w="76200">
            <a:solidFill>
              <a:srgbClr val="A0AFA0"/>
            </a:solidFill>
          </a:ln>
        </p:spPr>
        <p:style>
          <a:lnRef idx="1">
            <a:schemeClr val="dk1"/>
          </a:lnRef>
          <a:fillRef idx="0">
            <a:schemeClr val="dk1"/>
          </a:fillRef>
          <a:effectRef idx="0">
            <a:schemeClr val="dk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015" y="393172"/>
            <a:ext cx="3657776" cy="1188777"/>
          </a:xfrm>
          <a:prstGeom prst="rect">
            <a:avLst/>
          </a:prstGeom>
        </p:spPr>
      </p:pic>
    </p:spTree>
    <p:extLst>
      <p:ext uri="{BB962C8B-B14F-4D97-AF65-F5344CB8AC3E}">
        <p14:creationId xmlns:p14="http://schemas.microsoft.com/office/powerpoint/2010/main" val="2523696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42B3C92-1C54-D64A-A32B-5676441FFF0C}"/>
              </a:ext>
            </a:extLst>
          </p:cNvPr>
          <p:cNvSpPr txBox="1"/>
          <p:nvPr userDrawn="1"/>
        </p:nvSpPr>
        <p:spPr>
          <a:xfrm>
            <a:off x="11270621" y="5779566"/>
            <a:ext cx="184731" cy="369332"/>
          </a:xfrm>
          <a:prstGeom prst="rect">
            <a:avLst/>
          </a:prstGeom>
          <a:noFill/>
        </p:spPr>
        <p:txBody>
          <a:bodyPr wrap="none" rtlCol="0">
            <a:spAutoFit/>
          </a:bodyPr>
          <a:lstStyle/>
          <a:p>
            <a:endParaRPr lang="en-US" sz="1800" dirty="0"/>
          </a:p>
        </p:txBody>
      </p:sp>
      <p:sp>
        <p:nvSpPr>
          <p:cNvPr id="9" name="Text Placeholder 2">
            <a:extLst>
              <a:ext uri="{FF2B5EF4-FFF2-40B4-BE49-F238E27FC236}">
                <a16:creationId xmlns:a16="http://schemas.microsoft.com/office/drawing/2014/main" id="{6B9D05E6-3AD2-A146-876F-5F3DFAE9F718}"/>
              </a:ext>
            </a:extLst>
          </p:cNvPr>
          <p:cNvSpPr>
            <a:spLocks noGrp="1"/>
          </p:cNvSpPr>
          <p:nvPr>
            <p:ph idx="1"/>
          </p:nvPr>
        </p:nvSpPr>
        <p:spPr>
          <a:xfrm>
            <a:off x="838200" y="1501423"/>
            <a:ext cx="10515600" cy="467554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97E50555-6E61-5B44-BD89-749C63EA0CA7}"/>
              </a:ext>
            </a:extLst>
          </p:cNvPr>
          <p:cNvSpPr>
            <a:spLocks noGrp="1"/>
          </p:cNvSpPr>
          <p:nvPr>
            <p:ph type="title"/>
          </p:nvPr>
        </p:nvSpPr>
        <p:spPr/>
        <p:txBody>
          <a:bodyPr/>
          <a:lstStyle/>
          <a:p>
            <a:r>
              <a:rPr lang="en-US" dirty="0"/>
              <a:t>Click to edit Master</a:t>
            </a:r>
          </a:p>
        </p:txBody>
      </p:sp>
    </p:spTree>
    <p:extLst>
      <p:ext uri="{BB962C8B-B14F-4D97-AF65-F5344CB8AC3E}">
        <p14:creationId xmlns:p14="http://schemas.microsoft.com/office/powerpoint/2010/main" val="1472135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8E2BF9AD-9DBA-45CE-A208-D61386B9CEEB}" type="slidenum">
              <a:rPr lang="en-US"/>
              <a:pPr/>
              <a:t>‹#›</a:t>
            </a:fld>
            <a:endParaRPr lang="en-US" dirty="0"/>
          </a:p>
        </p:txBody>
      </p:sp>
    </p:spTree>
    <p:extLst>
      <p:ext uri="{BB962C8B-B14F-4D97-AF65-F5344CB8AC3E}">
        <p14:creationId xmlns:p14="http://schemas.microsoft.com/office/powerpoint/2010/main" val="3078944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Slide No Log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21047"/>
            <a:ext cx="9144000" cy="1723103"/>
          </a:xfrm>
        </p:spPr>
        <p:txBody>
          <a:bodyPr anchor="b">
            <a:normAutofit/>
          </a:bodyPr>
          <a:lstStyle>
            <a:lvl1pPr algn="ctr">
              <a:defRPr sz="3600"/>
            </a:lvl1pPr>
          </a:lstStyle>
          <a:p>
            <a:r>
              <a:rPr lang="en-US" dirty="0"/>
              <a:t>Click to edit Master title style</a:t>
            </a:r>
          </a:p>
        </p:txBody>
      </p:sp>
      <p:sp>
        <p:nvSpPr>
          <p:cNvPr id="3" name="Subtitle 2"/>
          <p:cNvSpPr>
            <a:spLocks noGrp="1"/>
          </p:cNvSpPr>
          <p:nvPr>
            <p:ph type="subTitle" idx="1"/>
          </p:nvPr>
        </p:nvSpPr>
        <p:spPr>
          <a:xfrm>
            <a:off x="1524000" y="3627676"/>
            <a:ext cx="9144000" cy="1655762"/>
          </a:xfrm>
        </p:spPr>
        <p:txBody>
          <a:bodyPr>
            <a:normAutofit/>
          </a:bodyPr>
          <a:lstStyle>
            <a:lvl1pPr marL="0" indent="0" algn="ctr">
              <a:buNone/>
              <a:defRPr sz="2100">
                <a:latin typeface="+mj-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19" name="Slide Number Placeholder 4"/>
          <p:cNvSpPr>
            <a:spLocks noGrp="1"/>
          </p:cNvSpPr>
          <p:nvPr>
            <p:ph type="sldNum" sz="quarter" idx="12"/>
          </p:nvPr>
        </p:nvSpPr>
        <p:spPr>
          <a:xfrm>
            <a:off x="8610600" y="6356354"/>
            <a:ext cx="2743200" cy="365125"/>
          </a:xfrm>
        </p:spPr>
        <p:txBody>
          <a:bodyPr/>
          <a:lstStyle/>
          <a:p>
            <a:fld id="{B3573516-9AED-4559-B662-4E807BF64526}" type="slidenum">
              <a:rPr lang="en-US" smtClean="0"/>
              <a:t>‹#›</a:t>
            </a:fld>
            <a:endParaRPr lang="en-US" dirty="0"/>
          </a:p>
        </p:txBody>
      </p:sp>
    </p:spTree>
    <p:extLst>
      <p:ext uri="{BB962C8B-B14F-4D97-AF65-F5344CB8AC3E}">
        <p14:creationId xmlns:p14="http://schemas.microsoft.com/office/powerpoint/2010/main" val="1644655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4"/>
          <p:cNvSpPr>
            <a:spLocks noGrp="1"/>
          </p:cNvSpPr>
          <p:nvPr>
            <p:ph type="sldNum" sz="quarter" idx="12"/>
          </p:nvPr>
        </p:nvSpPr>
        <p:spPr>
          <a:xfrm>
            <a:off x="8610600" y="6356354"/>
            <a:ext cx="2743200" cy="365125"/>
          </a:xfrm>
        </p:spPr>
        <p:txBody>
          <a:bodyPr/>
          <a:lstStyle/>
          <a:p>
            <a:fld id="{B3573516-9AED-4559-B662-4E807BF64526}" type="slidenum">
              <a:rPr lang="en-US" smtClean="0"/>
              <a:t>‹#›</a:t>
            </a:fld>
            <a:endParaRPr lang="en-US" dirty="0"/>
          </a:p>
        </p:txBody>
      </p:sp>
    </p:spTree>
    <p:extLst>
      <p:ext uri="{BB962C8B-B14F-4D97-AF65-F5344CB8AC3E}">
        <p14:creationId xmlns:p14="http://schemas.microsoft.com/office/powerpoint/2010/main" val="387108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Heade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b="0"/>
            </a:lvl1pPr>
            <a:lvl2pPr>
              <a:defRPr sz="2000" b="0"/>
            </a:lvl2pPr>
            <a:lvl3pPr>
              <a:defRPr sz="1600" b="0"/>
            </a:lvl3pPr>
            <a:lvl4pPr>
              <a:defRPr sz="1400" b="0"/>
            </a:lvl4pPr>
            <a:lvl5pPr>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4"/>
          <p:cNvSpPr>
            <a:spLocks noGrp="1"/>
          </p:cNvSpPr>
          <p:nvPr>
            <p:ph type="sldNum" sz="quarter" idx="12"/>
          </p:nvPr>
        </p:nvSpPr>
        <p:spPr>
          <a:xfrm>
            <a:off x="8610600" y="6356354"/>
            <a:ext cx="2743200" cy="365125"/>
          </a:xfrm>
        </p:spPr>
        <p:txBody>
          <a:bodyPr/>
          <a:lstStyle/>
          <a:p>
            <a:fld id="{B3573516-9AED-4559-B662-4E807BF64526}" type="slidenum">
              <a:rPr lang="en-US" smtClean="0"/>
              <a:t>‹#›</a:t>
            </a:fld>
            <a:endParaRPr lang="en-US" dirty="0"/>
          </a:p>
        </p:txBody>
      </p:sp>
    </p:spTree>
    <p:extLst>
      <p:ext uri="{BB962C8B-B14F-4D97-AF65-F5344CB8AC3E}">
        <p14:creationId xmlns:p14="http://schemas.microsoft.com/office/powerpoint/2010/main" val="561666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and Picture (rectang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Slide Number Placeholder 4"/>
          <p:cNvSpPr>
            <a:spLocks noGrp="1"/>
          </p:cNvSpPr>
          <p:nvPr>
            <p:ph type="sldNum" sz="quarter" idx="12"/>
          </p:nvPr>
        </p:nvSpPr>
        <p:spPr>
          <a:xfrm>
            <a:off x="8610600" y="6356354"/>
            <a:ext cx="2743200" cy="365125"/>
          </a:xfrm>
        </p:spPr>
        <p:txBody>
          <a:bodyPr/>
          <a:lstStyle/>
          <a:p>
            <a:fld id="{B3573516-9AED-4559-B662-4E807BF64526}" type="slidenum">
              <a:rPr lang="en-US" smtClean="0"/>
              <a:t>‹#›</a:t>
            </a:fld>
            <a:endParaRPr lang="en-US" dirty="0"/>
          </a:p>
        </p:txBody>
      </p:sp>
      <p:sp>
        <p:nvSpPr>
          <p:cNvPr id="8" name="Picture Placeholder 4"/>
          <p:cNvSpPr>
            <a:spLocks noGrp="1"/>
          </p:cNvSpPr>
          <p:nvPr>
            <p:ph type="pic" sz="quarter" idx="14"/>
          </p:nvPr>
        </p:nvSpPr>
        <p:spPr>
          <a:xfrm>
            <a:off x="838200" y="3906158"/>
            <a:ext cx="10515600" cy="2152650"/>
          </a:xfrm>
        </p:spPr>
        <p:txBody>
          <a:bodyPr/>
          <a:lstStyle/>
          <a:p>
            <a:r>
              <a:rPr lang="en-US" dirty="0"/>
              <a:t>Click icon to add picture</a:t>
            </a:r>
          </a:p>
        </p:txBody>
      </p:sp>
      <p:sp>
        <p:nvSpPr>
          <p:cNvPr id="11" name="Text Placeholder 2"/>
          <p:cNvSpPr>
            <a:spLocks noGrp="1"/>
          </p:cNvSpPr>
          <p:nvPr>
            <p:ph idx="1" hasCustomPrompt="1"/>
          </p:nvPr>
        </p:nvSpPr>
        <p:spPr>
          <a:xfrm>
            <a:off x="838200" y="1589519"/>
            <a:ext cx="10515600" cy="21791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3319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and Picture (squa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Slide Number Placeholder 4"/>
          <p:cNvSpPr>
            <a:spLocks noGrp="1"/>
          </p:cNvSpPr>
          <p:nvPr>
            <p:ph type="sldNum" sz="quarter" idx="12"/>
          </p:nvPr>
        </p:nvSpPr>
        <p:spPr>
          <a:xfrm>
            <a:off x="8610600" y="6356354"/>
            <a:ext cx="2743200" cy="365125"/>
          </a:xfrm>
        </p:spPr>
        <p:txBody>
          <a:bodyPr/>
          <a:lstStyle/>
          <a:p>
            <a:fld id="{B3573516-9AED-4559-B662-4E807BF64526}" type="slidenum">
              <a:rPr lang="en-US" smtClean="0"/>
              <a:t>‹#›</a:t>
            </a:fld>
            <a:endParaRPr lang="en-US" dirty="0"/>
          </a:p>
        </p:txBody>
      </p:sp>
      <p:sp>
        <p:nvSpPr>
          <p:cNvPr id="8" name="Picture Placeholder 4"/>
          <p:cNvSpPr>
            <a:spLocks noGrp="1"/>
          </p:cNvSpPr>
          <p:nvPr>
            <p:ph type="pic" sz="quarter" idx="14"/>
          </p:nvPr>
        </p:nvSpPr>
        <p:spPr>
          <a:xfrm>
            <a:off x="3315768" y="3228515"/>
            <a:ext cx="5294832" cy="2830294"/>
          </a:xfrm>
        </p:spPr>
        <p:txBody>
          <a:bodyPr/>
          <a:lstStyle/>
          <a:p>
            <a:r>
              <a:rPr lang="en-US" dirty="0"/>
              <a:t>Click icon to add picture</a:t>
            </a:r>
          </a:p>
        </p:txBody>
      </p:sp>
      <p:sp>
        <p:nvSpPr>
          <p:cNvPr id="7" name="Text Placeholder 2"/>
          <p:cNvSpPr>
            <a:spLocks noGrp="1"/>
          </p:cNvSpPr>
          <p:nvPr>
            <p:ph idx="1"/>
          </p:nvPr>
        </p:nvSpPr>
        <p:spPr>
          <a:xfrm>
            <a:off x="838200" y="1589520"/>
            <a:ext cx="10515600" cy="14869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7517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59488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9488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4"/>
          <p:cNvSpPr>
            <a:spLocks noGrp="1"/>
          </p:cNvSpPr>
          <p:nvPr>
            <p:ph type="sldNum" sz="quarter" idx="12"/>
          </p:nvPr>
        </p:nvSpPr>
        <p:spPr>
          <a:xfrm>
            <a:off x="8610600" y="6356354"/>
            <a:ext cx="2743200" cy="365125"/>
          </a:xfrm>
        </p:spPr>
        <p:txBody>
          <a:bodyPr/>
          <a:lstStyle/>
          <a:p>
            <a:fld id="{B3573516-9AED-4559-B662-4E807BF64526}" type="slidenum">
              <a:rPr lang="en-US" smtClean="0"/>
              <a:t>‹#›</a:t>
            </a:fld>
            <a:endParaRPr lang="en-US" dirty="0"/>
          </a:p>
        </p:txBody>
      </p:sp>
    </p:spTree>
    <p:extLst>
      <p:ext uri="{BB962C8B-B14F-4D97-AF65-F5344CB8AC3E}">
        <p14:creationId xmlns:p14="http://schemas.microsoft.com/office/powerpoint/2010/main" val="1511558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59488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4"/>
          <p:cNvSpPr>
            <a:spLocks noGrp="1"/>
          </p:cNvSpPr>
          <p:nvPr>
            <p:ph type="sldNum" sz="quarter" idx="12"/>
          </p:nvPr>
        </p:nvSpPr>
        <p:spPr>
          <a:xfrm>
            <a:off x="8610600" y="6356354"/>
            <a:ext cx="2743200" cy="365125"/>
          </a:xfrm>
        </p:spPr>
        <p:txBody>
          <a:bodyPr/>
          <a:lstStyle/>
          <a:p>
            <a:fld id="{B3573516-9AED-4559-B662-4E807BF64526}" type="slidenum">
              <a:rPr lang="en-US" smtClean="0"/>
              <a:t>‹#›</a:t>
            </a:fld>
            <a:endParaRPr lang="en-US" dirty="0"/>
          </a:p>
        </p:txBody>
      </p:sp>
      <p:sp>
        <p:nvSpPr>
          <p:cNvPr id="8" name="Picture Placeholder 5"/>
          <p:cNvSpPr>
            <a:spLocks noGrp="1"/>
          </p:cNvSpPr>
          <p:nvPr>
            <p:ph type="pic" sz="quarter" idx="13"/>
          </p:nvPr>
        </p:nvSpPr>
        <p:spPr>
          <a:xfrm>
            <a:off x="6175128" y="1595439"/>
            <a:ext cx="5190067" cy="4351337"/>
          </a:xfrm>
        </p:spPr>
        <p:txBody>
          <a:bodyPr/>
          <a:lstStyle/>
          <a:p>
            <a:r>
              <a:rPr lang="en-US" dirty="0"/>
              <a:t>Click icon to add picture</a:t>
            </a:r>
          </a:p>
        </p:txBody>
      </p:sp>
    </p:spTree>
    <p:extLst>
      <p:ext uri="{BB962C8B-B14F-4D97-AF65-F5344CB8AC3E}">
        <p14:creationId xmlns:p14="http://schemas.microsoft.com/office/powerpoint/2010/main" val="495902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and Content">
    <p:spTree>
      <p:nvGrpSpPr>
        <p:cNvPr id="1" name=""/>
        <p:cNvGrpSpPr/>
        <p:nvPr/>
      </p:nvGrpSpPr>
      <p:grpSpPr>
        <a:xfrm>
          <a:off x="0" y="0"/>
          <a:ext cx="0" cy="0"/>
          <a:chOff x="0" y="0"/>
          <a:chExt cx="0" cy="0"/>
        </a:xfrm>
      </p:grpSpPr>
      <p:sp>
        <p:nvSpPr>
          <p:cNvPr id="8" name="Picture Placeholder 5"/>
          <p:cNvSpPr>
            <a:spLocks noGrp="1"/>
          </p:cNvSpPr>
          <p:nvPr>
            <p:ph type="pic" sz="quarter" idx="13"/>
          </p:nvPr>
        </p:nvSpPr>
        <p:spPr>
          <a:xfrm>
            <a:off x="838200" y="1595439"/>
            <a:ext cx="5190067" cy="4351337"/>
          </a:xfrm>
        </p:spPr>
        <p:txBody>
          <a:bodyPr/>
          <a:lstStyle/>
          <a:p>
            <a:r>
              <a:rPr lang="en-US" dirty="0"/>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10" name="Slide Number Placeholder 4"/>
          <p:cNvSpPr>
            <a:spLocks noGrp="1"/>
          </p:cNvSpPr>
          <p:nvPr>
            <p:ph type="sldNum" sz="quarter" idx="12"/>
          </p:nvPr>
        </p:nvSpPr>
        <p:spPr>
          <a:xfrm>
            <a:off x="8610600" y="6356354"/>
            <a:ext cx="2743200" cy="365125"/>
          </a:xfrm>
        </p:spPr>
        <p:txBody>
          <a:bodyPr/>
          <a:lstStyle/>
          <a:p>
            <a:fld id="{B3573516-9AED-4559-B662-4E807BF64526}" type="slidenum">
              <a:rPr lang="en-US" smtClean="0"/>
              <a:pPr/>
              <a:t>‹#›</a:t>
            </a:fld>
            <a:endParaRPr lang="en-US" dirty="0"/>
          </a:p>
        </p:txBody>
      </p:sp>
      <p:sp>
        <p:nvSpPr>
          <p:cNvPr id="6" name="Content Placeholder 3"/>
          <p:cNvSpPr>
            <a:spLocks noGrp="1"/>
          </p:cNvSpPr>
          <p:nvPr>
            <p:ph sz="half" idx="2"/>
          </p:nvPr>
        </p:nvSpPr>
        <p:spPr>
          <a:xfrm>
            <a:off x="6172200" y="159488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3447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1002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589519"/>
            <a:ext cx="10515600" cy="44609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b="1">
                <a:solidFill>
                  <a:schemeClr val="tx1">
                    <a:tint val="75000"/>
                  </a:schemeClr>
                </a:solidFill>
                <a:latin typeface="+mj-lt"/>
              </a:defRPr>
            </a:lvl1pPr>
          </a:lstStyle>
          <a:p>
            <a:fld id="{B3573516-9AED-4559-B662-4E807BF64526}" type="slidenum">
              <a:rPr lang="en-US" smtClean="0"/>
              <a:pPr/>
              <a:t>‹#›</a:t>
            </a:fld>
            <a:endParaRPr lang="en-US" dirty="0"/>
          </a:p>
        </p:txBody>
      </p:sp>
      <p:cxnSp>
        <p:nvCxnSpPr>
          <p:cNvPr id="8" name="Straight Connector 7">
            <a:extLst>
              <a:ext uri="{FF2B5EF4-FFF2-40B4-BE49-F238E27FC236}">
                <a16:creationId xmlns:a16="http://schemas.microsoft.com/office/drawing/2014/main" id="{23C681F7-43DE-A040-85C5-4C2C381DD4EA}"/>
              </a:ext>
            </a:extLst>
          </p:cNvPr>
          <p:cNvCxnSpPr/>
          <p:nvPr/>
        </p:nvCxnSpPr>
        <p:spPr>
          <a:xfrm>
            <a:off x="-1" y="90860"/>
            <a:ext cx="12188825"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F484C4C1-6EA6-8048-A1AB-BFECC6322882}"/>
              </a:ext>
            </a:extLst>
          </p:cNvPr>
          <p:cNvCxnSpPr/>
          <p:nvPr/>
        </p:nvCxnSpPr>
        <p:spPr>
          <a:xfrm>
            <a:off x="10" y="262437"/>
            <a:ext cx="12188825"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23C681F7-43DE-A040-85C5-4C2C381DD4EA}"/>
              </a:ext>
            </a:extLst>
          </p:cNvPr>
          <p:cNvCxnSpPr/>
          <p:nvPr/>
        </p:nvCxnSpPr>
        <p:spPr>
          <a:xfrm>
            <a:off x="-7746" y="90860"/>
            <a:ext cx="12188825" cy="0"/>
          </a:xfrm>
          <a:prstGeom prst="line">
            <a:avLst/>
          </a:prstGeom>
          <a:ln w="228600">
            <a:solidFill>
              <a:srgbClr val="1F4423"/>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F484C4C1-6EA6-8048-A1AB-BFECC6322882}"/>
              </a:ext>
            </a:extLst>
          </p:cNvPr>
          <p:cNvCxnSpPr/>
          <p:nvPr/>
        </p:nvCxnSpPr>
        <p:spPr>
          <a:xfrm>
            <a:off x="-7746" y="262437"/>
            <a:ext cx="12188825" cy="0"/>
          </a:xfrm>
          <a:prstGeom prst="line">
            <a:avLst/>
          </a:prstGeom>
          <a:ln w="114300">
            <a:solidFill>
              <a:srgbClr val="A0AFA0"/>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706CA016-0674-7048-908E-22AD7D5CDB36}"/>
              </a:ext>
            </a:extLst>
          </p:cNvPr>
          <p:cNvCxnSpPr>
            <a:cxnSpLocks/>
          </p:cNvCxnSpPr>
          <p:nvPr/>
        </p:nvCxnSpPr>
        <p:spPr>
          <a:xfrm>
            <a:off x="-7746" y="6300570"/>
            <a:ext cx="12218799" cy="0"/>
          </a:xfrm>
          <a:prstGeom prst="line">
            <a:avLst/>
          </a:prstGeom>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2807792" y="6394163"/>
            <a:ext cx="6576421" cy="248209"/>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013" kern="1200" dirty="0">
                <a:solidFill>
                  <a:schemeClr val="tx1"/>
                </a:solidFill>
                <a:latin typeface="+mj-lt"/>
                <a:ea typeface="+mn-ea"/>
                <a:cs typeface="+mn-cs"/>
              </a:rPr>
              <a:t>Efficient       </a:t>
            </a:r>
            <a:r>
              <a:rPr lang="en-US" sz="1013" kern="1200" baseline="0" dirty="0">
                <a:solidFill>
                  <a:schemeClr val="tx1"/>
                </a:solidFill>
                <a:latin typeface="+mn-lt"/>
                <a:ea typeface="+mn-ea"/>
                <a:cs typeface="+mn-cs"/>
              </a:rPr>
              <a:t>•       </a:t>
            </a:r>
            <a:r>
              <a:rPr lang="en-US" sz="1013" kern="1200" baseline="0" dirty="0">
                <a:solidFill>
                  <a:schemeClr val="tx1"/>
                </a:solidFill>
                <a:latin typeface="+mj-lt"/>
                <a:ea typeface="+mn-ea"/>
                <a:cs typeface="+mn-cs"/>
              </a:rPr>
              <a:t>Effective       •       Transparent</a:t>
            </a:r>
          </a:p>
        </p:txBody>
      </p:sp>
    </p:spTree>
    <p:extLst>
      <p:ext uri="{BB962C8B-B14F-4D97-AF65-F5344CB8AC3E}">
        <p14:creationId xmlns:p14="http://schemas.microsoft.com/office/powerpoint/2010/main" val="3021729374"/>
      </p:ext>
    </p:extLst>
  </p:cSld>
  <p:clrMap bg1="lt1" tx1="dk1" bg2="lt2" tx2="dk2" accent1="accent1" accent2="accent2" accent3="accent3" accent4="accent4" accent5="accent5" accent6="accent6" hlink="hlink" folHlink="folHlink"/>
  <p:sldLayoutIdLst>
    <p:sldLayoutId id="2147483746" r:id="rId1"/>
    <p:sldLayoutId id="2147483757"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9" r:id="rId13"/>
    <p:sldLayoutId id="2147483760" r:id="rId14"/>
  </p:sldLayoutIdLst>
  <p:hf hdr="0" ftr="0" dt="0"/>
  <p:txStyles>
    <p:titleStyle>
      <a:lvl1pPr algn="ctr" defTabSz="51435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30188" indent="-230188" algn="l" defTabSz="514350" rtl="0" eaLnBrk="1" latinLnBrk="0" hangingPunct="1">
        <a:lnSpc>
          <a:spcPct val="90000"/>
        </a:lnSpc>
        <a:spcBef>
          <a:spcPts val="563"/>
        </a:spcBef>
        <a:buFont typeface="Arial" panose="020B0604020202020204" pitchFamily="34" charset="0"/>
        <a:buChar char="•"/>
        <a:defRPr sz="2400" kern="1200">
          <a:solidFill>
            <a:schemeClr val="tx1"/>
          </a:solidFill>
          <a:latin typeface="+mn-lt"/>
          <a:ea typeface="+mn-ea"/>
          <a:cs typeface="+mn-cs"/>
        </a:defRPr>
      </a:lvl1pPr>
      <a:lvl2pPr marL="461963" indent="-2047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2pPr>
      <a:lvl3pPr marL="642938" indent="-180975" algn="l" defTabSz="514350" rtl="0" eaLnBrk="1" latinLnBrk="0" hangingPunct="1">
        <a:lnSpc>
          <a:spcPct val="90000"/>
        </a:lnSpc>
        <a:spcBef>
          <a:spcPts val="281"/>
        </a:spcBef>
        <a:buFont typeface="Arial" panose="020B0604020202020204" pitchFamily="34" charset="0"/>
        <a:buChar char="•"/>
        <a:tabLst>
          <a:tab pos="631825" algn="l"/>
        </a:tabLst>
        <a:defRPr sz="1600" kern="1200">
          <a:solidFill>
            <a:schemeClr val="tx1"/>
          </a:solidFill>
          <a:latin typeface="+mn-lt"/>
          <a:ea typeface="+mn-ea"/>
          <a:cs typeface="+mn-cs"/>
        </a:defRPr>
      </a:lvl3pPr>
      <a:lvl4pPr marL="803275" indent="-171450" algn="l" defTabSz="514350" rtl="0" eaLnBrk="1" latinLnBrk="0" hangingPunct="1">
        <a:lnSpc>
          <a:spcPct val="90000"/>
        </a:lnSpc>
        <a:spcBef>
          <a:spcPts val="281"/>
        </a:spcBef>
        <a:buFont typeface="Arial" panose="020B0604020202020204" pitchFamily="34" charset="0"/>
        <a:buChar char="•"/>
        <a:defRPr sz="1400" kern="1200">
          <a:solidFill>
            <a:schemeClr val="tx1"/>
          </a:solidFill>
          <a:latin typeface="+mn-lt"/>
          <a:ea typeface="+mn-ea"/>
          <a:cs typeface="+mn-cs"/>
        </a:defRPr>
      </a:lvl4pPr>
      <a:lvl5pPr marL="974725" indent="-171450" algn="l" defTabSz="514350" rtl="0" eaLnBrk="1" latinLnBrk="0" hangingPunct="1">
        <a:lnSpc>
          <a:spcPct val="90000"/>
        </a:lnSpc>
        <a:spcBef>
          <a:spcPts val="281"/>
        </a:spcBef>
        <a:buFont typeface="Arial" panose="020B0604020202020204" pitchFamily="34" charset="0"/>
        <a:buChar char="•"/>
        <a:tabLst>
          <a:tab pos="914400" algn="l"/>
        </a:tabLst>
        <a:defRPr sz="14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12.xml"/><Relationship Id="rId16" Type="http://schemas.openxmlformats.org/officeDocument/2006/relationships/diagramColors" Target="../diagrams/colors12.xml"/><Relationship Id="rId1" Type="http://schemas.openxmlformats.org/officeDocument/2006/relationships/slideLayout" Target="../slideLayouts/slideLayout4.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23.xml"/><Relationship Id="rId13" Type="http://schemas.openxmlformats.org/officeDocument/2006/relationships/diagramData" Target="../diagrams/data24.xml"/><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17" Type="http://schemas.microsoft.com/office/2007/relationships/diagramDrawing" Target="../diagrams/drawing24.xml"/><Relationship Id="rId2" Type="http://schemas.openxmlformats.org/officeDocument/2006/relationships/notesSlide" Target="../notesSlides/notesSlide22.xml"/><Relationship Id="rId16" Type="http://schemas.openxmlformats.org/officeDocument/2006/relationships/diagramColors" Target="../diagrams/colors24.xml"/><Relationship Id="rId1" Type="http://schemas.openxmlformats.org/officeDocument/2006/relationships/slideLayout" Target="../slideLayouts/slideLayout7.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5" Type="http://schemas.openxmlformats.org/officeDocument/2006/relationships/diagramQuickStyle" Target="../diagrams/quickStyle24.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 Id="rId14" Type="http://schemas.openxmlformats.org/officeDocument/2006/relationships/diagramLayout" Target="../diagrams/layout24.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26.xml"/><Relationship Id="rId3" Type="http://schemas.openxmlformats.org/officeDocument/2006/relationships/diagramData" Target="../diagrams/data25.xml"/><Relationship Id="rId7" Type="http://schemas.microsoft.com/office/2007/relationships/diagramDrawing" Target="../diagrams/drawing25.xml"/><Relationship Id="rId12" Type="http://schemas.microsoft.com/office/2007/relationships/diagramDrawing" Target="../diagrams/drawing26.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25.xml"/><Relationship Id="rId11" Type="http://schemas.openxmlformats.org/officeDocument/2006/relationships/diagramColors" Target="../diagrams/colors26.xml"/><Relationship Id="rId5" Type="http://schemas.openxmlformats.org/officeDocument/2006/relationships/diagramQuickStyle" Target="../diagrams/quickStyle25.xml"/><Relationship Id="rId10" Type="http://schemas.openxmlformats.org/officeDocument/2006/relationships/diagramQuickStyle" Target="../diagrams/quickStyle26.xml"/><Relationship Id="rId4" Type="http://schemas.openxmlformats.org/officeDocument/2006/relationships/diagramLayout" Target="../diagrams/layout25.xml"/><Relationship Id="rId9" Type="http://schemas.openxmlformats.org/officeDocument/2006/relationships/diagramLayout" Target="../diagrams/layout2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25.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6.png"/><Relationship Id="rId7" Type="http://schemas.openxmlformats.org/officeDocument/2006/relationships/diagramColors" Target="../diagrams/colors28.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s://checkpoint.riag.com/app/view/frameBlob?usid=126efcs2461da&amp;BLOBID=/resource/TX/op_sas_145&amp;DocID=iPROFSTDS%3A16102.1&amp;docTid=T0PROFSTDS%3A16102.1-1&amp;feature=tcheckpoint&amp;lastCpReqId=b314e&amp;preview=y"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image" Target="../media/image13.png"/><Relationship Id="rId7" Type="http://schemas.openxmlformats.org/officeDocument/2006/relationships/diagramColors" Target="../diagrams/colors30.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4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46.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51.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51.xml"/><Relationship Id="rId1" Type="http://schemas.openxmlformats.org/officeDocument/2006/relationships/slideLayout" Target="../slideLayouts/slideLayout8.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notesSlide" Target="../notesSlides/notesSlide52.xml"/><Relationship Id="rId1" Type="http://schemas.openxmlformats.org/officeDocument/2006/relationships/slideLayout" Target="../slideLayouts/slideLayout4.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notesSlide" Target="../notesSlides/notesSlide54.xml"/><Relationship Id="rId1" Type="http://schemas.openxmlformats.org/officeDocument/2006/relationships/slideLayout" Target="../slideLayouts/slideLayout4.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B979F0F-64DA-59FE-CBBE-8335A9235126}"/>
              </a:ext>
            </a:extLst>
          </p:cNvPr>
          <p:cNvSpPr>
            <a:spLocks noGrp="1"/>
          </p:cNvSpPr>
          <p:nvPr>
            <p:ph type="body" sz="quarter" idx="14"/>
          </p:nvPr>
        </p:nvSpPr>
        <p:spPr/>
        <p:txBody>
          <a:bodyPr/>
          <a:lstStyle/>
          <a:p>
            <a:r>
              <a:rPr lang="en-US"/>
              <a:t>March 27, 2025</a:t>
            </a:r>
            <a:endParaRPr lang="en-US" dirty="0"/>
          </a:p>
        </p:txBody>
      </p:sp>
      <p:sp>
        <p:nvSpPr>
          <p:cNvPr id="7" name="Title 6">
            <a:extLst>
              <a:ext uri="{FF2B5EF4-FFF2-40B4-BE49-F238E27FC236}">
                <a16:creationId xmlns:a16="http://schemas.microsoft.com/office/drawing/2014/main" id="{4F2CDDCD-78B6-2885-106A-D9EE1EEDE070}"/>
              </a:ext>
            </a:extLst>
          </p:cNvPr>
          <p:cNvSpPr>
            <a:spLocks noGrp="1"/>
          </p:cNvSpPr>
          <p:nvPr>
            <p:ph type="ctrTitle"/>
          </p:nvPr>
        </p:nvSpPr>
        <p:spPr>
          <a:xfrm>
            <a:off x="1524000" y="2823068"/>
            <a:ext cx="9144000" cy="1211864"/>
          </a:xfrm>
        </p:spPr>
        <p:txBody>
          <a:bodyPr>
            <a:normAutofit fontScale="90000"/>
          </a:bodyPr>
          <a:lstStyle/>
          <a:p>
            <a:r>
              <a:rPr lang="en-US" sz="3900" dirty="0"/>
              <a:t>Advanced Accounting Seminar</a:t>
            </a:r>
            <a:br>
              <a:rPr lang="en-US" sz="5400" dirty="0"/>
            </a:br>
            <a:br>
              <a:rPr lang="en-US" sz="5400" dirty="0"/>
            </a:br>
            <a:r>
              <a:rPr lang="en-US" sz="5400" dirty="0"/>
              <a:t>Internal Controls</a:t>
            </a:r>
          </a:p>
        </p:txBody>
      </p:sp>
      <p:sp>
        <p:nvSpPr>
          <p:cNvPr id="8" name="Subtitle 7">
            <a:extLst>
              <a:ext uri="{FF2B5EF4-FFF2-40B4-BE49-F238E27FC236}">
                <a16:creationId xmlns:a16="http://schemas.microsoft.com/office/drawing/2014/main" id="{E4E89698-697A-6E5C-7568-A2A9A8186902}"/>
              </a:ext>
            </a:extLst>
          </p:cNvPr>
          <p:cNvSpPr>
            <a:spLocks noGrp="1"/>
          </p:cNvSpPr>
          <p:nvPr>
            <p:ph type="subTitle" idx="1"/>
          </p:nvPr>
        </p:nvSpPr>
        <p:spPr>
          <a:xfrm>
            <a:off x="1524000" y="4099752"/>
            <a:ext cx="9144000" cy="1521615"/>
          </a:xfrm>
        </p:spPr>
        <p:txBody>
          <a:bodyPr vert="horz" lIns="91440" tIns="45720" rIns="91440" bIns="45720" rtlCol="0" anchor="t">
            <a:normAutofit/>
          </a:bodyPr>
          <a:lstStyle/>
          <a:p>
            <a:pPr marL="0" indent="0" algn="ctr">
              <a:buNone/>
            </a:pPr>
            <a:endParaRPr lang="en-US" sz="2800" dirty="0"/>
          </a:p>
          <a:p>
            <a:pPr marL="0" indent="0" algn="ctr">
              <a:buNone/>
            </a:pPr>
            <a:r>
              <a:rPr lang="en-US" sz="2800" dirty="0"/>
              <a:t>Ashley Perry, </a:t>
            </a:r>
          </a:p>
          <a:p>
            <a:pPr marL="0" indent="0" algn="ctr">
              <a:buNone/>
            </a:pPr>
            <a:r>
              <a:rPr lang="en-US" sz="2800" dirty="0"/>
              <a:t>Center for Audit Excellence, AOS</a:t>
            </a:r>
          </a:p>
          <a:p>
            <a:endParaRPr lang="en-US" dirty="0"/>
          </a:p>
        </p:txBody>
      </p:sp>
    </p:spTree>
    <p:extLst>
      <p:ext uri="{BB962C8B-B14F-4D97-AF65-F5344CB8AC3E}">
        <p14:creationId xmlns:p14="http://schemas.microsoft.com/office/powerpoint/2010/main" val="2462291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kern="1200" dirty="0"/>
              <a:t>Risk Assessment</a:t>
            </a:r>
          </a:p>
        </p:txBody>
      </p:sp>
      <p:sp>
        <p:nvSpPr>
          <p:cNvPr id="3" name="Content Placeholder 2"/>
          <p:cNvSpPr>
            <a:spLocks noGrp="1"/>
          </p:cNvSpPr>
          <p:nvPr>
            <p:ph idx="1"/>
          </p:nvPr>
        </p:nvSpPr>
        <p:spPr>
          <a:xfrm>
            <a:off x="1981200" y="1185391"/>
            <a:ext cx="8229600" cy="4525963"/>
          </a:xfrm>
        </p:spPr>
        <p:txBody>
          <a:bodyPr/>
          <a:lstStyle/>
          <a:p>
            <a:endParaRPr lang="en-US" dirty="0">
              <a:solidFill>
                <a:srgbClr val="FF0000"/>
              </a:solidFill>
            </a:endParaRPr>
          </a:p>
          <a:p>
            <a:pPr lvl="1"/>
            <a:endParaRPr lang="en-US" sz="2400" dirty="0"/>
          </a:p>
          <a:p>
            <a:pPr marL="457200" lvl="1" indent="0">
              <a:buNone/>
            </a:pPr>
            <a:endParaRPr lang="en-US" dirty="0"/>
          </a:p>
        </p:txBody>
      </p:sp>
      <p:graphicFrame>
        <p:nvGraphicFramePr>
          <p:cNvPr id="5" name="Diagram 4"/>
          <p:cNvGraphicFramePr/>
          <p:nvPr>
            <p:extLst>
              <p:ext uri="{D42A27DB-BD31-4B8C-83A1-F6EECF244321}">
                <p14:modId xmlns:p14="http://schemas.microsoft.com/office/powerpoint/2010/main" val="3866376167"/>
              </p:ext>
            </p:extLst>
          </p:nvPr>
        </p:nvGraphicFramePr>
        <p:xfrm>
          <a:off x="732579" y="1464702"/>
          <a:ext cx="10515600" cy="4853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5873BA2-EE6A-E7F9-3A7D-718694AFF434}"/>
              </a:ext>
            </a:extLst>
          </p:cNvPr>
          <p:cNvSpPr>
            <a:spLocks noGrp="1"/>
          </p:cNvSpPr>
          <p:nvPr>
            <p:ph type="sldNum" sz="quarter" idx="12"/>
          </p:nvPr>
        </p:nvSpPr>
        <p:spPr/>
        <p:txBody>
          <a:bodyPr/>
          <a:lstStyle/>
          <a:p>
            <a:fld id="{B3573516-9AED-4559-B662-4E807BF64526}" type="slidenum">
              <a:rPr lang="en-US" smtClean="0"/>
              <a:t>10</a:t>
            </a:fld>
            <a:endParaRPr lang="en-US" dirty="0"/>
          </a:p>
        </p:txBody>
      </p:sp>
    </p:spTree>
    <p:extLst>
      <p:ext uri="{BB962C8B-B14F-4D97-AF65-F5344CB8AC3E}">
        <p14:creationId xmlns:p14="http://schemas.microsoft.com/office/powerpoint/2010/main" val="2152694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152649" y="360455"/>
            <a:ext cx="7886700" cy="844117"/>
          </a:xfrm>
        </p:spPr>
        <p:txBody>
          <a:bodyPr>
            <a:normAutofit/>
          </a:bodyPr>
          <a:lstStyle/>
          <a:p>
            <a:r>
              <a:rPr lang="en-US" sz="4400" kern="1200" dirty="0"/>
              <a:t>Risk Assessment</a:t>
            </a:r>
          </a:p>
        </p:txBody>
      </p:sp>
      <p:sp>
        <p:nvSpPr>
          <p:cNvPr id="3" name="Content Placeholder 2"/>
          <p:cNvSpPr>
            <a:spLocks noGrp="1"/>
          </p:cNvSpPr>
          <p:nvPr>
            <p:ph idx="1"/>
          </p:nvPr>
        </p:nvSpPr>
        <p:spPr>
          <a:xfrm>
            <a:off x="599090" y="1204572"/>
            <a:ext cx="11056883" cy="4264829"/>
          </a:xfrm>
        </p:spPr>
        <p:txBody>
          <a:bodyPr/>
          <a:lstStyle/>
          <a:p>
            <a:pPr algn="just">
              <a:lnSpc>
                <a:spcPct val="90000"/>
              </a:lnSpc>
              <a:buFont typeface="Arial" panose="020B0604020202020204" pitchFamily="34" charset="0"/>
              <a:buChar char="•"/>
            </a:pPr>
            <a:r>
              <a:rPr lang="en-US" sz="3600" dirty="0"/>
              <a:t>Ask yourself: How do I avoid reading the following headline while drinking my morning cup of coffee?</a:t>
            </a:r>
            <a:r>
              <a:rPr lang="en-US" sz="3600" i="1" dirty="0"/>
              <a:t> </a:t>
            </a:r>
          </a:p>
          <a:p>
            <a:pPr algn="just">
              <a:lnSpc>
                <a:spcPct val="90000"/>
              </a:lnSpc>
              <a:buNone/>
            </a:pPr>
            <a:endParaRPr lang="en-US" sz="3600" i="1" dirty="0"/>
          </a:p>
          <a:p>
            <a:pPr algn="just">
              <a:lnSpc>
                <a:spcPct val="90000"/>
              </a:lnSpc>
              <a:buNone/>
            </a:pPr>
            <a:endParaRPr lang="en-US" i="1" dirty="0"/>
          </a:p>
          <a:p>
            <a:pPr algn="ctr" eaLnBrk="1" hangingPunct="1">
              <a:buNone/>
              <a:defRPr/>
            </a:pPr>
            <a:endParaRPr lang="en-US" dirty="0">
              <a:solidFill>
                <a:schemeClr val="bg1"/>
              </a:solidFill>
            </a:endParaRPr>
          </a:p>
          <a:p>
            <a:endParaRPr lang="en-US" dirty="0">
              <a:solidFill>
                <a:schemeClr val="bg1"/>
              </a:solidFill>
            </a:endParaRPr>
          </a:p>
        </p:txBody>
      </p:sp>
      <p:sp>
        <p:nvSpPr>
          <p:cNvPr id="7" name="Oval Callout 6"/>
          <p:cNvSpPr/>
          <p:nvPr/>
        </p:nvSpPr>
        <p:spPr>
          <a:xfrm>
            <a:off x="6340476" y="2425701"/>
            <a:ext cx="4213225" cy="3488861"/>
          </a:xfrm>
          <a:prstGeom prst="wedgeEllipseCallout">
            <a:avLst>
              <a:gd name="adj1" fmla="val 41692"/>
              <a:gd name="adj2" fmla="val 55993"/>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0000"/>
              </a:lnSpc>
              <a:buNone/>
            </a:pPr>
            <a:r>
              <a:rPr lang="en-US" sz="4000" i="1" dirty="0">
                <a:solidFill>
                  <a:schemeClr val="bg1"/>
                </a:solidFill>
              </a:rPr>
              <a:t>“$50,000 embezzlement Found at (insert name of </a:t>
            </a:r>
            <a:r>
              <a:rPr lang="en-US" sz="4000" b="1" i="1" dirty="0">
                <a:solidFill>
                  <a:schemeClr val="bg1"/>
                </a:solidFill>
              </a:rPr>
              <a:t>your entity </a:t>
            </a:r>
            <a:r>
              <a:rPr lang="en-US" sz="4000" i="1" dirty="0">
                <a:solidFill>
                  <a:schemeClr val="bg1"/>
                </a:solidFill>
              </a:rPr>
              <a:t>here)”</a:t>
            </a:r>
          </a:p>
        </p:txBody>
      </p:sp>
      <p:pic>
        <p:nvPicPr>
          <p:cNvPr id="2" name="Picture 1"/>
          <p:cNvPicPr>
            <a:picLocks noChangeAspect="1"/>
          </p:cNvPicPr>
          <p:nvPr/>
        </p:nvPicPr>
        <p:blipFill>
          <a:blip r:embed="rId3"/>
          <a:stretch>
            <a:fillRect/>
          </a:stretch>
        </p:blipFill>
        <p:spPr>
          <a:xfrm>
            <a:off x="1019503" y="2756178"/>
            <a:ext cx="5076496" cy="2827905"/>
          </a:xfrm>
          <a:prstGeom prst="rect">
            <a:avLst/>
          </a:prstGeom>
        </p:spPr>
      </p:pic>
      <p:sp>
        <p:nvSpPr>
          <p:cNvPr id="4" name="Slide Number Placeholder 3">
            <a:extLst>
              <a:ext uri="{FF2B5EF4-FFF2-40B4-BE49-F238E27FC236}">
                <a16:creationId xmlns:a16="http://schemas.microsoft.com/office/drawing/2014/main" id="{02A0B9A7-BBC1-F880-897E-567FC2313447}"/>
              </a:ext>
            </a:extLst>
          </p:cNvPr>
          <p:cNvSpPr>
            <a:spLocks noGrp="1"/>
          </p:cNvSpPr>
          <p:nvPr>
            <p:ph type="sldNum" sz="quarter" idx="12"/>
          </p:nvPr>
        </p:nvSpPr>
        <p:spPr/>
        <p:txBody>
          <a:bodyPr/>
          <a:lstStyle/>
          <a:p>
            <a:fld id="{B3573516-9AED-4559-B662-4E807BF64526}" type="slidenum">
              <a:rPr lang="en-US" smtClean="0"/>
              <a:t>11</a:t>
            </a:fld>
            <a:endParaRPr lang="en-US" dirty="0"/>
          </a:p>
        </p:txBody>
      </p:sp>
    </p:spTree>
    <p:extLst>
      <p:ext uri="{BB962C8B-B14F-4D97-AF65-F5344CB8AC3E}">
        <p14:creationId xmlns:p14="http://schemas.microsoft.com/office/powerpoint/2010/main" val="2940850809"/>
      </p:ext>
    </p:extLst>
  </p:cSld>
  <p:clrMapOvr>
    <a:masterClrMapping/>
  </p:clrMapOvr>
  <p:transition advTm="17573"/>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41794512"/>
              </p:ext>
            </p:extLst>
          </p:nvPr>
        </p:nvGraphicFramePr>
        <p:xfrm>
          <a:off x="0" y="94592"/>
          <a:ext cx="13614400" cy="7246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4072384517"/>
              </p:ext>
            </p:extLst>
          </p:nvPr>
        </p:nvGraphicFramePr>
        <p:xfrm>
          <a:off x="1524001" y="5313568"/>
          <a:ext cx="9144000" cy="12324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itle 1"/>
          <p:cNvSpPr>
            <a:spLocks noGrp="1"/>
          </p:cNvSpPr>
          <p:nvPr>
            <p:ph type="title"/>
          </p:nvPr>
        </p:nvSpPr>
        <p:spPr/>
        <p:txBody>
          <a:bodyPr/>
          <a:lstStyle/>
          <a:p>
            <a:r>
              <a:rPr lang="en-US" kern="1200" dirty="0"/>
              <a:t>Risk Assessment</a:t>
            </a:r>
          </a:p>
        </p:txBody>
      </p:sp>
      <p:graphicFrame>
        <p:nvGraphicFramePr>
          <p:cNvPr id="6" name="Diagram 5"/>
          <p:cNvGraphicFramePr/>
          <p:nvPr>
            <p:extLst>
              <p:ext uri="{D42A27DB-BD31-4B8C-83A1-F6EECF244321}">
                <p14:modId xmlns:p14="http://schemas.microsoft.com/office/powerpoint/2010/main" val="3097516464"/>
              </p:ext>
            </p:extLst>
          </p:nvPr>
        </p:nvGraphicFramePr>
        <p:xfrm>
          <a:off x="980255" y="1021638"/>
          <a:ext cx="9834890" cy="123245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 name="Slide Number Placeholder 1">
            <a:extLst>
              <a:ext uri="{FF2B5EF4-FFF2-40B4-BE49-F238E27FC236}">
                <a16:creationId xmlns:a16="http://schemas.microsoft.com/office/drawing/2014/main" id="{F99D9F8D-7C02-1657-8AD3-BBDDDDB987D9}"/>
              </a:ext>
            </a:extLst>
          </p:cNvPr>
          <p:cNvSpPr>
            <a:spLocks noGrp="1"/>
          </p:cNvSpPr>
          <p:nvPr>
            <p:ph type="sldNum" sz="quarter" idx="12"/>
          </p:nvPr>
        </p:nvSpPr>
        <p:spPr/>
        <p:txBody>
          <a:bodyPr/>
          <a:lstStyle/>
          <a:p>
            <a:fld id="{B3573516-9AED-4559-B662-4E807BF64526}" type="slidenum">
              <a:rPr lang="en-US" smtClean="0"/>
              <a:t>12</a:t>
            </a:fld>
            <a:endParaRPr lang="en-US" dirty="0"/>
          </a:p>
        </p:txBody>
      </p:sp>
    </p:spTree>
    <p:extLst>
      <p:ext uri="{BB962C8B-B14F-4D97-AF65-F5344CB8AC3E}">
        <p14:creationId xmlns:p14="http://schemas.microsoft.com/office/powerpoint/2010/main" val="2613828381"/>
      </p:ext>
    </p:extLst>
  </p:cSld>
  <p:clrMapOvr>
    <a:masterClrMapping/>
  </p:clrMapOvr>
  <p:transition advTm="2633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3476"/>
            <a:ext cx="10515600" cy="883852"/>
          </a:xfrm>
        </p:spPr>
        <p:txBody>
          <a:bodyPr>
            <a:noAutofit/>
          </a:bodyPr>
          <a:lstStyle/>
          <a:p>
            <a:r>
              <a:rPr lang="en-US" sz="4400" kern="1200" dirty="0"/>
              <a:t>Information and Communication Systems</a:t>
            </a:r>
          </a:p>
        </p:txBody>
      </p:sp>
      <p:sp>
        <p:nvSpPr>
          <p:cNvPr id="3" name="Content Placeholder 2"/>
          <p:cNvSpPr>
            <a:spLocks noGrp="1"/>
          </p:cNvSpPr>
          <p:nvPr>
            <p:ph idx="1"/>
          </p:nvPr>
        </p:nvSpPr>
        <p:spPr>
          <a:xfrm>
            <a:off x="365233" y="1484415"/>
            <a:ext cx="11259207" cy="4460904"/>
          </a:xfrm>
        </p:spPr>
        <p:txBody>
          <a:bodyPr/>
          <a:lstStyle/>
          <a:p>
            <a:endParaRPr lang="en-US" sz="2800" dirty="0"/>
          </a:p>
          <a:p>
            <a:endParaRPr lang="en-US" sz="2800" dirty="0"/>
          </a:p>
          <a:p>
            <a:endParaRPr lang="en-US" sz="2800" dirty="0"/>
          </a:p>
        </p:txBody>
      </p:sp>
      <p:graphicFrame>
        <p:nvGraphicFramePr>
          <p:cNvPr id="4" name="Diagram 3"/>
          <p:cNvGraphicFramePr/>
          <p:nvPr>
            <p:extLst>
              <p:ext uri="{D42A27DB-BD31-4B8C-83A1-F6EECF244321}">
                <p14:modId xmlns:p14="http://schemas.microsoft.com/office/powerpoint/2010/main" val="3626916025"/>
              </p:ext>
            </p:extLst>
          </p:nvPr>
        </p:nvGraphicFramePr>
        <p:xfrm>
          <a:off x="1579675" y="1367328"/>
          <a:ext cx="8633255" cy="4954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0F0FE426-9328-C661-0303-A716916DC510}"/>
              </a:ext>
            </a:extLst>
          </p:cNvPr>
          <p:cNvSpPr>
            <a:spLocks noGrp="1"/>
          </p:cNvSpPr>
          <p:nvPr>
            <p:ph type="sldNum" sz="quarter" idx="12"/>
          </p:nvPr>
        </p:nvSpPr>
        <p:spPr/>
        <p:txBody>
          <a:bodyPr/>
          <a:lstStyle/>
          <a:p>
            <a:fld id="{B3573516-9AED-4559-B662-4E807BF64526}" type="slidenum">
              <a:rPr lang="en-US" smtClean="0"/>
              <a:t>13</a:t>
            </a:fld>
            <a:endParaRPr lang="en-US" dirty="0"/>
          </a:p>
        </p:txBody>
      </p:sp>
    </p:spTree>
    <p:extLst>
      <p:ext uri="{BB962C8B-B14F-4D97-AF65-F5344CB8AC3E}">
        <p14:creationId xmlns:p14="http://schemas.microsoft.com/office/powerpoint/2010/main" val="1884036859"/>
      </p:ext>
    </p:extLst>
  </p:cSld>
  <p:clrMapOvr>
    <a:masterClrMapping/>
  </p:clrMapOvr>
  <mc:AlternateContent xmlns:mc="http://schemas.openxmlformats.org/markup-compatibility/2006" xmlns:p14="http://schemas.microsoft.com/office/powerpoint/2010/main">
    <mc:Choice Requires="p14">
      <p:transition spd="slow" p14:dur="2000" advTm="42101"/>
    </mc:Choice>
    <mc:Fallback xmlns="">
      <p:transition spd="slow" advTm="4210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kern="1200" dirty="0"/>
              <a:t>Information &amp; Communication</a:t>
            </a:r>
          </a:p>
        </p:txBody>
      </p:sp>
      <p:sp>
        <p:nvSpPr>
          <p:cNvPr id="3" name="Content Placeholder 2"/>
          <p:cNvSpPr>
            <a:spLocks noGrp="1"/>
          </p:cNvSpPr>
          <p:nvPr>
            <p:ph idx="1"/>
          </p:nvPr>
        </p:nvSpPr>
        <p:spPr>
          <a:xfrm>
            <a:off x="1981200" y="1547036"/>
            <a:ext cx="8229600" cy="4525963"/>
          </a:xfrm>
        </p:spPr>
        <p:txBody>
          <a:bodyPr/>
          <a:lstStyle/>
          <a:p>
            <a:endParaRPr lang="en-US" sz="2000" dirty="0"/>
          </a:p>
          <a:p>
            <a:endParaRPr lang="en-US" sz="2000" dirty="0"/>
          </a:p>
        </p:txBody>
      </p:sp>
      <p:graphicFrame>
        <p:nvGraphicFramePr>
          <p:cNvPr id="5" name="Diagram 4"/>
          <p:cNvGraphicFramePr/>
          <p:nvPr>
            <p:extLst>
              <p:ext uri="{D42A27DB-BD31-4B8C-83A1-F6EECF244321}">
                <p14:modId xmlns:p14="http://schemas.microsoft.com/office/powerpoint/2010/main" val="3135295953"/>
              </p:ext>
            </p:extLst>
          </p:nvPr>
        </p:nvGraphicFramePr>
        <p:xfrm>
          <a:off x="1577546" y="1011112"/>
          <a:ext cx="8938055" cy="5846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41DB656E-2847-64E9-83E9-B91EE86FBF38}"/>
              </a:ext>
            </a:extLst>
          </p:cNvPr>
          <p:cNvSpPr>
            <a:spLocks noGrp="1"/>
          </p:cNvSpPr>
          <p:nvPr>
            <p:ph type="sldNum" sz="quarter" idx="12"/>
          </p:nvPr>
        </p:nvSpPr>
        <p:spPr/>
        <p:txBody>
          <a:bodyPr/>
          <a:lstStyle/>
          <a:p>
            <a:fld id="{B3573516-9AED-4559-B662-4E807BF64526}" type="slidenum">
              <a:rPr lang="en-US" smtClean="0"/>
              <a:t>14</a:t>
            </a:fld>
            <a:endParaRPr lang="en-US" dirty="0"/>
          </a:p>
        </p:txBody>
      </p:sp>
    </p:spTree>
    <p:extLst>
      <p:ext uri="{BB962C8B-B14F-4D97-AF65-F5344CB8AC3E}">
        <p14:creationId xmlns:p14="http://schemas.microsoft.com/office/powerpoint/2010/main" val="2298847448"/>
      </p:ext>
    </p:extLst>
  </p:cSld>
  <p:clrMapOvr>
    <a:masterClrMapping/>
  </p:clrMapOvr>
  <mc:AlternateContent xmlns:mc="http://schemas.openxmlformats.org/markup-compatibility/2006" xmlns:p14="http://schemas.microsoft.com/office/powerpoint/2010/main">
    <mc:Choice Requires="p14">
      <p:transition spd="slow" p14:dur="2000" advTm="48717"/>
    </mc:Choice>
    <mc:Fallback xmlns="">
      <p:transition spd="slow" advTm="4871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814" y="442121"/>
            <a:ext cx="9448800" cy="868362"/>
          </a:xfrm>
        </p:spPr>
        <p:txBody>
          <a:bodyPr>
            <a:normAutofit fontScale="90000"/>
          </a:bodyPr>
          <a:lstStyle/>
          <a:p>
            <a:br>
              <a:rPr lang="en-US" dirty="0"/>
            </a:br>
            <a:r>
              <a:rPr lang="en-US" sz="4900" kern="1200" dirty="0"/>
              <a:t>Information &amp; Communication</a:t>
            </a:r>
            <a:br>
              <a:rPr lang="en-US" sz="4900" dirty="0"/>
            </a:br>
            <a:r>
              <a:rPr lang="en-US" sz="4900" dirty="0"/>
              <a:t>Examples</a:t>
            </a:r>
            <a:br>
              <a:rPr lang="en-US" dirty="0"/>
            </a:br>
            <a:endParaRPr lang="en-US" dirty="0"/>
          </a:p>
        </p:txBody>
      </p:sp>
      <p:sp>
        <p:nvSpPr>
          <p:cNvPr id="3" name="Content Placeholder 2"/>
          <p:cNvSpPr>
            <a:spLocks noGrp="1"/>
          </p:cNvSpPr>
          <p:nvPr>
            <p:ph idx="1"/>
          </p:nvPr>
        </p:nvSpPr>
        <p:spPr>
          <a:xfrm>
            <a:off x="1981200" y="4406900"/>
            <a:ext cx="8229600" cy="1155701"/>
          </a:xfrm>
        </p:spPr>
        <p:txBody>
          <a:bodyPr>
            <a:normAutofit lnSpcReduction="10000"/>
          </a:bodyPr>
          <a:lstStyle/>
          <a:p>
            <a:endParaRPr lang="en-US" dirty="0"/>
          </a:p>
          <a:p>
            <a:endParaRPr lang="en-US" dirty="0"/>
          </a:p>
          <a:p>
            <a:pPr marL="0" indent="0">
              <a:buNone/>
            </a:pPr>
            <a:r>
              <a:rPr lang="en-US" dirty="0"/>
              <a:t> </a:t>
            </a:r>
          </a:p>
        </p:txBody>
      </p:sp>
      <p:graphicFrame>
        <p:nvGraphicFramePr>
          <p:cNvPr id="5" name="Diagram 4"/>
          <p:cNvGraphicFramePr/>
          <p:nvPr>
            <p:extLst>
              <p:ext uri="{D42A27DB-BD31-4B8C-83A1-F6EECF244321}">
                <p14:modId xmlns:p14="http://schemas.microsoft.com/office/powerpoint/2010/main" val="4045853843"/>
              </p:ext>
            </p:extLst>
          </p:nvPr>
        </p:nvGraphicFramePr>
        <p:xfrm>
          <a:off x="1227580" y="1021310"/>
          <a:ext cx="9556034" cy="4443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3640138" y="5101861"/>
            <a:ext cx="2667000" cy="1624377"/>
          </a:xfrm>
          <a:prstGeom prst="rect">
            <a:avLst/>
          </a:prstGeom>
        </p:spPr>
      </p:pic>
      <p:pic>
        <p:nvPicPr>
          <p:cNvPr id="7" name="Picture 6"/>
          <p:cNvPicPr>
            <a:picLocks noChangeAspect="1"/>
          </p:cNvPicPr>
          <p:nvPr/>
        </p:nvPicPr>
        <p:blipFill>
          <a:blip r:embed="rId9"/>
          <a:stretch>
            <a:fillRect/>
          </a:stretch>
        </p:blipFill>
        <p:spPr>
          <a:xfrm>
            <a:off x="6492709" y="5101861"/>
            <a:ext cx="2946734" cy="1624377"/>
          </a:xfrm>
          <a:prstGeom prst="rect">
            <a:avLst/>
          </a:prstGeom>
        </p:spPr>
      </p:pic>
      <p:sp>
        <p:nvSpPr>
          <p:cNvPr id="4" name="Slide Number Placeholder 3">
            <a:extLst>
              <a:ext uri="{FF2B5EF4-FFF2-40B4-BE49-F238E27FC236}">
                <a16:creationId xmlns:a16="http://schemas.microsoft.com/office/drawing/2014/main" id="{0ACD8609-A253-EBED-D4C7-C796296463FD}"/>
              </a:ext>
            </a:extLst>
          </p:cNvPr>
          <p:cNvSpPr>
            <a:spLocks noGrp="1"/>
          </p:cNvSpPr>
          <p:nvPr>
            <p:ph type="sldNum" sz="quarter" idx="12"/>
          </p:nvPr>
        </p:nvSpPr>
        <p:spPr/>
        <p:txBody>
          <a:bodyPr/>
          <a:lstStyle/>
          <a:p>
            <a:fld id="{B3573516-9AED-4559-B662-4E807BF64526}" type="slidenum">
              <a:rPr lang="en-US" smtClean="0"/>
              <a:t>15</a:t>
            </a:fld>
            <a:endParaRPr lang="en-US" dirty="0"/>
          </a:p>
        </p:txBody>
      </p:sp>
    </p:spTree>
    <p:extLst>
      <p:ext uri="{BB962C8B-B14F-4D97-AF65-F5344CB8AC3E}">
        <p14:creationId xmlns:p14="http://schemas.microsoft.com/office/powerpoint/2010/main" val="3625223686"/>
      </p:ext>
    </p:extLst>
  </p:cSld>
  <p:clrMapOvr>
    <a:masterClrMapping/>
  </p:clrMapOvr>
  <mc:AlternateContent xmlns:mc="http://schemas.openxmlformats.org/markup-compatibility/2006" xmlns:p14="http://schemas.microsoft.com/office/powerpoint/2010/main">
    <mc:Choice Requires="p14">
      <p:transition spd="slow" p14:dur="2000" advTm="51966"/>
    </mc:Choice>
    <mc:Fallback xmlns="">
      <p:transition spd="slow" advTm="5196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kern="1200" dirty="0"/>
              <a:t>Monitoring</a:t>
            </a:r>
          </a:p>
        </p:txBody>
      </p:sp>
      <p:graphicFrame>
        <p:nvGraphicFramePr>
          <p:cNvPr id="5" name="Diagram 4"/>
          <p:cNvGraphicFramePr/>
          <p:nvPr>
            <p:extLst>
              <p:ext uri="{D42A27DB-BD31-4B8C-83A1-F6EECF244321}">
                <p14:modId xmlns:p14="http://schemas.microsoft.com/office/powerpoint/2010/main" val="1535724246"/>
              </p:ext>
            </p:extLst>
          </p:nvPr>
        </p:nvGraphicFramePr>
        <p:xfrm>
          <a:off x="1771391" y="1367328"/>
          <a:ext cx="8649217" cy="4853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350EEBFD-6B8F-E9E4-3DAA-33E7CA45545A}"/>
              </a:ext>
            </a:extLst>
          </p:cNvPr>
          <p:cNvSpPr>
            <a:spLocks noGrp="1"/>
          </p:cNvSpPr>
          <p:nvPr>
            <p:ph type="sldNum" sz="quarter" idx="12"/>
          </p:nvPr>
        </p:nvSpPr>
        <p:spPr/>
        <p:txBody>
          <a:bodyPr/>
          <a:lstStyle/>
          <a:p>
            <a:fld id="{B3573516-9AED-4559-B662-4E807BF64526}" type="slidenum">
              <a:rPr lang="en-US" smtClean="0"/>
              <a:t>16</a:t>
            </a:fld>
            <a:endParaRPr lang="en-US" dirty="0"/>
          </a:p>
        </p:txBody>
      </p:sp>
    </p:spTree>
    <p:extLst>
      <p:ext uri="{BB962C8B-B14F-4D97-AF65-F5344CB8AC3E}">
        <p14:creationId xmlns:p14="http://schemas.microsoft.com/office/powerpoint/2010/main" val="2474646399"/>
      </p:ext>
    </p:extLst>
  </p:cSld>
  <p:clrMapOvr>
    <a:masterClrMapping/>
  </p:clrMapOvr>
  <mc:AlternateContent xmlns:mc="http://schemas.openxmlformats.org/markup-compatibility/2006" xmlns:p14="http://schemas.microsoft.com/office/powerpoint/2010/main">
    <mc:Choice Requires="p14">
      <p:transition spd="slow" p14:dur="2000" advTm="34019"/>
    </mc:Choice>
    <mc:Fallback xmlns="">
      <p:transition spd="slow" advTm="3401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981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dirty="0">
                <a:solidFill>
                  <a:schemeClr val="tx1"/>
                </a:solidFill>
              </a:rPr>
              <a:t>Monitoring</a:t>
            </a:r>
          </a:p>
        </p:txBody>
      </p:sp>
      <p:graphicFrame>
        <p:nvGraphicFramePr>
          <p:cNvPr id="5" name="Diagram 4"/>
          <p:cNvGraphicFramePr/>
          <p:nvPr>
            <p:extLst>
              <p:ext uri="{D42A27DB-BD31-4B8C-83A1-F6EECF244321}">
                <p14:modId xmlns:p14="http://schemas.microsoft.com/office/powerpoint/2010/main" val="2220357934"/>
              </p:ext>
            </p:extLst>
          </p:nvPr>
        </p:nvGraphicFramePr>
        <p:xfrm>
          <a:off x="725214" y="1453809"/>
          <a:ext cx="10752083" cy="4853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stretch>
            <a:fillRect/>
          </a:stretch>
        </p:blipFill>
        <p:spPr>
          <a:xfrm>
            <a:off x="8327664" y="419101"/>
            <a:ext cx="2203811" cy="1774825"/>
          </a:xfrm>
          <a:prstGeom prst="rect">
            <a:avLst/>
          </a:prstGeom>
        </p:spPr>
      </p:pic>
    </p:spTree>
    <p:extLst>
      <p:ext uri="{BB962C8B-B14F-4D97-AF65-F5344CB8AC3E}">
        <p14:creationId xmlns:p14="http://schemas.microsoft.com/office/powerpoint/2010/main" val="1495629256"/>
      </p:ext>
    </p:extLst>
  </p:cSld>
  <p:clrMapOvr>
    <a:masterClrMapping/>
  </p:clrMapOvr>
  <p:transition advTm="71825"/>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793" y="448013"/>
            <a:ext cx="9333186" cy="844117"/>
          </a:xfrm>
        </p:spPr>
        <p:txBody>
          <a:bodyPr>
            <a:noAutofit/>
          </a:bodyPr>
          <a:lstStyle/>
          <a:p>
            <a:r>
              <a:rPr lang="en-US" sz="4400" kern="1200" dirty="0"/>
              <a:t>Control Activities/Procedures</a:t>
            </a:r>
          </a:p>
        </p:txBody>
      </p:sp>
      <p:graphicFrame>
        <p:nvGraphicFramePr>
          <p:cNvPr id="4" name="Diagram 3"/>
          <p:cNvGraphicFramePr/>
          <p:nvPr>
            <p:extLst>
              <p:ext uri="{D42A27DB-BD31-4B8C-83A1-F6EECF244321}">
                <p14:modId xmlns:p14="http://schemas.microsoft.com/office/powerpoint/2010/main" val="734541611"/>
              </p:ext>
            </p:extLst>
          </p:nvPr>
        </p:nvGraphicFramePr>
        <p:xfrm>
          <a:off x="878012" y="1357820"/>
          <a:ext cx="10315505" cy="5117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EED8F3DC-22D3-662B-2B94-86E4407CFA93}"/>
              </a:ext>
            </a:extLst>
          </p:cNvPr>
          <p:cNvSpPr>
            <a:spLocks noGrp="1"/>
          </p:cNvSpPr>
          <p:nvPr>
            <p:ph type="sldNum" sz="quarter" idx="12"/>
          </p:nvPr>
        </p:nvSpPr>
        <p:spPr/>
        <p:txBody>
          <a:bodyPr/>
          <a:lstStyle/>
          <a:p>
            <a:fld id="{B3573516-9AED-4559-B662-4E807BF64526}" type="slidenum">
              <a:rPr lang="en-US" smtClean="0"/>
              <a:t>18</a:t>
            </a:fld>
            <a:endParaRPr lang="en-US" dirty="0"/>
          </a:p>
        </p:txBody>
      </p:sp>
    </p:spTree>
    <p:extLst>
      <p:ext uri="{BB962C8B-B14F-4D97-AF65-F5344CB8AC3E}">
        <p14:creationId xmlns:p14="http://schemas.microsoft.com/office/powerpoint/2010/main" val="2519629765"/>
      </p:ext>
    </p:extLst>
  </p:cSld>
  <p:clrMapOvr>
    <a:masterClrMapping/>
  </p:clrMapOvr>
  <mc:AlternateContent xmlns:mc="http://schemas.openxmlformats.org/markup-compatibility/2006" xmlns:p14="http://schemas.microsoft.com/office/powerpoint/2010/main">
    <mc:Choice Requires="p14">
      <p:transition spd="slow" p14:dur="2000" advTm="36979"/>
    </mc:Choice>
    <mc:Fallback xmlns="">
      <p:transition spd="slow" advTm="3697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a:bodyPr>
          <a:lstStyle/>
          <a:p>
            <a:r>
              <a:rPr lang="en-US" sz="4400" kern="1200" dirty="0"/>
              <a:t>Types of Control Activities/Procedures</a:t>
            </a:r>
          </a:p>
        </p:txBody>
      </p:sp>
      <p:graphicFrame>
        <p:nvGraphicFramePr>
          <p:cNvPr id="5" name="Diagram 4"/>
          <p:cNvGraphicFramePr/>
          <p:nvPr>
            <p:extLst>
              <p:ext uri="{D42A27DB-BD31-4B8C-83A1-F6EECF244321}">
                <p14:modId xmlns:p14="http://schemas.microsoft.com/office/powerpoint/2010/main" val="3656154797"/>
              </p:ext>
            </p:extLst>
          </p:nvPr>
        </p:nvGraphicFramePr>
        <p:xfrm>
          <a:off x="751887" y="1311272"/>
          <a:ext cx="1044163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800AD262-10D0-2A93-4B81-D493FEBE8B84}"/>
              </a:ext>
            </a:extLst>
          </p:cNvPr>
          <p:cNvSpPr>
            <a:spLocks noGrp="1"/>
          </p:cNvSpPr>
          <p:nvPr>
            <p:ph type="sldNum" sz="quarter" idx="12"/>
          </p:nvPr>
        </p:nvSpPr>
        <p:spPr/>
        <p:txBody>
          <a:bodyPr/>
          <a:lstStyle/>
          <a:p>
            <a:fld id="{B3573516-9AED-4559-B662-4E807BF64526}" type="slidenum">
              <a:rPr lang="en-US" smtClean="0"/>
              <a:t>19</a:t>
            </a:fld>
            <a:endParaRPr lang="en-US" dirty="0"/>
          </a:p>
        </p:txBody>
      </p:sp>
    </p:spTree>
    <p:extLst>
      <p:ext uri="{BB962C8B-B14F-4D97-AF65-F5344CB8AC3E}">
        <p14:creationId xmlns:p14="http://schemas.microsoft.com/office/powerpoint/2010/main" val="2073487966"/>
      </p:ext>
    </p:extLst>
  </p:cSld>
  <p:clrMapOvr>
    <a:masterClrMapping/>
  </p:clrMapOvr>
  <p:transition advTm="101939"/>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876167" y="255589"/>
            <a:ext cx="8229600" cy="792162"/>
          </a:xfrm>
        </p:spPr>
        <p:txBody>
          <a:bodyPr>
            <a:normAutofit/>
          </a:bodyPr>
          <a:lstStyle/>
          <a:p>
            <a:r>
              <a:rPr lang="en-US" sz="4400" kern="1200" dirty="0"/>
              <a:t>Agenda</a:t>
            </a:r>
          </a:p>
        </p:txBody>
      </p:sp>
      <p:sp>
        <p:nvSpPr>
          <p:cNvPr id="3075" name="Rectangle 3"/>
          <p:cNvSpPr>
            <a:spLocks noGrp="1" noChangeArrowheads="1"/>
          </p:cNvSpPr>
          <p:nvPr>
            <p:ph type="body" idx="1"/>
          </p:nvPr>
        </p:nvSpPr>
        <p:spPr>
          <a:xfrm>
            <a:off x="1981200" y="1143000"/>
            <a:ext cx="8229600" cy="4395788"/>
          </a:xfrm>
        </p:spPr>
        <p:txBody>
          <a:bodyPr/>
          <a:lstStyle/>
          <a:p>
            <a:endParaRPr lang="en-US" sz="3400" dirty="0"/>
          </a:p>
          <a:p>
            <a:pPr lvl="1">
              <a:buFontTx/>
              <a:buNone/>
            </a:pPr>
            <a:endParaRPr lang="en-US" sz="3400" dirty="0">
              <a:solidFill>
                <a:srgbClr val="00385F"/>
              </a:solidFill>
            </a:endParaRPr>
          </a:p>
        </p:txBody>
      </p:sp>
      <p:graphicFrame>
        <p:nvGraphicFramePr>
          <p:cNvPr id="4" name="Diagram 3"/>
          <p:cNvGraphicFramePr/>
          <p:nvPr>
            <p:extLst>
              <p:ext uri="{D42A27DB-BD31-4B8C-83A1-F6EECF244321}">
                <p14:modId xmlns:p14="http://schemas.microsoft.com/office/powerpoint/2010/main" val="2964273634"/>
              </p:ext>
            </p:extLst>
          </p:nvPr>
        </p:nvGraphicFramePr>
        <p:xfrm>
          <a:off x="1080079" y="1047750"/>
          <a:ext cx="10491811" cy="5899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E0C0EC91-7139-7156-0618-DBE6DAA84455}"/>
              </a:ext>
            </a:extLst>
          </p:cNvPr>
          <p:cNvSpPr>
            <a:spLocks noGrp="1"/>
          </p:cNvSpPr>
          <p:nvPr>
            <p:ph type="sldNum" sz="quarter" idx="12"/>
          </p:nvPr>
        </p:nvSpPr>
        <p:spPr/>
        <p:txBody>
          <a:bodyPr/>
          <a:lstStyle/>
          <a:p>
            <a:fld id="{B3573516-9AED-4559-B662-4E807BF64526}" type="slidenum">
              <a:rPr lang="en-US" smtClean="0"/>
              <a:t>2</a:t>
            </a:fld>
            <a:endParaRPr lang="en-US" dirty="0"/>
          </a:p>
        </p:txBody>
      </p:sp>
    </p:spTree>
    <p:extLst>
      <p:ext uri="{BB962C8B-B14F-4D97-AF65-F5344CB8AC3E}">
        <p14:creationId xmlns:p14="http://schemas.microsoft.com/office/powerpoint/2010/main" val="1535683242"/>
      </p:ext>
    </p:extLst>
  </p:cSld>
  <p:clrMapOvr>
    <a:masterClrMapping/>
  </p:clrMapOvr>
  <p:transition advTm="23413"/>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981200" y="274638"/>
            <a:ext cx="8229600" cy="1143000"/>
          </a:xfrm>
        </p:spPr>
        <p:txBody>
          <a:bodyPr>
            <a:normAutofit/>
          </a:bodyPr>
          <a:lstStyle/>
          <a:p>
            <a:r>
              <a:rPr lang="en-US" sz="4400" kern="1200" dirty="0"/>
              <a:t>Example Control Procedures</a:t>
            </a:r>
          </a:p>
        </p:txBody>
      </p:sp>
      <p:sp>
        <p:nvSpPr>
          <p:cNvPr id="8" name="Rectangle 3"/>
          <p:cNvSpPr txBox="1">
            <a:spLocks noChangeArrowheads="1"/>
          </p:cNvSpPr>
          <p:nvPr/>
        </p:nvSpPr>
        <p:spPr bwMode="auto">
          <a:xfrm>
            <a:off x="-2681768" y="1738445"/>
            <a:ext cx="8229600" cy="4495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lvl="1" indent="-342900" algn="just">
              <a:buFontTx/>
              <a:buChar char="•"/>
            </a:pPr>
            <a:endParaRPr lang="en-US" sz="3200" dirty="0"/>
          </a:p>
        </p:txBody>
      </p:sp>
      <p:graphicFrame>
        <p:nvGraphicFramePr>
          <p:cNvPr id="7" name="Diagram 6"/>
          <p:cNvGraphicFramePr/>
          <p:nvPr>
            <p:extLst>
              <p:ext uri="{D42A27DB-BD31-4B8C-83A1-F6EECF244321}">
                <p14:modId xmlns:p14="http://schemas.microsoft.com/office/powerpoint/2010/main" val="3940350"/>
              </p:ext>
            </p:extLst>
          </p:nvPr>
        </p:nvGraphicFramePr>
        <p:xfrm>
          <a:off x="458959" y="1065346"/>
          <a:ext cx="11180815" cy="5168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6C1DA69B-B711-60AD-99C5-5DD6DAF89FE2}"/>
              </a:ext>
            </a:extLst>
          </p:cNvPr>
          <p:cNvSpPr>
            <a:spLocks noGrp="1"/>
          </p:cNvSpPr>
          <p:nvPr>
            <p:ph type="sldNum" sz="quarter" idx="12"/>
          </p:nvPr>
        </p:nvSpPr>
        <p:spPr/>
        <p:txBody>
          <a:bodyPr/>
          <a:lstStyle/>
          <a:p>
            <a:fld id="{B3573516-9AED-4559-B662-4E807BF64526}" type="slidenum">
              <a:rPr lang="en-US" smtClean="0"/>
              <a:t>20</a:t>
            </a:fld>
            <a:endParaRPr lang="en-US" dirty="0"/>
          </a:p>
        </p:txBody>
      </p:sp>
    </p:spTree>
    <p:extLst>
      <p:ext uri="{BB962C8B-B14F-4D97-AF65-F5344CB8AC3E}">
        <p14:creationId xmlns:p14="http://schemas.microsoft.com/office/powerpoint/2010/main" val="1981341528"/>
      </p:ext>
    </p:extLst>
  </p:cSld>
  <p:clrMapOvr>
    <a:masterClrMapping/>
  </p:clrMapOvr>
  <p:transition advTm="80116"/>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903" y="365128"/>
            <a:ext cx="11225049" cy="1002200"/>
          </a:xfrm>
        </p:spPr>
        <p:txBody>
          <a:bodyPr>
            <a:noAutofit/>
          </a:bodyPr>
          <a:lstStyle/>
          <a:p>
            <a:r>
              <a:rPr lang="en-US" sz="4400" dirty="0"/>
              <a:t>How do we implement internal controls?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87895705"/>
              </p:ext>
            </p:extLst>
          </p:nvPr>
        </p:nvGraphicFramePr>
        <p:xfrm>
          <a:off x="787618" y="1480974"/>
          <a:ext cx="10469617" cy="4761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AFAF9E59-05AB-4B69-8908-DFF3CAA38312}" type="slidenum">
              <a:rPr lang="en-US" smtClean="0"/>
              <a:t>21</a:t>
            </a:fld>
            <a:endParaRPr lang="en-US" dirty="0"/>
          </a:p>
        </p:txBody>
      </p:sp>
    </p:spTree>
    <p:extLst>
      <p:ext uri="{BB962C8B-B14F-4D97-AF65-F5344CB8AC3E}">
        <p14:creationId xmlns:p14="http://schemas.microsoft.com/office/powerpoint/2010/main" val="2328609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Control Examples</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630948310"/>
              </p:ext>
            </p:extLst>
          </p:nvPr>
        </p:nvGraphicFramePr>
        <p:xfrm>
          <a:off x="2152650" y="1595439"/>
          <a:ext cx="38862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p:cNvGraphicFramePr>
            <a:graphicFrameLocks noGrp="1"/>
          </p:cNvGraphicFramePr>
          <p:nvPr>
            <p:ph sz="half" idx="2"/>
          </p:nvPr>
        </p:nvGraphicFramePr>
        <p:xfrm>
          <a:off x="6153150" y="1595439"/>
          <a:ext cx="3886200" cy="43513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 name="Content Placeholder 5"/>
          <p:cNvGraphicFramePr>
            <a:graphicFrameLocks noGrp="1"/>
          </p:cNvGraphicFramePr>
          <p:nvPr>
            <p:ph sz="half" idx="2"/>
          </p:nvPr>
        </p:nvGraphicFramePr>
        <p:xfrm>
          <a:off x="6153150" y="1595439"/>
          <a:ext cx="3886200" cy="435133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Slide Number Placeholder 3"/>
          <p:cNvSpPr>
            <a:spLocks noGrp="1"/>
          </p:cNvSpPr>
          <p:nvPr>
            <p:ph type="sldNum" sz="quarter" idx="12"/>
          </p:nvPr>
        </p:nvSpPr>
        <p:spPr/>
        <p:txBody>
          <a:bodyPr/>
          <a:lstStyle/>
          <a:p>
            <a:fld id="{AFAF9E59-05AB-4B69-8908-DFF3CAA38312}" type="slidenum">
              <a:rPr lang="en-US" smtClean="0"/>
              <a:t>22</a:t>
            </a:fld>
            <a:endParaRPr lang="en-US" dirty="0"/>
          </a:p>
        </p:txBody>
      </p:sp>
    </p:spTree>
    <p:extLst>
      <p:ext uri="{BB962C8B-B14F-4D97-AF65-F5344CB8AC3E}">
        <p14:creationId xmlns:p14="http://schemas.microsoft.com/office/powerpoint/2010/main" val="518073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Control Examples</a:t>
            </a:r>
          </a:p>
        </p:txBody>
      </p:sp>
      <p:graphicFrame>
        <p:nvGraphicFramePr>
          <p:cNvPr id="5" name="Content Placeholder 4"/>
          <p:cNvGraphicFramePr>
            <a:graphicFrameLocks noGrp="1"/>
          </p:cNvGraphicFramePr>
          <p:nvPr>
            <p:ph sz="half" idx="1"/>
          </p:nvPr>
        </p:nvGraphicFramePr>
        <p:xfrm>
          <a:off x="2152650" y="1595439"/>
          <a:ext cx="38862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p:cNvGraphicFramePr>
            <a:graphicFrameLocks noGrp="1"/>
          </p:cNvGraphicFramePr>
          <p:nvPr>
            <p:ph sz="half" idx="2"/>
          </p:nvPr>
        </p:nvGraphicFramePr>
        <p:xfrm>
          <a:off x="6153150" y="1595439"/>
          <a:ext cx="3886200" cy="43513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Slide Number Placeholder 3"/>
          <p:cNvSpPr>
            <a:spLocks noGrp="1"/>
          </p:cNvSpPr>
          <p:nvPr>
            <p:ph type="sldNum" sz="quarter" idx="12"/>
          </p:nvPr>
        </p:nvSpPr>
        <p:spPr/>
        <p:txBody>
          <a:bodyPr/>
          <a:lstStyle/>
          <a:p>
            <a:fld id="{AFAF9E59-05AB-4B69-8908-DFF3CAA38312}" type="slidenum">
              <a:rPr lang="en-US" smtClean="0"/>
              <a:t>23</a:t>
            </a:fld>
            <a:endParaRPr lang="en-US" dirty="0"/>
          </a:p>
        </p:txBody>
      </p:sp>
    </p:spTree>
    <p:extLst>
      <p:ext uri="{BB962C8B-B14F-4D97-AF65-F5344CB8AC3E}">
        <p14:creationId xmlns:p14="http://schemas.microsoft.com/office/powerpoint/2010/main" val="779304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33" y="365128"/>
            <a:ext cx="11119945" cy="1002200"/>
          </a:xfrm>
        </p:spPr>
        <p:txBody>
          <a:bodyPr>
            <a:noAutofit/>
          </a:bodyPr>
          <a:lstStyle/>
          <a:p>
            <a:r>
              <a:rPr lang="en-US" sz="4400" dirty="0"/>
              <a:t>3 Sources for Internal Control Guidance</a:t>
            </a:r>
          </a:p>
        </p:txBody>
      </p:sp>
      <p:sp>
        <p:nvSpPr>
          <p:cNvPr id="4" name="Slide Number Placeholder 3"/>
          <p:cNvSpPr>
            <a:spLocks noGrp="1"/>
          </p:cNvSpPr>
          <p:nvPr>
            <p:ph type="sldNum" sz="quarter" idx="12"/>
          </p:nvPr>
        </p:nvSpPr>
        <p:spPr/>
        <p:txBody>
          <a:bodyPr/>
          <a:lstStyle/>
          <a:p>
            <a:pPr>
              <a:defRPr/>
            </a:pPr>
            <a:fld id="{235DEBD0-8BB4-479F-9543-79CFF14CCE27}" type="slidenum">
              <a:rPr lang="en-US" smtClean="0"/>
              <a:pPr>
                <a:defRPr/>
              </a:pPr>
              <a:t>24</a:t>
            </a:fld>
            <a:endParaRPr lang="en-US" dirty="0"/>
          </a:p>
        </p:txBody>
      </p:sp>
      <p:graphicFrame>
        <p:nvGraphicFramePr>
          <p:cNvPr id="5" name="Diagram 4"/>
          <p:cNvGraphicFramePr/>
          <p:nvPr>
            <p:extLst>
              <p:ext uri="{D42A27DB-BD31-4B8C-83A1-F6EECF244321}">
                <p14:modId xmlns:p14="http://schemas.microsoft.com/office/powerpoint/2010/main" val="1293383501"/>
              </p:ext>
            </p:extLst>
          </p:nvPr>
        </p:nvGraphicFramePr>
        <p:xfrm>
          <a:off x="1626972" y="1104900"/>
          <a:ext cx="8938055"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820757" y="1730817"/>
            <a:ext cx="920445" cy="923330"/>
          </a:xfrm>
          <a:prstGeom prst="rect">
            <a:avLst/>
          </a:prstGeom>
          <a:noFill/>
        </p:spPr>
        <p:txBody>
          <a:bodyPr wrap="none" lIns="91440" tIns="45720" rIns="91440" bIns="45720">
            <a:spAutoFit/>
          </a:bodyPr>
          <a:lstStyle/>
          <a:p>
            <a:pPr algn="ctr"/>
            <a:r>
              <a:rPr lang="en-US" sz="5400" b="1" dirty="0">
                <a:ln w="0"/>
                <a:effectLst>
                  <a:outerShdw blurRad="38100" dist="19050" dir="2700000" algn="tl" rotWithShape="0">
                    <a:schemeClr val="dk1">
                      <a:alpha val="40000"/>
                    </a:schemeClr>
                  </a:outerShdw>
                </a:effectLst>
              </a:rPr>
              <a:t>#1</a:t>
            </a:r>
          </a:p>
        </p:txBody>
      </p:sp>
      <p:sp>
        <p:nvSpPr>
          <p:cNvPr id="7" name="Rectangle 6"/>
          <p:cNvSpPr/>
          <p:nvPr/>
        </p:nvSpPr>
        <p:spPr>
          <a:xfrm>
            <a:off x="2152651" y="3373735"/>
            <a:ext cx="987771" cy="923330"/>
          </a:xfrm>
          <a:prstGeom prst="rect">
            <a:avLst/>
          </a:prstGeom>
          <a:noFill/>
        </p:spPr>
        <p:txBody>
          <a:bodyPr wrap="none" lIns="91440" tIns="45720" rIns="91440" bIns="45720">
            <a:spAutoFit/>
          </a:bodyPr>
          <a:lstStyle/>
          <a:p>
            <a:pPr algn="ctr"/>
            <a:r>
              <a:rPr lang="en-US" sz="5400" b="1" dirty="0">
                <a:ln w="0"/>
                <a:effectLst>
                  <a:outerShdw blurRad="38100" dist="19050" dir="2700000" algn="tl" rotWithShape="0">
                    <a:schemeClr val="dk1">
                      <a:alpha val="40000"/>
                    </a:schemeClr>
                  </a:outerShdw>
                </a:effectLst>
              </a:rPr>
              <a:t>#2</a:t>
            </a:r>
          </a:p>
        </p:txBody>
      </p:sp>
      <p:sp>
        <p:nvSpPr>
          <p:cNvPr id="8" name="Rectangle 7"/>
          <p:cNvSpPr/>
          <p:nvPr/>
        </p:nvSpPr>
        <p:spPr>
          <a:xfrm>
            <a:off x="1787095" y="4955334"/>
            <a:ext cx="987771" cy="923330"/>
          </a:xfrm>
          <a:prstGeom prst="rect">
            <a:avLst/>
          </a:prstGeom>
          <a:noFill/>
        </p:spPr>
        <p:txBody>
          <a:bodyPr wrap="none" lIns="91440" tIns="45720" rIns="91440" bIns="45720">
            <a:spAutoFit/>
          </a:bodyPr>
          <a:lstStyle/>
          <a:p>
            <a:pPr algn="ctr"/>
            <a:r>
              <a:rPr lang="en-US" sz="5400" b="1" dirty="0">
                <a:ln w="0"/>
                <a:effectLst>
                  <a:outerShdw blurRad="38100" dist="19050" dir="2700000" algn="tl" rotWithShape="0">
                    <a:schemeClr val="dk1">
                      <a:alpha val="40000"/>
                    </a:schemeClr>
                  </a:outerShdw>
                </a:effectLst>
              </a:rPr>
              <a:t>#3</a:t>
            </a:r>
          </a:p>
        </p:txBody>
      </p:sp>
    </p:spTree>
    <p:extLst>
      <p:ext uri="{BB962C8B-B14F-4D97-AF65-F5344CB8AC3E}">
        <p14:creationId xmlns:p14="http://schemas.microsoft.com/office/powerpoint/2010/main" val="2693625045"/>
      </p:ext>
    </p:extLst>
  </p:cSld>
  <p:clrMapOvr>
    <a:masterClrMapping/>
  </p:clrMapOvr>
  <mc:AlternateContent xmlns:mc="http://schemas.openxmlformats.org/markup-compatibility/2006" xmlns:p14="http://schemas.microsoft.com/office/powerpoint/2010/main">
    <mc:Choice Requires="p14">
      <p:transition spd="slow" p14:dur="2000" advTm="45282"/>
    </mc:Choice>
    <mc:Fallback xmlns="">
      <p:transition spd="slow" advTm="45282"/>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305800" cy="1554162"/>
          </a:xfrm>
        </p:spPr>
        <p:txBody>
          <a:bodyPr/>
          <a:lstStyle/>
          <a:p>
            <a:r>
              <a:rPr lang="en-US" kern="1200" dirty="0"/>
              <a:t>COSO</a:t>
            </a:r>
          </a:p>
        </p:txBody>
      </p:sp>
      <p:pic>
        <p:nvPicPr>
          <p:cNvPr id="4" name="Picture 3"/>
          <p:cNvPicPr>
            <a:picLocks noChangeAspect="1"/>
          </p:cNvPicPr>
          <p:nvPr/>
        </p:nvPicPr>
        <p:blipFill>
          <a:blip r:embed="rId3"/>
          <a:stretch>
            <a:fillRect/>
          </a:stretch>
        </p:blipFill>
        <p:spPr>
          <a:xfrm>
            <a:off x="714703" y="456407"/>
            <a:ext cx="10804635" cy="1190625"/>
          </a:xfrm>
          <a:prstGeom prst="rect">
            <a:avLst/>
          </a:prstGeom>
        </p:spPr>
      </p:pic>
      <p:graphicFrame>
        <p:nvGraphicFramePr>
          <p:cNvPr id="5" name="Diagram 4"/>
          <p:cNvGraphicFramePr/>
          <p:nvPr>
            <p:extLst>
              <p:ext uri="{D42A27DB-BD31-4B8C-83A1-F6EECF244321}">
                <p14:modId xmlns:p14="http://schemas.microsoft.com/office/powerpoint/2010/main" val="679695876"/>
              </p:ext>
            </p:extLst>
          </p:nvPr>
        </p:nvGraphicFramePr>
        <p:xfrm>
          <a:off x="748862" y="1828800"/>
          <a:ext cx="10770476" cy="44442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C01EC59C-C7CA-CF1F-F1D6-B367F51FFE57}"/>
              </a:ext>
            </a:extLst>
          </p:cNvPr>
          <p:cNvSpPr>
            <a:spLocks noGrp="1"/>
          </p:cNvSpPr>
          <p:nvPr>
            <p:ph type="sldNum" sz="quarter" idx="12"/>
          </p:nvPr>
        </p:nvSpPr>
        <p:spPr/>
        <p:txBody>
          <a:bodyPr/>
          <a:lstStyle/>
          <a:p>
            <a:fld id="{B3573516-9AED-4559-B662-4E807BF64526}" type="slidenum">
              <a:rPr lang="en-US" smtClean="0"/>
              <a:t>25</a:t>
            </a:fld>
            <a:endParaRPr lang="en-US" dirty="0"/>
          </a:p>
        </p:txBody>
      </p:sp>
    </p:spTree>
    <p:extLst>
      <p:ext uri="{BB962C8B-B14F-4D97-AF65-F5344CB8AC3E}">
        <p14:creationId xmlns:p14="http://schemas.microsoft.com/office/powerpoint/2010/main" val="840286912"/>
      </p:ext>
    </p:extLst>
  </p:cSld>
  <p:clrMapOvr>
    <a:masterClrMapping/>
  </p:clrMapOvr>
  <mc:AlternateContent xmlns:mc="http://schemas.openxmlformats.org/markup-compatibility/2006" xmlns:p14="http://schemas.microsoft.com/office/powerpoint/2010/main">
    <mc:Choice Requires="p14">
      <p:transition spd="slow" p14:dur="2000" advTm="47449"/>
    </mc:Choice>
    <mc:Fallback xmlns="">
      <p:transition spd="slow" advTm="47449"/>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49" y="271555"/>
            <a:ext cx="7886700" cy="844117"/>
          </a:xfrm>
        </p:spPr>
        <p:txBody>
          <a:bodyPr>
            <a:normAutofit/>
          </a:bodyPr>
          <a:lstStyle/>
          <a:p>
            <a:r>
              <a:rPr lang="en-US" sz="4400" kern="1200" dirty="0"/>
              <a:t>COSO – Internal Control</a:t>
            </a:r>
          </a:p>
        </p:txBody>
      </p:sp>
      <p:graphicFrame>
        <p:nvGraphicFramePr>
          <p:cNvPr id="4" name="Diagram 3"/>
          <p:cNvGraphicFramePr/>
          <p:nvPr>
            <p:extLst>
              <p:ext uri="{D42A27DB-BD31-4B8C-83A1-F6EECF244321}">
                <p14:modId xmlns:p14="http://schemas.microsoft.com/office/powerpoint/2010/main" val="1550964595"/>
              </p:ext>
            </p:extLst>
          </p:nvPr>
        </p:nvGraphicFramePr>
        <p:xfrm>
          <a:off x="588581" y="823542"/>
          <a:ext cx="10951778" cy="5762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3C489F8E-43B0-F08C-111C-9A630F7AFAAA}"/>
              </a:ext>
            </a:extLst>
          </p:cNvPr>
          <p:cNvSpPr>
            <a:spLocks noGrp="1"/>
          </p:cNvSpPr>
          <p:nvPr>
            <p:ph type="sldNum" sz="quarter" idx="12"/>
          </p:nvPr>
        </p:nvSpPr>
        <p:spPr/>
        <p:txBody>
          <a:bodyPr/>
          <a:lstStyle/>
          <a:p>
            <a:fld id="{B3573516-9AED-4559-B662-4E807BF64526}" type="slidenum">
              <a:rPr lang="en-US" smtClean="0"/>
              <a:t>26</a:t>
            </a:fld>
            <a:endParaRPr lang="en-US" dirty="0"/>
          </a:p>
        </p:txBody>
      </p:sp>
    </p:spTree>
    <p:extLst>
      <p:ext uri="{BB962C8B-B14F-4D97-AF65-F5344CB8AC3E}">
        <p14:creationId xmlns:p14="http://schemas.microsoft.com/office/powerpoint/2010/main" val="2971825380"/>
      </p:ext>
    </p:extLst>
  </p:cSld>
  <p:clrMapOvr>
    <a:masterClrMapping/>
  </p:clrMapOvr>
  <mc:AlternateContent xmlns:mc="http://schemas.openxmlformats.org/markup-compatibility/2006" xmlns:p14="http://schemas.microsoft.com/office/powerpoint/2010/main">
    <mc:Choice Requires="p14">
      <p:transition spd="slow" p14:dur="2000" advTm="25353"/>
    </mc:Choice>
    <mc:Fallback xmlns="">
      <p:transition spd="slow" advTm="25353"/>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89055"/>
            <a:ext cx="9144000" cy="844117"/>
          </a:xfrm>
        </p:spPr>
        <p:txBody>
          <a:bodyPr>
            <a:normAutofit fontScale="90000"/>
          </a:bodyPr>
          <a:lstStyle/>
          <a:p>
            <a:r>
              <a:rPr lang="en-US" dirty="0"/>
              <a:t>GAO’s Green Book – </a:t>
            </a:r>
            <a:br>
              <a:rPr lang="en-US" dirty="0"/>
            </a:br>
            <a:r>
              <a:rPr lang="en-US" dirty="0"/>
              <a:t>Internal Control</a:t>
            </a:r>
          </a:p>
        </p:txBody>
      </p:sp>
      <p:sp>
        <p:nvSpPr>
          <p:cNvPr id="4" name="Slide Number Placeholder 3"/>
          <p:cNvSpPr>
            <a:spLocks noGrp="1"/>
          </p:cNvSpPr>
          <p:nvPr>
            <p:ph type="sldNum" sz="quarter" idx="12"/>
          </p:nvPr>
        </p:nvSpPr>
        <p:spPr/>
        <p:txBody>
          <a:bodyPr/>
          <a:lstStyle/>
          <a:p>
            <a:pPr>
              <a:defRPr/>
            </a:pPr>
            <a:fld id="{235DEBD0-8BB4-479F-9543-79CFF14CCE27}" type="slidenum">
              <a:rPr lang="en-US" smtClean="0"/>
              <a:pPr>
                <a:defRPr/>
              </a:pPr>
              <a:t>27</a:t>
            </a:fld>
            <a:endParaRPr lang="en-US" dirty="0"/>
          </a:p>
        </p:txBody>
      </p:sp>
      <p:sp>
        <p:nvSpPr>
          <p:cNvPr id="7" name="Content Placeholder 6"/>
          <p:cNvSpPr>
            <a:spLocks noGrp="1"/>
          </p:cNvSpPr>
          <p:nvPr>
            <p:ph idx="1"/>
          </p:nvPr>
        </p:nvSpPr>
        <p:spPr>
          <a:xfrm>
            <a:off x="5092700" y="2148228"/>
            <a:ext cx="5438666" cy="3314700"/>
          </a:xfrm>
        </p:spPr>
        <p:txBody>
          <a:bodyPr>
            <a:noAutofit/>
          </a:bodyPr>
          <a:lstStyle/>
          <a:p>
            <a:r>
              <a:rPr lang="en-US" sz="3600" dirty="0"/>
              <a:t>GAO’s Green Book is a required internal control structure for federal agencies.</a:t>
            </a:r>
          </a:p>
          <a:p>
            <a:endParaRPr lang="en-US" sz="3600" dirty="0"/>
          </a:p>
          <a:p>
            <a:r>
              <a:rPr lang="en-US" sz="3600" u="sng" dirty="0"/>
              <a:t>May</a:t>
            </a:r>
            <a:r>
              <a:rPr lang="en-US" sz="3600" dirty="0"/>
              <a:t> also be adopted by state &amp; local gov’s.</a:t>
            </a:r>
          </a:p>
        </p:txBody>
      </p:sp>
      <p:pic>
        <p:nvPicPr>
          <p:cNvPr id="8" name="Picture 7"/>
          <p:cNvPicPr>
            <a:picLocks noChangeAspect="1"/>
          </p:cNvPicPr>
          <p:nvPr/>
        </p:nvPicPr>
        <p:blipFill>
          <a:blip r:embed="rId3"/>
          <a:stretch>
            <a:fillRect/>
          </a:stretch>
        </p:blipFill>
        <p:spPr>
          <a:xfrm>
            <a:off x="2111375" y="2148228"/>
            <a:ext cx="2609850" cy="3314700"/>
          </a:xfrm>
          <a:prstGeom prst="rect">
            <a:avLst/>
          </a:prstGeom>
        </p:spPr>
      </p:pic>
      <p:pic>
        <p:nvPicPr>
          <p:cNvPr id="9" name="Picture 8"/>
          <p:cNvPicPr>
            <a:picLocks noChangeAspect="1"/>
          </p:cNvPicPr>
          <p:nvPr/>
        </p:nvPicPr>
        <p:blipFill>
          <a:blip r:embed="rId4"/>
          <a:stretch>
            <a:fillRect/>
          </a:stretch>
        </p:blipFill>
        <p:spPr>
          <a:xfrm>
            <a:off x="2111375" y="501525"/>
            <a:ext cx="8419991" cy="1019175"/>
          </a:xfrm>
          <a:prstGeom prst="rect">
            <a:avLst/>
          </a:prstGeom>
        </p:spPr>
      </p:pic>
    </p:spTree>
    <p:extLst>
      <p:ext uri="{BB962C8B-B14F-4D97-AF65-F5344CB8AC3E}">
        <p14:creationId xmlns:p14="http://schemas.microsoft.com/office/powerpoint/2010/main" val="2986596641"/>
      </p:ext>
    </p:extLst>
  </p:cSld>
  <p:clrMapOvr>
    <a:masterClrMapping/>
  </p:clrMapOvr>
  <mc:AlternateContent xmlns:mc="http://schemas.openxmlformats.org/markup-compatibility/2006" xmlns:p14="http://schemas.microsoft.com/office/powerpoint/2010/main">
    <mc:Choice Requires="p14">
      <p:transition spd="slow" p14:dur="2000" advTm="58888"/>
    </mc:Choice>
    <mc:Fallback xmlns="">
      <p:transition spd="slow" advTm="58888"/>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6580" y="589055"/>
            <a:ext cx="6402770" cy="844117"/>
          </a:xfrm>
        </p:spPr>
        <p:txBody>
          <a:bodyPr>
            <a:normAutofit/>
          </a:bodyPr>
          <a:lstStyle/>
          <a:p>
            <a:r>
              <a:rPr lang="en-US" kern="1200" dirty="0"/>
              <a:t>AU-C 315</a:t>
            </a:r>
          </a:p>
        </p:txBody>
      </p:sp>
      <p:sp>
        <p:nvSpPr>
          <p:cNvPr id="3" name="Content Placeholder 2"/>
          <p:cNvSpPr>
            <a:spLocks noGrp="1"/>
          </p:cNvSpPr>
          <p:nvPr>
            <p:ph idx="1"/>
          </p:nvPr>
        </p:nvSpPr>
        <p:spPr>
          <a:xfrm>
            <a:off x="893379" y="987973"/>
            <a:ext cx="10258097" cy="2921876"/>
          </a:xfrm>
        </p:spPr>
        <p:txBody>
          <a:bodyPr>
            <a:normAutofit lnSpcReduction="10000"/>
          </a:bodyPr>
          <a:lstStyle/>
          <a:p>
            <a:endParaRPr lang="en-US" sz="2800" dirty="0"/>
          </a:p>
          <a:p>
            <a:pPr marL="0" indent="0" algn="just">
              <a:buNone/>
            </a:pPr>
            <a:r>
              <a:rPr lang="en-US" sz="2800" dirty="0"/>
              <a:t>A direct relationship exists between an entity's objectives and the controls it implements to provide reasonable assurance about their achievement. </a:t>
            </a:r>
          </a:p>
          <a:p>
            <a:pPr marL="0" indent="0" algn="just">
              <a:buNone/>
            </a:pPr>
            <a:r>
              <a:rPr lang="en-US" sz="2800" dirty="0"/>
              <a:t>The entity's objectives and, therefore, controls relate to financial reporting, operations, and compliance; however, not all of these objectives and controls are relevant to the auditor's risk assessment.</a:t>
            </a:r>
          </a:p>
        </p:txBody>
      </p:sp>
      <p:pic>
        <p:nvPicPr>
          <p:cNvPr id="5" name="Picture 4"/>
          <p:cNvPicPr>
            <a:picLocks noChangeAspect="1"/>
          </p:cNvPicPr>
          <p:nvPr/>
        </p:nvPicPr>
        <p:blipFill>
          <a:blip r:embed="rId3"/>
          <a:stretch>
            <a:fillRect/>
          </a:stretch>
        </p:blipFill>
        <p:spPr>
          <a:xfrm>
            <a:off x="3197225" y="589055"/>
            <a:ext cx="2190750" cy="771525"/>
          </a:xfrm>
          <a:prstGeom prst="rect">
            <a:avLst/>
          </a:prstGeom>
        </p:spPr>
      </p:pic>
      <p:sp>
        <p:nvSpPr>
          <p:cNvPr id="7" name="TextBox 6">
            <a:extLst>
              <a:ext uri="{FF2B5EF4-FFF2-40B4-BE49-F238E27FC236}">
                <a16:creationId xmlns:a16="http://schemas.microsoft.com/office/drawing/2014/main" id="{6A5FA157-11E2-78B7-C00F-BEC327533625}"/>
              </a:ext>
            </a:extLst>
          </p:cNvPr>
          <p:cNvSpPr txBox="1"/>
          <p:nvPr/>
        </p:nvSpPr>
        <p:spPr>
          <a:xfrm>
            <a:off x="2469931" y="3584028"/>
            <a:ext cx="7569419" cy="2585323"/>
          </a:xfrm>
          <a:prstGeom prst="rect">
            <a:avLst/>
          </a:prstGeom>
          <a:noFill/>
        </p:spPr>
        <p:txBody>
          <a:bodyPr wrap="square">
            <a:spAutoFit/>
          </a:bodyPr>
          <a:lstStyle/>
          <a:p>
            <a:pPr algn="l"/>
            <a:r>
              <a:rPr lang="en-US" b="1" i="0" dirty="0">
                <a:solidFill>
                  <a:srgbClr val="000000"/>
                </a:solidFill>
                <a:effectLst/>
                <a:latin typeface="Arial" panose="020B0604020202020204" pitchFamily="34" charset="0"/>
              </a:rPr>
              <a:t>AU-C Section 315</a:t>
            </a:r>
          </a:p>
          <a:p>
            <a:pPr algn="l"/>
            <a:r>
              <a:rPr lang="en-US" b="1" i="1" dirty="0">
                <a:solidFill>
                  <a:srgbClr val="000000"/>
                </a:solidFill>
                <a:effectLst/>
                <a:latin typeface="Arial" panose="020B0604020202020204" pitchFamily="34" charset="0"/>
              </a:rPr>
              <a:t>Understanding the Entity and Its Environment and Assessing the Risks of Material Misstatement</a:t>
            </a:r>
            <a:endParaRPr lang="en-US" b="1" i="0" dirty="0">
              <a:solidFill>
                <a:srgbClr val="000000"/>
              </a:solidFill>
              <a:effectLst/>
              <a:latin typeface="Arial" panose="020B0604020202020204" pitchFamily="34" charset="0"/>
            </a:endParaRPr>
          </a:p>
          <a:p>
            <a:pPr algn="l"/>
            <a:r>
              <a:rPr lang="en-US" b="0" i="0" dirty="0">
                <a:solidFill>
                  <a:srgbClr val="252525"/>
                </a:solidFill>
                <a:effectLst/>
                <a:latin typeface="Arial" panose="020B0604020202020204" pitchFamily="34" charset="0"/>
              </a:rPr>
              <a:t>(Supersedes SAS No. 122section 315)</a:t>
            </a:r>
          </a:p>
          <a:p>
            <a:pPr algn="l"/>
            <a:r>
              <a:rPr lang="en-US" b="0" i="0" dirty="0">
                <a:solidFill>
                  <a:srgbClr val="252525"/>
                </a:solidFill>
                <a:effectLst/>
                <a:latin typeface="Arial" panose="020B0604020202020204" pitchFamily="34" charset="0"/>
              </a:rPr>
              <a:t>Source: SAS No. 145.</a:t>
            </a:r>
            <a:br>
              <a:rPr lang="en-US" b="0" i="0" dirty="0">
                <a:solidFill>
                  <a:srgbClr val="252525"/>
                </a:solidFill>
                <a:effectLst/>
                <a:latin typeface="Arial" panose="020B0604020202020204" pitchFamily="34" charset="0"/>
              </a:rPr>
            </a:br>
            <a:r>
              <a:rPr lang="en-US" b="1" i="0" u="sng" dirty="0">
                <a:solidFill>
                  <a:srgbClr val="145DA4"/>
                </a:solidFill>
                <a:effectLst/>
                <a:latin typeface="Arial" panose="020B0604020202020204" pitchFamily="34" charset="0"/>
                <a:hlinkClick r:id="rId4"/>
              </a:rPr>
              <a:t>SAS No. 145: Understanding the Entity and Its Environment and Assessing the Risks of Material Misstatement</a:t>
            </a:r>
            <a:endParaRPr lang="en-US" b="0" i="0" dirty="0">
              <a:solidFill>
                <a:srgbClr val="252525"/>
              </a:solidFill>
              <a:effectLst/>
              <a:latin typeface="Arial" panose="020B0604020202020204" pitchFamily="34" charset="0"/>
            </a:endParaRPr>
          </a:p>
          <a:p>
            <a:pPr algn="l"/>
            <a:r>
              <a:rPr lang="en-US" b="1" i="0" dirty="0">
                <a:solidFill>
                  <a:srgbClr val="252525"/>
                </a:solidFill>
                <a:effectLst/>
                <a:latin typeface="Arial" panose="020B0604020202020204" pitchFamily="34" charset="0"/>
              </a:rPr>
              <a:t>Effective for audits of financial statements for periods ending on or after December 15, 2023.</a:t>
            </a:r>
            <a:endParaRPr lang="en-US" b="0" i="0" dirty="0">
              <a:solidFill>
                <a:srgbClr val="252525"/>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3B24EA64-68C4-B94D-3397-1E8FB30A5227}"/>
              </a:ext>
            </a:extLst>
          </p:cNvPr>
          <p:cNvSpPr>
            <a:spLocks noGrp="1"/>
          </p:cNvSpPr>
          <p:nvPr>
            <p:ph type="sldNum" sz="quarter" idx="12"/>
          </p:nvPr>
        </p:nvSpPr>
        <p:spPr/>
        <p:txBody>
          <a:bodyPr/>
          <a:lstStyle/>
          <a:p>
            <a:fld id="{B3573516-9AED-4559-B662-4E807BF64526}" type="slidenum">
              <a:rPr lang="en-US" smtClean="0"/>
              <a:t>28</a:t>
            </a:fld>
            <a:endParaRPr lang="en-US" dirty="0"/>
          </a:p>
        </p:txBody>
      </p:sp>
    </p:spTree>
    <p:extLst>
      <p:ext uri="{BB962C8B-B14F-4D97-AF65-F5344CB8AC3E}">
        <p14:creationId xmlns:p14="http://schemas.microsoft.com/office/powerpoint/2010/main" val="1730754695"/>
      </p:ext>
    </p:extLst>
  </p:cSld>
  <p:clrMapOvr>
    <a:masterClrMapping/>
  </p:clrMapOvr>
  <mc:AlternateContent xmlns:mc="http://schemas.openxmlformats.org/markup-compatibility/2006" xmlns:p14="http://schemas.microsoft.com/office/powerpoint/2010/main">
    <mc:Choice Requires="p14">
      <p:transition spd="slow" p14:dur="2000" advTm="22462"/>
    </mc:Choice>
    <mc:Fallback xmlns="">
      <p:transition spd="slow" advTm="22462"/>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49" y="181475"/>
            <a:ext cx="7886700" cy="844117"/>
          </a:xfrm>
        </p:spPr>
        <p:txBody>
          <a:bodyPr>
            <a:normAutofit/>
          </a:bodyPr>
          <a:lstStyle/>
          <a:p>
            <a:r>
              <a:rPr lang="en-US" kern="1200" dirty="0"/>
              <a:t>Components/Objectives/Entity</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54714" y="3398858"/>
            <a:ext cx="3613287" cy="2884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stretch>
            <a:fillRect/>
          </a:stretch>
        </p:blipFill>
        <p:spPr>
          <a:xfrm>
            <a:off x="1561627" y="3211210"/>
            <a:ext cx="3505534" cy="3071790"/>
          </a:xfrm>
          <a:prstGeom prst="rect">
            <a:avLst/>
          </a:prstGeom>
        </p:spPr>
      </p:pic>
      <p:pic>
        <p:nvPicPr>
          <p:cNvPr id="4" name="Picture 3"/>
          <p:cNvPicPr>
            <a:picLocks noChangeAspect="1"/>
          </p:cNvPicPr>
          <p:nvPr/>
        </p:nvPicPr>
        <p:blipFill>
          <a:blip r:embed="rId5"/>
          <a:stretch>
            <a:fillRect/>
          </a:stretch>
        </p:blipFill>
        <p:spPr>
          <a:xfrm>
            <a:off x="5053013" y="1454288"/>
            <a:ext cx="2871787" cy="2577824"/>
          </a:xfrm>
          <a:prstGeom prst="rect">
            <a:avLst/>
          </a:prstGeom>
        </p:spPr>
      </p:pic>
      <p:sp>
        <p:nvSpPr>
          <p:cNvPr id="5" name="Rectangle 4"/>
          <p:cNvSpPr/>
          <p:nvPr/>
        </p:nvSpPr>
        <p:spPr>
          <a:xfrm>
            <a:off x="2152650" y="2677810"/>
            <a:ext cx="2305051" cy="533400"/>
          </a:xfrm>
          <a:prstGeom prst="rect">
            <a:avLst/>
          </a:prstGeom>
          <a:solidFill>
            <a:schemeClr val="tx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000" b="1" dirty="0"/>
              <a:t>COSO</a:t>
            </a:r>
          </a:p>
        </p:txBody>
      </p:sp>
      <p:sp>
        <p:nvSpPr>
          <p:cNvPr id="7" name="Rectangle 6"/>
          <p:cNvSpPr/>
          <p:nvPr/>
        </p:nvSpPr>
        <p:spPr>
          <a:xfrm>
            <a:off x="5336380" y="920888"/>
            <a:ext cx="2305051" cy="533400"/>
          </a:xfrm>
          <a:prstGeom prst="rect">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t>GAO </a:t>
            </a:r>
          </a:p>
          <a:p>
            <a:pPr algn="ctr"/>
            <a:r>
              <a:rPr lang="en-US" sz="2000" b="1" dirty="0"/>
              <a:t>Green Book</a:t>
            </a:r>
          </a:p>
        </p:txBody>
      </p:sp>
      <p:sp>
        <p:nvSpPr>
          <p:cNvPr id="8" name="Rectangle 7"/>
          <p:cNvSpPr/>
          <p:nvPr/>
        </p:nvSpPr>
        <p:spPr>
          <a:xfrm>
            <a:off x="8050683" y="2865458"/>
            <a:ext cx="2305051" cy="533400"/>
          </a:xfrm>
          <a:prstGeom prst="rect">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000" b="1" dirty="0"/>
              <a:t>AU-C 315</a:t>
            </a:r>
          </a:p>
        </p:txBody>
      </p:sp>
      <p:sp>
        <p:nvSpPr>
          <p:cNvPr id="6" name="Slide Number Placeholder 5">
            <a:extLst>
              <a:ext uri="{FF2B5EF4-FFF2-40B4-BE49-F238E27FC236}">
                <a16:creationId xmlns:a16="http://schemas.microsoft.com/office/drawing/2014/main" id="{7855B0B8-8F39-D8FF-4694-4B41B9EC7E6C}"/>
              </a:ext>
            </a:extLst>
          </p:cNvPr>
          <p:cNvSpPr>
            <a:spLocks noGrp="1"/>
          </p:cNvSpPr>
          <p:nvPr>
            <p:ph type="sldNum" sz="quarter" idx="12"/>
          </p:nvPr>
        </p:nvSpPr>
        <p:spPr/>
        <p:txBody>
          <a:bodyPr/>
          <a:lstStyle/>
          <a:p>
            <a:fld id="{B3573516-9AED-4559-B662-4E807BF64526}" type="slidenum">
              <a:rPr lang="en-US" smtClean="0"/>
              <a:t>29</a:t>
            </a:fld>
            <a:endParaRPr lang="en-US" dirty="0"/>
          </a:p>
        </p:txBody>
      </p:sp>
    </p:spTree>
    <p:extLst>
      <p:ext uri="{BB962C8B-B14F-4D97-AF65-F5344CB8AC3E}">
        <p14:creationId xmlns:p14="http://schemas.microsoft.com/office/powerpoint/2010/main" val="1499982498"/>
      </p:ext>
    </p:extLst>
  </p:cSld>
  <p:clrMapOvr>
    <a:masterClrMapping/>
  </p:clrMapOvr>
  <mc:AlternateContent xmlns:mc="http://schemas.openxmlformats.org/markup-compatibility/2006" xmlns:p14="http://schemas.microsoft.com/office/powerpoint/2010/main">
    <mc:Choice Requires="p14">
      <p:transition spd="slow" p14:dur="2000" advTm="29547"/>
    </mc:Choice>
    <mc:Fallback xmlns="">
      <p:transition spd="slow" advTm="2954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01670" y="306696"/>
            <a:ext cx="8142455" cy="844117"/>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t>Internal Control –The Basics</a:t>
            </a:r>
          </a:p>
        </p:txBody>
      </p:sp>
      <p:graphicFrame>
        <p:nvGraphicFramePr>
          <p:cNvPr id="3" name="Diagram 2"/>
          <p:cNvGraphicFramePr/>
          <p:nvPr>
            <p:extLst>
              <p:ext uri="{D42A27DB-BD31-4B8C-83A1-F6EECF244321}">
                <p14:modId xmlns:p14="http://schemas.microsoft.com/office/powerpoint/2010/main" val="1498340807"/>
              </p:ext>
            </p:extLst>
          </p:nvPr>
        </p:nvGraphicFramePr>
        <p:xfrm>
          <a:off x="966952" y="967408"/>
          <a:ext cx="10363200" cy="1232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4154708450"/>
              </p:ext>
            </p:extLst>
          </p:nvPr>
        </p:nvGraphicFramePr>
        <p:xfrm>
          <a:off x="966952" y="2094964"/>
          <a:ext cx="10363200" cy="44163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Slide Number Placeholder 1">
            <a:extLst>
              <a:ext uri="{FF2B5EF4-FFF2-40B4-BE49-F238E27FC236}">
                <a16:creationId xmlns:a16="http://schemas.microsoft.com/office/drawing/2014/main" id="{4FEC8CFC-4D47-5E64-12B6-6457C52CE913}"/>
              </a:ext>
            </a:extLst>
          </p:cNvPr>
          <p:cNvSpPr>
            <a:spLocks noGrp="1"/>
          </p:cNvSpPr>
          <p:nvPr>
            <p:ph type="sldNum" sz="quarter" idx="12"/>
          </p:nvPr>
        </p:nvSpPr>
        <p:spPr/>
        <p:txBody>
          <a:bodyPr/>
          <a:lstStyle/>
          <a:p>
            <a:fld id="{B3573516-9AED-4559-B662-4E807BF64526}" type="slidenum">
              <a:rPr lang="en-US" smtClean="0"/>
              <a:t>3</a:t>
            </a:fld>
            <a:endParaRPr lang="en-US" dirty="0"/>
          </a:p>
        </p:txBody>
      </p:sp>
    </p:spTree>
    <p:extLst>
      <p:ext uri="{BB962C8B-B14F-4D97-AF65-F5344CB8AC3E}">
        <p14:creationId xmlns:p14="http://schemas.microsoft.com/office/powerpoint/2010/main" val="3138020864"/>
      </p:ext>
    </p:extLst>
  </p:cSld>
  <p:clrMapOvr>
    <a:masterClrMapping/>
  </p:clrMapOvr>
  <mc:AlternateContent xmlns:mc="http://schemas.openxmlformats.org/markup-compatibility/2006" xmlns:p14="http://schemas.microsoft.com/office/powerpoint/2010/main">
    <mc:Choice Requires="p14">
      <p:transition spd="slow" p14:dur="2000" advTm="35204"/>
    </mc:Choice>
    <mc:Fallback xmlns="">
      <p:transition spd="slow" advTm="35204"/>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kern="1200" dirty="0"/>
              <a:t>Deficiency in Internal Control</a:t>
            </a:r>
          </a:p>
        </p:txBody>
      </p:sp>
      <p:sp>
        <p:nvSpPr>
          <p:cNvPr id="3" name="Content Placeholder 2"/>
          <p:cNvSpPr>
            <a:spLocks noGrp="1"/>
          </p:cNvSpPr>
          <p:nvPr>
            <p:ph idx="1"/>
          </p:nvPr>
        </p:nvSpPr>
        <p:spPr>
          <a:xfrm>
            <a:off x="-1225550" y="1750170"/>
            <a:ext cx="7886700" cy="4340182"/>
          </a:xfrm>
        </p:spPr>
        <p:txBody>
          <a:bodyPr/>
          <a:lstStyle/>
          <a:p>
            <a:endParaRPr lang="en-US" sz="2000" dirty="0"/>
          </a:p>
          <a:p>
            <a:endParaRPr lang="en-US" sz="2000" dirty="0"/>
          </a:p>
          <a:p>
            <a:endParaRPr lang="en-US" sz="2000" dirty="0"/>
          </a:p>
          <a:p>
            <a:pPr marL="0" indent="0">
              <a:buNone/>
            </a:pPr>
            <a:endParaRPr lang="en-US" sz="2000" dirty="0"/>
          </a:p>
        </p:txBody>
      </p:sp>
      <p:pic>
        <p:nvPicPr>
          <p:cNvPr id="4" name="Picture 3"/>
          <p:cNvPicPr>
            <a:picLocks noChangeAspect="1"/>
          </p:cNvPicPr>
          <p:nvPr/>
        </p:nvPicPr>
        <p:blipFill>
          <a:blip r:embed="rId3"/>
          <a:stretch>
            <a:fillRect/>
          </a:stretch>
        </p:blipFill>
        <p:spPr>
          <a:xfrm>
            <a:off x="8267701" y="4987926"/>
            <a:ext cx="1484320" cy="1870075"/>
          </a:xfrm>
          <a:prstGeom prst="rect">
            <a:avLst/>
          </a:prstGeom>
        </p:spPr>
      </p:pic>
      <p:graphicFrame>
        <p:nvGraphicFramePr>
          <p:cNvPr id="5" name="Diagram 4"/>
          <p:cNvGraphicFramePr/>
          <p:nvPr>
            <p:extLst>
              <p:ext uri="{D42A27DB-BD31-4B8C-83A1-F6EECF244321}">
                <p14:modId xmlns:p14="http://schemas.microsoft.com/office/powerpoint/2010/main" val="4068940780"/>
              </p:ext>
            </p:extLst>
          </p:nvPr>
        </p:nvGraphicFramePr>
        <p:xfrm>
          <a:off x="1102804" y="1206897"/>
          <a:ext cx="9817444" cy="44442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a:extLst>
              <a:ext uri="{FF2B5EF4-FFF2-40B4-BE49-F238E27FC236}">
                <a16:creationId xmlns:a16="http://schemas.microsoft.com/office/drawing/2014/main" id="{6EE61E8E-0792-8B74-2552-11B62CDE91F8}"/>
              </a:ext>
            </a:extLst>
          </p:cNvPr>
          <p:cNvSpPr>
            <a:spLocks noGrp="1"/>
          </p:cNvSpPr>
          <p:nvPr>
            <p:ph type="sldNum" sz="quarter" idx="12"/>
          </p:nvPr>
        </p:nvSpPr>
        <p:spPr/>
        <p:txBody>
          <a:bodyPr/>
          <a:lstStyle/>
          <a:p>
            <a:fld id="{B3573516-9AED-4559-B662-4E807BF64526}" type="slidenum">
              <a:rPr lang="en-US" smtClean="0"/>
              <a:t>30</a:t>
            </a:fld>
            <a:endParaRPr lang="en-US" dirty="0"/>
          </a:p>
        </p:txBody>
      </p:sp>
    </p:spTree>
    <p:extLst>
      <p:ext uri="{BB962C8B-B14F-4D97-AF65-F5344CB8AC3E}">
        <p14:creationId xmlns:p14="http://schemas.microsoft.com/office/powerpoint/2010/main" val="3171459275"/>
      </p:ext>
    </p:extLst>
  </p:cSld>
  <p:clrMapOvr>
    <a:masterClrMapping/>
  </p:clrMapOvr>
  <mc:AlternateContent xmlns:mc="http://schemas.openxmlformats.org/markup-compatibility/2006" xmlns:p14="http://schemas.microsoft.com/office/powerpoint/2010/main">
    <mc:Choice Requires="p14">
      <p:transition spd="slow" p14:dur="2000" advTm="57797"/>
    </mc:Choice>
    <mc:Fallback xmlns="">
      <p:transition spd="slow" advTm="57797"/>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838200" y="365128"/>
            <a:ext cx="10515600" cy="1002200"/>
          </a:xfrm>
        </p:spPr>
        <p:txBody>
          <a:bodyPr anchor="ctr">
            <a:normAutofit/>
          </a:bodyPr>
          <a:lstStyle/>
          <a:p>
            <a:r>
              <a:rPr lang="en-US"/>
              <a:t>Service Organizations (SO’s)</a:t>
            </a:r>
          </a:p>
        </p:txBody>
      </p:sp>
      <p:sp>
        <p:nvSpPr>
          <p:cNvPr id="95235" name="Rectangle 3"/>
          <p:cNvSpPr>
            <a:spLocks noGrp="1" noChangeArrowheads="1"/>
          </p:cNvSpPr>
          <p:nvPr>
            <p:ph sz="half" idx="1"/>
          </p:nvPr>
        </p:nvSpPr>
        <p:spPr>
          <a:xfrm>
            <a:off x="838200" y="1594888"/>
            <a:ext cx="5181600" cy="4351338"/>
          </a:xfrm>
        </p:spPr>
        <p:txBody>
          <a:bodyPr>
            <a:normAutofit/>
          </a:bodyPr>
          <a:lstStyle/>
          <a:p>
            <a:r>
              <a:rPr lang="en-US" dirty="0"/>
              <a:t>Even if you outsource or delegate some processing, you are not absolved from your duties to have controls over that activity.</a:t>
            </a:r>
          </a:p>
          <a:p>
            <a:r>
              <a:rPr lang="en-US" dirty="0"/>
              <a:t>The best way to accomplish this is to ensure your service organization has a Service Organization Control (SOC 1) report.</a:t>
            </a:r>
          </a:p>
          <a:p>
            <a:r>
              <a:rPr lang="en-US" dirty="0"/>
              <a:t>A SOC 1 report provides your auditors the necessary understanding of your SO’s systems and the operating effectiveness of their controls</a:t>
            </a:r>
            <a:endParaRPr lang="en-US"/>
          </a:p>
        </p:txBody>
      </p:sp>
      <p:sp>
        <p:nvSpPr>
          <p:cNvPr id="2" name="Slide Number Placeholder 1">
            <a:extLst>
              <a:ext uri="{FF2B5EF4-FFF2-40B4-BE49-F238E27FC236}">
                <a16:creationId xmlns:a16="http://schemas.microsoft.com/office/drawing/2014/main" id="{FA98A409-FE89-B633-2D67-19572AEC57E5}"/>
              </a:ext>
            </a:extLst>
          </p:cNvPr>
          <p:cNvSpPr>
            <a:spLocks noGrp="1"/>
          </p:cNvSpPr>
          <p:nvPr>
            <p:ph type="sldNum" sz="quarter" idx="12"/>
          </p:nvPr>
        </p:nvSpPr>
        <p:spPr>
          <a:xfrm>
            <a:off x="8610600" y="6356354"/>
            <a:ext cx="2743200" cy="365125"/>
          </a:xfrm>
        </p:spPr>
        <p:txBody>
          <a:bodyPr anchor="ctr">
            <a:normAutofit/>
          </a:bodyPr>
          <a:lstStyle/>
          <a:p>
            <a:pPr>
              <a:spcAft>
                <a:spcPts val="600"/>
              </a:spcAft>
            </a:pPr>
            <a:fld id="{8E2BF9AD-9DBA-45CE-A208-D61386B9CEEB}" type="slidenum">
              <a:rPr lang="en-US" smtClean="0"/>
              <a:pPr>
                <a:spcAft>
                  <a:spcPts val="600"/>
                </a:spcAft>
              </a:pPr>
              <a:t>31</a:t>
            </a:fld>
            <a:endParaRPr lang="en-US"/>
          </a:p>
        </p:txBody>
      </p:sp>
      <p:pic>
        <p:nvPicPr>
          <p:cNvPr id="5" name="Picture 4" descr="A blue circle with white text&#10;&#10;Description automatically generated">
            <a:extLst>
              <a:ext uri="{FF2B5EF4-FFF2-40B4-BE49-F238E27FC236}">
                <a16:creationId xmlns:a16="http://schemas.microsoft.com/office/drawing/2014/main" id="{29A30787-747F-56B9-8636-9769719FE1D5}"/>
              </a:ext>
            </a:extLst>
          </p:cNvPr>
          <p:cNvPicPr>
            <a:picLocks noChangeAspect="1"/>
          </p:cNvPicPr>
          <p:nvPr/>
        </p:nvPicPr>
        <p:blipFill>
          <a:blip r:embed="rId3"/>
          <a:stretch>
            <a:fillRect/>
          </a:stretch>
        </p:blipFill>
        <p:spPr>
          <a:xfrm>
            <a:off x="6538707" y="1595439"/>
            <a:ext cx="4462909" cy="4351337"/>
          </a:xfrm>
          <a:prstGeom prst="rect">
            <a:avLst/>
          </a:prstGeom>
          <a:noFill/>
        </p:spPr>
      </p:pic>
    </p:spTree>
    <p:extLst>
      <p:ext uri="{BB962C8B-B14F-4D97-AF65-F5344CB8AC3E}">
        <p14:creationId xmlns:p14="http://schemas.microsoft.com/office/powerpoint/2010/main" val="3725612074"/>
      </p:ext>
    </p:extLst>
  </p:cSld>
  <p:clrMapOvr>
    <a:masterClrMapping/>
  </p:clrMapOvr>
  <p:transition advTm="4498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739901" y="492637"/>
            <a:ext cx="8807706" cy="838200"/>
          </a:xfrm>
        </p:spPr>
        <p:txBody>
          <a:bodyPr>
            <a:normAutofit/>
          </a:bodyPr>
          <a:lstStyle/>
          <a:p>
            <a:r>
              <a:rPr lang="en-US" sz="4400" dirty="0"/>
              <a:t>Typical SO’s</a:t>
            </a:r>
          </a:p>
        </p:txBody>
      </p:sp>
      <p:graphicFrame>
        <p:nvGraphicFramePr>
          <p:cNvPr id="7" name="Diagram 6"/>
          <p:cNvGraphicFramePr/>
          <p:nvPr>
            <p:extLst>
              <p:ext uri="{D42A27DB-BD31-4B8C-83A1-F6EECF244321}">
                <p14:modId xmlns:p14="http://schemas.microsoft.com/office/powerpoint/2010/main" val="3405039408"/>
              </p:ext>
            </p:extLst>
          </p:nvPr>
        </p:nvGraphicFramePr>
        <p:xfrm>
          <a:off x="747091" y="1194098"/>
          <a:ext cx="10551530" cy="5171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B1813515-D68F-8FF7-E834-747C5C7249B3}"/>
              </a:ext>
            </a:extLst>
          </p:cNvPr>
          <p:cNvSpPr>
            <a:spLocks noGrp="1"/>
          </p:cNvSpPr>
          <p:nvPr>
            <p:ph type="sldNum" sz="quarter" idx="12"/>
          </p:nvPr>
        </p:nvSpPr>
        <p:spPr/>
        <p:txBody>
          <a:bodyPr/>
          <a:lstStyle/>
          <a:p>
            <a:fld id="{8E2BF9AD-9DBA-45CE-A208-D61386B9CEEB}" type="slidenum">
              <a:rPr lang="en-US" smtClean="0"/>
              <a:pPr/>
              <a:t>32</a:t>
            </a:fld>
            <a:endParaRPr lang="en-US" dirty="0"/>
          </a:p>
        </p:txBody>
      </p:sp>
    </p:spTree>
    <p:extLst>
      <p:ext uri="{BB962C8B-B14F-4D97-AF65-F5344CB8AC3E}">
        <p14:creationId xmlns:p14="http://schemas.microsoft.com/office/powerpoint/2010/main" val="2495143259"/>
      </p:ext>
    </p:extLst>
  </p:cSld>
  <p:clrMapOvr>
    <a:masterClrMapping/>
  </p:clrMapOvr>
  <p:transition advTm="49359"/>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66815834"/>
              </p:ext>
            </p:extLst>
          </p:nvPr>
        </p:nvGraphicFramePr>
        <p:xfrm>
          <a:off x="620112" y="706055"/>
          <a:ext cx="10857185" cy="5762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bwMode="auto">
          <a:xfrm>
            <a:off x="1981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dirty="0">
                <a:solidFill>
                  <a:schemeClr val="tx1"/>
                </a:solidFill>
              </a:rPr>
              <a:t>Benefits of Internal Controls</a:t>
            </a:r>
          </a:p>
        </p:txBody>
      </p:sp>
      <p:pic>
        <p:nvPicPr>
          <p:cNvPr id="2" name="Picture 1"/>
          <p:cNvPicPr>
            <a:picLocks noChangeAspect="1"/>
          </p:cNvPicPr>
          <p:nvPr/>
        </p:nvPicPr>
        <p:blipFill rotWithShape="1">
          <a:blip r:embed="rId8"/>
          <a:srcRect l="1894"/>
          <a:stretch/>
        </p:blipFill>
        <p:spPr>
          <a:xfrm>
            <a:off x="9789949" y="5340383"/>
            <a:ext cx="2082800" cy="1338943"/>
          </a:xfrm>
          <a:prstGeom prst="rect">
            <a:avLst/>
          </a:prstGeom>
        </p:spPr>
      </p:pic>
      <p:sp>
        <p:nvSpPr>
          <p:cNvPr id="3" name="Slide Number Placeholder 2">
            <a:extLst>
              <a:ext uri="{FF2B5EF4-FFF2-40B4-BE49-F238E27FC236}">
                <a16:creationId xmlns:a16="http://schemas.microsoft.com/office/drawing/2014/main" id="{E5CA2885-7E99-4C79-3C1C-9019B1CC5884}"/>
              </a:ext>
            </a:extLst>
          </p:cNvPr>
          <p:cNvSpPr>
            <a:spLocks noGrp="1"/>
          </p:cNvSpPr>
          <p:nvPr>
            <p:ph type="sldNum" sz="quarter" idx="12"/>
          </p:nvPr>
        </p:nvSpPr>
        <p:spPr/>
        <p:txBody>
          <a:bodyPr/>
          <a:lstStyle/>
          <a:p>
            <a:fld id="{B3573516-9AED-4559-B662-4E807BF64526}" type="slidenum">
              <a:rPr lang="en-US" smtClean="0"/>
              <a:t>33</a:t>
            </a:fld>
            <a:endParaRPr lang="en-US" dirty="0"/>
          </a:p>
        </p:txBody>
      </p:sp>
    </p:spTree>
    <p:extLst>
      <p:ext uri="{BB962C8B-B14F-4D97-AF65-F5344CB8AC3E}">
        <p14:creationId xmlns:p14="http://schemas.microsoft.com/office/powerpoint/2010/main" val="655835907"/>
      </p:ext>
    </p:extLst>
  </p:cSld>
  <p:clrMapOvr>
    <a:masterClrMapping/>
  </p:clrMapOvr>
  <p:transition advTm="35415"/>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Internal Controls</a:t>
            </a:r>
          </a:p>
        </p:txBody>
      </p:sp>
      <p:graphicFrame>
        <p:nvGraphicFramePr>
          <p:cNvPr id="4" name="Diagram 3"/>
          <p:cNvGraphicFramePr/>
          <p:nvPr>
            <p:extLst>
              <p:ext uri="{D42A27DB-BD31-4B8C-83A1-F6EECF244321}">
                <p14:modId xmlns:p14="http://schemas.microsoft.com/office/powerpoint/2010/main" val="3682450741"/>
              </p:ext>
            </p:extLst>
          </p:nvPr>
        </p:nvGraphicFramePr>
        <p:xfrm>
          <a:off x="478618" y="1218692"/>
          <a:ext cx="11082761" cy="5171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DCC3B7AC-6AB5-16C1-FB47-CA609B6648E2}"/>
              </a:ext>
            </a:extLst>
          </p:cNvPr>
          <p:cNvSpPr>
            <a:spLocks noGrp="1"/>
          </p:cNvSpPr>
          <p:nvPr>
            <p:ph type="sldNum" sz="quarter" idx="12"/>
          </p:nvPr>
        </p:nvSpPr>
        <p:spPr/>
        <p:txBody>
          <a:bodyPr/>
          <a:lstStyle/>
          <a:p>
            <a:fld id="{B3573516-9AED-4559-B662-4E807BF64526}" type="slidenum">
              <a:rPr lang="en-US" smtClean="0"/>
              <a:t>34</a:t>
            </a:fld>
            <a:endParaRPr lang="en-US" dirty="0"/>
          </a:p>
        </p:txBody>
      </p:sp>
    </p:spTree>
    <p:extLst>
      <p:ext uri="{BB962C8B-B14F-4D97-AF65-F5344CB8AC3E}">
        <p14:creationId xmlns:p14="http://schemas.microsoft.com/office/powerpoint/2010/main" val="4124982201"/>
      </p:ext>
    </p:extLst>
  </p:cSld>
  <p:clrMapOvr>
    <a:masterClrMapping/>
  </p:clrMapOvr>
  <mc:AlternateContent xmlns:mc="http://schemas.openxmlformats.org/markup-compatibility/2006" xmlns:p14="http://schemas.microsoft.com/office/powerpoint/2010/main">
    <mc:Choice Requires="p14">
      <p:transition p14:dur="0" advTm="18066"/>
    </mc:Choice>
    <mc:Fallback xmlns="">
      <p:transition advTm="18066"/>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152649" y="395596"/>
            <a:ext cx="7886700" cy="844117"/>
          </a:xfr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r>
              <a:rPr lang="en-US" sz="4400" dirty="0"/>
              <a:t>Internal Controls</a:t>
            </a:r>
          </a:p>
        </p:txBody>
      </p:sp>
      <p:graphicFrame>
        <p:nvGraphicFramePr>
          <p:cNvPr id="4" name="Diagram 3"/>
          <p:cNvGraphicFramePr/>
          <p:nvPr>
            <p:extLst>
              <p:ext uri="{D42A27DB-BD31-4B8C-83A1-F6EECF244321}">
                <p14:modId xmlns:p14="http://schemas.microsoft.com/office/powerpoint/2010/main" val="3033028807"/>
              </p:ext>
            </p:extLst>
          </p:nvPr>
        </p:nvGraphicFramePr>
        <p:xfrm>
          <a:off x="557445" y="1050526"/>
          <a:ext cx="11045976" cy="5224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45E407AB-930B-8304-ACDB-C0E159197E58}"/>
              </a:ext>
            </a:extLst>
          </p:cNvPr>
          <p:cNvSpPr>
            <a:spLocks noGrp="1"/>
          </p:cNvSpPr>
          <p:nvPr>
            <p:ph type="sldNum" sz="quarter" idx="12"/>
          </p:nvPr>
        </p:nvSpPr>
        <p:spPr/>
        <p:txBody>
          <a:bodyPr/>
          <a:lstStyle/>
          <a:p>
            <a:fld id="{B3573516-9AED-4559-B662-4E807BF64526}" type="slidenum">
              <a:rPr lang="en-US" smtClean="0"/>
              <a:t>35</a:t>
            </a:fld>
            <a:endParaRPr lang="en-US" dirty="0"/>
          </a:p>
        </p:txBody>
      </p:sp>
    </p:spTree>
    <p:extLst>
      <p:ext uri="{BB962C8B-B14F-4D97-AF65-F5344CB8AC3E}">
        <p14:creationId xmlns:p14="http://schemas.microsoft.com/office/powerpoint/2010/main" val="3111999446"/>
      </p:ext>
    </p:extLst>
  </p:cSld>
  <p:clrMapOvr>
    <a:masterClrMapping/>
  </p:clrMapOvr>
  <p:transition advTm="27939"/>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704" y="365128"/>
            <a:ext cx="10639096" cy="1002200"/>
          </a:xfrm>
        </p:spPr>
        <p:txBody>
          <a:bodyPr>
            <a:noAutofit/>
          </a:bodyPr>
          <a:lstStyle/>
          <a:p>
            <a:r>
              <a:rPr lang="en-US" sz="4400" dirty="0"/>
              <a:t>Internal Control: An Evolving Process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31902719"/>
              </p:ext>
            </p:extLst>
          </p:nvPr>
        </p:nvGraphicFramePr>
        <p:xfrm>
          <a:off x="714704" y="1367329"/>
          <a:ext cx="10436772" cy="4903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AFAF9E59-05AB-4B69-8908-DFF3CAA38312}" type="slidenum">
              <a:rPr lang="en-US" smtClean="0"/>
              <a:t>36</a:t>
            </a:fld>
            <a:endParaRPr lang="en-US" dirty="0"/>
          </a:p>
        </p:txBody>
      </p:sp>
    </p:spTree>
    <p:extLst>
      <p:ext uri="{BB962C8B-B14F-4D97-AF65-F5344CB8AC3E}">
        <p14:creationId xmlns:p14="http://schemas.microsoft.com/office/powerpoint/2010/main" val="29948528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352" y="365127"/>
            <a:ext cx="11529848" cy="1114659"/>
          </a:xfrm>
        </p:spPr>
        <p:txBody>
          <a:bodyPr>
            <a:noAutofit/>
          </a:bodyPr>
          <a:lstStyle/>
          <a:p>
            <a:r>
              <a:rPr lang="en-US" sz="4400" dirty="0"/>
              <a:t>Internal Controls in the Remote and Hybrid Work Environment</a:t>
            </a:r>
          </a:p>
        </p:txBody>
      </p:sp>
      <p:sp>
        <p:nvSpPr>
          <p:cNvPr id="4" name="Slide Number Placeholder 3"/>
          <p:cNvSpPr>
            <a:spLocks noGrp="1"/>
          </p:cNvSpPr>
          <p:nvPr>
            <p:ph type="sldNum" sz="quarter" idx="12"/>
          </p:nvPr>
        </p:nvSpPr>
        <p:spPr/>
        <p:txBody>
          <a:bodyPr/>
          <a:lstStyle/>
          <a:p>
            <a:fld id="{AFAF9E59-05AB-4B69-8908-DFF3CAA38312}" type="slidenum">
              <a:rPr lang="en-US" smtClean="0"/>
              <a:t>37</a:t>
            </a:fld>
            <a:endParaRPr lang="en-US" dirty="0"/>
          </a:p>
        </p:txBody>
      </p:sp>
      <p:sp>
        <p:nvSpPr>
          <p:cNvPr id="8" name="Rectangle 7"/>
          <p:cNvSpPr/>
          <p:nvPr/>
        </p:nvSpPr>
        <p:spPr>
          <a:xfrm>
            <a:off x="5531785" y="1370473"/>
            <a:ext cx="4105275" cy="4679950"/>
          </a:xfrm>
          <a:prstGeom prst="rect">
            <a:avLst/>
          </a:prstGeom>
        </p:spPr>
        <p:txBody>
          <a:bodyPr/>
          <a:lstStyle/>
          <a:p>
            <a:endParaRPr lang="en-US" dirty="0"/>
          </a:p>
        </p:txBody>
      </p:sp>
      <p:sp>
        <p:nvSpPr>
          <p:cNvPr id="9" name="Content Placeholder 8"/>
          <p:cNvSpPr>
            <a:spLocks noGrp="1"/>
          </p:cNvSpPr>
          <p:nvPr>
            <p:ph idx="1"/>
          </p:nvPr>
        </p:nvSpPr>
        <p:spPr>
          <a:xfrm>
            <a:off x="136635" y="1479786"/>
            <a:ext cx="11908220" cy="4732756"/>
          </a:xfrm>
        </p:spPr>
        <p:txBody>
          <a:bodyPr numCol="2">
            <a:noAutofit/>
          </a:bodyPr>
          <a:lstStyle/>
          <a:p>
            <a:pPr marL="0" indent="0">
              <a:buNone/>
            </a:pPr>
            <a:r>
              <a:rPr lang="en-US" sz="1800" b="1" u="sng" dirty="0"/>
              <a:t>Reviews</a:t>
            </a:r>
          </a:p>
          <a:p>
            <a:r>
              <a:rPr lang="en-US" sz="1800" b="1" dirty="0"/>
              <a:t>Electronically transmitted, and reviewed remotely</a:t>
            </a:r>
          </a:p>
          <a:p>
            <a:r>
              <a:rPr lang="en-US" sz="1800" b="1" dirty="0"/>
              <a:t>Saved emails and instant messages possibly serve as control evidence</a:t>
            </a:r>
          </a:p>
          <a:p>
            <a:r>
              <a:rPr lang="en-US" sz="1800" b="1" dirty="0"/>
              <a:t>Accounting System may allow for approvals to be evidenced electronically</a:t>
            </a:r>
          </a:p>
          <a:p>
            <a:endParaRPr lang="en-US" sz="1800" b="1" dirty="0"/>
          </a:p>
          <a:p>
            <a:pPr lvl="1" rtl="0"/>
            <a:endParaRPr lang="en-US" sz="1800" b="1" dirty="0"/>
          </a:p>
          <a:p>
            <a:pPr lvl="1" rtl="0"/>
            <a:endParaRPr lang="en-US" sz="1800" b="1" dirty="0"/>
          </a:p>
          <a:p>
            <a:pPr marL="0" indent="0">
              <a:buNone/>
            </a:pPr>
            <a:r>
              <a:rPr lang="en-US" sz="1800" b="1" u="sng" dirty="0"/>
              <a:t>Human Element</a:t>
            </a:r>
          </a:p>
          <a:p>
            <a:r>
              <a:rPr lang="en-US" sz="1800" b="1" dirty="0"/>
              <a:t>Don’t forget about the people behind the processes</a:t>
            </a:r>
          </a:p>
          <a:p>
            <a:r>
              <a:rPr lang="en-US" sz="1800" b="1" dirty="0"/>
              <a:t>Consider checking in daily/weekly with your team</a:t>
            </a:r>
          </a:p>
          <a:p>
            <a:r>
              <a:rPr lang="en-US" sz="1800" b="1" dirty="0"/>
              <a:t>Video more often than telephone or email</a:t>
            </a:r>
          </a:p>
          <a:p>
            <a:pPr marL="0" indent="0">
              <a:buNone/>
            </a:pPr>
            <a:endParaRPr lang="en-US" sz="1800" b="1" dirty="0"/>
          </a:p>
          <a:p>
            <a:pPr marL="0" indent="0">
              <a:buNone/>
            </a:pPr>
            <a:endParaRPr lang="en-US" sz="1800" b="1" u="sng" dirty="0"/>
          </a:p>
          <a:p>
            <a:pPr marL="0" indent="0">
              <a:buNone/>
            </a:pPr>
            <a:r>
              <a:rPr lang="en-US" sz="1800" b="1" u="sng" dirty="0"/>
              <a:t>Monitoring</a:t>
            </a:r>
            <a:endParaRPr lang="en-US" sz="1800" b="1" dirty="0"/>
          </a:p>
          <a:p>
            <a:r>
              <a:rPr lang="en-US" sz="1800" b="1" dirty="0"/>
              <a:t>Continuously discussing processes</a:t>
            </a:r>
          </a:p>
          <a:p>
            <a:r>
              <a:rPr lang="en-US" sz="1800" b="1" dirty="0"/>
              <a:t>Demonstrates that someone is always assessing the situation</a:t>
            </a:r>
          </a:p>
          <a:p>
            <a:r>
              <a:rPr lang="en-US" sz="1800" b="1" dirty="0"/>
              <a:t>May serve as a fraud deterrent</a:t>
            </a:r>
          </a:p>
          <a:p>
            <a:pPr marL="0" indent="0">
              <a:buNone/>
            </a:pPr>
            <a:r>
              <a:rPr lang="en-US" sz="1800" b="1" u="sng" dirty="0"/>
              <a:t>Segregation of Duty Issues </a:t>
            </a:r>
          </a:p>
          <a:p>
            <a:r>
              <a:rPr lang="en-US" sz="1800" b="1" dirty="0"/>
              <a:t>Only certain employees are going into the office</a:t>
            </a:r>
          </a:p>
          <a:p>
            <a:r>
              <a:rPr lang="en-US" sz="1800" b="1" dirty="0"/>
              <a:t>May need to reassign duties temporarily </a:t>
            </a:r>
          </a:p>
          <a:p>
            <a:pPr marL="0" indent="0">
              <a:buNone/>
            </a:pPr>
            <a:r>
              <a:rPr lang="en-US" sz="1800" b="1" u="sng" dirty="0"/>
              <a:t>Security</a:t>
            </a:r>
          </a:p>
          <a:p>
            <a:r>
              <a:rPr lang="en-US" sz="1800" b="1" dirty="0"/>
              <a:t>Secure portals to transmit documents</a:t>
            </a:r>
          </a:p>
          <a:p>
            <a:pPr marL="0" indent="0">
              <a:buNone/>
            </a:pPr>
            <a:r>
              <a:rPr lang="en-US" sz="1800" b="1" u="sng" dirty="0"/>
              <a:t>Document</a:t>
            </a:r>
          </a:p>
          <a:p>
            <a:r>
              <a:rPr lang="en-US" sz="1800" b="1" dirty="0"/>
              <a:t>Document any changes made to internal control procedures </a:t>
            </a:r>
          </a:p>
          <a:p>
            <a:r>
              <a:rPr lang="en-US" sz="1800" b="1" dirty="0"/>
              <a:t>Auditors will likely review the changes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6166" y="3199060"/>
            <a:ext cx="1761028" cy="1132089"/>
          </a:xfrm>
          <a:prstGeom prst="rect">
            <a:avLst/>
          </a:prstGeom>
        </p:spPr>
      </p:pic>
    </p:spTree>
    <p:extLst>
      <p:ext uri="{BB962C8B-B14F-4D97-AF65-F5344CB8AC3E}">
        <p14:creationId xmlns:p14="http://schemas.microsoft.com/office/powerpoint/2010/main" val="923765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800445" y="155153"/>
            <a:ext cx="8686800" cy="1143000"/>
          </a:xfrm>
        </p:spPr>
        <p:txBody>
          <a:bodyPr>
            <a:normAutofit/>
          </a:bodyPr>
          <a:lstStyle/>
          <a:p>
            <a:r>
              <a:rPr lang="en-US" sz="4400" dirty="0"/>
              <a:t>Responsibility for Controls</a:t>
            </a:r>
          </a:p>
        </p:txBody>
      </p:sp>
      <p:sp>
        <p:nvSpPr>
          <p:cNvPr id="2" name="Rectangle 1"/>
          <p:cNvSpPr/>
          <p:nvPr/>
        </p:nvSpPr>
        <p:spPr>
          <a:xfrm>
            <a:off x="1911530" y="4678450"/>
            <a:ext cx="5663346"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rgbClr val="FF0000"/>
                </a:solidFill>
                <a:effectLst>
                  <a:outerShdw blurRad="12700" dist="38100" dir="2700000" algn="tl" rotWithShape="0">
                    <a:schemeClr val="bg1">
                      <a:lumMod val="50000"/>
                    </a:schemeClr>
                  </a:outerShdw>
                </a:effectLst>
              </a:rPr>
              <a:t>MANAGEMENT!</a:t>
            </a:r>
          </a:p>
        </p:txBody>
      </p:sp>
      <p:sp>
        <p:nvSpPr>
          <p:cNvPr id="5" name="Rectangle 4"/>
          <p:cNvSpPr/>
          <p:nvPr/>
        </p:nvSpPr>
        <p:spPr>
          <a:xfrm>
            <a:off x="4442473" y="3270436"/>
            <a:ext cx="5663346"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rgbClr val="FF0000"/>
                </a:solidFill>
                <a:effectLst>
                  <a:outerShdw blurRad="12700" dist="38100" dir="2700000" algn="tl" rotWithShape="0">
                    <a:schemeClr val="bg1">
                      <a:lumMod val="50000"/>
                    </a:schemeClr>
                  </a:outerShdw>
                </a:effectLst>
              </a:rPr>
              <a:t>MANAGEMENT!</a:t>
            </a:r>
          </a:p>
        </p:txBody>
      </p:sp>
      <p:sp>
        <p:nvSpPr>
          <p:cNvPr id="6" name="Rectangle 5"/>
          <p:cNvSpPr/>
          <p:nvPr/>
        </p:nvSpPr>
        <p:spPr>
          <a:xfrm>
            <a:off x="1604270" y="1862422"/>
            <a:ext cx="5663346"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rgbClr val="FF0000"/>
                </a:solidFill>
                <a:effectLst>
                  <a:outerShdw blurRad="12700" dist="38100" dir="2700000" algn="tl" rotWithShape="0">
                    <a:schemeClr val="bg1">
                      <a:lumMod val="50000"/>
                    </a:schemeClr>
                  </a:outerShdw>
                </a:effectLst>
              </a:rPr>
              <a:t>MANAGEMENT!</a:t>
            </a:r>
          </a:p>
        </p:txBody>
      </p:sp>
      <p:sp>
        <p:nvSpPr>
          <p:cNvPr id="3" name="Slide Number Placeholder 2">
            <a:extLst>
              <a:ext uri="{FF2B5EF4-FFF2-40B4-BE49-F238E27FC236}">
                <a16:creationId xmlns:a16="http://schemas.microsoft.com/office/drawing/2014/main" id="{E85535B0-01B9-0D17-3C69-38E420C5FB8F}"/>
              </a:ext>
            </a:extLst>
          </p:cNvPr>
          <p:cNvSpPr>
            <a:spLocks noGrp="1"/>
          </p:cNvSpPr>
          <p:nvPr>
            <p:ph type="sldNum" sz="quarter" idx="12"/>
          </p:nvPr>
        </p:nvSpPr>
        <p:spPr/>
        <p:txBody>
          <a:bodyPr/>
          <a:lstStyle/>
          <a:p>
            <a:fld id="{B3573516-9AED-4559-B662-4E807BF64526}" type="slidenum">
              <a:rPr lang="en-US" smtClean="0"/>
              <a:t>38</a:t>
            </a:fld>
            <a:endParaRPr lang="en-US" dirty="0"/>
          </a:p>
        </p:txBody>
      </p:sp>
    </p:spTree>
    <p:custDataLst>
      <p:tags r:id="rId1"/>
    </p:custDataLst>
    <p:extLst>
      <p:ext uri="{BB962C8B-B14F-4D97-AF65-F5344CB8AC3E}">
        <p14:creationId xmlns:p14="http://schemas.microsoft.com/office/powerpoint/2010/main" val="2038200122"/>
      </p:ext>
    </p:extLst>
  </p:cSld>
  <p:clrMapOvr>
    <a:masterClrMapping/>
  </p:clrMapOvr>
  <p:transition advTm="1808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hidden="1"/>
          <p:cNvSpPr>
            <a:spLocks noGrp="1"/>
          </p:cNvSpPr>
          <p:nvPr>
            <p:ph type="sldNum" sz="quarter" idx="12"/>
          </p:nvPr>
        </p:nvSpPr>
        <p:spPr/>
        <p:txBody>
          <a:bodyPr/>
          <a:lstStyle/>
          <a:p>
            <a:pPr>
              <a:defRPr/>
            </a:pPr>
            <a:fld id="{235DEBD0-8BB4-479F-9543-79CFF14CCE27}" type="slidenum">
              <a:rPr lang="en-US" smtClean="0"/>
              <a:pPr>
                <a:defRPr/>
              </a:pPr>
              <a:t>39</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19178664"/>
              </p:ext>
            </p:extLst>
          </p:nvPr>
        </p:nvGraphicFramePr>
        <p:xfrm>
          <a:off x="607189" y="2805436"/>
          <a:ext cx="10954190" cy="3167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p:cNvSpPr>
            <a:spLocks noGrp="1" noChangeArrowheads="1"/>
          </p:cNvSpPr>
          <p:nvPr>
            <p:ph type="title"/>
          </p:nvPr>
        </p:nvSpPr>
        <p:spPr>
          <a:xfrm>
            <a:off x="2152649" y="373155"/>
            <a:ext cx="7886700" cy="844117"/>
          </a:xfrm>
        </p:spPr>
        <p:txBody>
          <a:bodyPr>
            <a:normAutofit/>
          </a:bodyPr>
          <a:lstStyle/>
          <a:p>
            <a:r>
              <a:rPr lang="en-US" sz="4400" dirty="0"/>
              <a:t>Responsibility for Controls</a:t>
            </a:r>
          </a:p>
        </p:txBody>
      </p:sp>
      <p:sp>
        <p:nvSpPr>
          <p:cNvPr id="2" name="Rectangle 1"/>
          <p:cNvSpPr/>
          <p:nvPr/>
        </p:nvSpPr>
        <p:spPr>
          <a:xfrm>
            <a:off x="1660634" y="1802675"/>
            <a:ext cx="9217573" cy="809897"/>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t>Who Is Considered Management?</a:t>
            </a:r>
          </a:p>
        </p:txBody>
      </p:sp>
    </p:spTree>
    <p:extLst>
      <p:ext uri="{BB962C8B-B14F-4D97-AF65-F5344CB8AC3E}">
        <p14:creationId xmlns:p14="http://schemas.microsoft.com/office/powerpoint/2010/main" val="2278836322"/>
      </p:ext>
    </p:extLst>
  </p:cSld>
  <p:clrMapOvr>
    <a:masterClrMapping/>
  </p:clrMapOvr>
  <mc:AlternateContent xmlns:mc="http://schemas.openxmlformats.org/markup-compatibility/2006" xmlns:p14="http://schemas.microsoft.com/office/powerpoint/2010/main">
    <mc:Choice Requires="p14">
      <p:transition spd="slow" p14:dur="2000" advTm="26106"/>
    </mc:Choice>
    <mc:Fallback xmlns="">
      <p:transition spd="slow" advTm="2610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981200" y="274638"/>
            <a:ext cx="8229600" cy="1143000"/>
          </a:xfrm>
        </p:spPr>
        <p:txBody>
          <a:bodyPr/>
          <a:lstStyle/>
          <a:p>
            <a:r>
              <a:rPr lang="en-US" sz="4000" kern="1200" dirty="0"/>
              <a:t>Internal</a:t>
            </a:r>
            <a:r>
              <a:rPr lang="en-US" kern="1200" dirty="0"/>
              <a:t> Control –The Basics</a:t>
            </a:r>
          </a:p>
        </p:txBody>
      </p:sp>
      <p:graphicFrame>
        <p:nvGraphicFramePr>
          <p:cNvPr id="5" name="Diagram 4"/>
          <p:cNvGraphicFramePr/>
          <p:nvPr>
            <p:extLst>
              <p:ext uri="{D42A27DB-BD31-4B8C-83A1-F6EECF244321}">
                <p14:modId xmlns:p14="http://schemas.microsoft.com/office/powerpoint/2010/main" val="3270051027"/>
              </p:ext>
            </p:extLst>
          </p:nvPr>
        </p:nvGraphicFramePr>
        <p:xfrm>
          <a:off x="768250" y="846138"/>
          <a:ext cx="10509350" cy="6013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553E8171-9A66-017F-1607-FA72B954A2B1}"/>
              </a:ext>
            </a:extLst>
          </p:cNvPr>
          <p:cNvSpPr>
            <a:spLocks noGrp="1"/>
          </p:cNvSpPr>
          <p:nvPr>
            <p:ph type="sldNum" sz="quarter" idx="12"/>
          </p:nvPr>
        </p:nvSpPr>
        <p:spPr/>
        <p:txBody>
          <a:bodyPr/>
          <a:lstStyle/>
          <a:p>
            <a:fld id="{B3573516-9AED-4559-B662-4E807BF64526}" type="slidenum">
              <a:rPr lang="en-US" smtClean="0"/>
              <a:t>4</a:t>
            </a:fld>
            <a:endParaRPr lang="en-US" dirty="0"/>
          </a:p>
        </p:txBody>
      </p:sp>
    </p:spTree>
    <p:extLst>
      <p:ext uri="{BB962C8B-B14F-4D97-AF65-F5344CB8AC3E}">
        <p14:creationId xmlns:p14="http://schemas.microsoft.com/office/powerpoint/2010/main" val="394270249"/>
      </p:ext>
    </p:extLst>
  </p:cSld>
  <p:clrMapOvr>
    <a:masterClrMapping/>
  </p:clrMapOvr>
  <p:transition advTm="42414"/>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hidden="1"/>
          <p:cNvSpPr>
            <a:spLocks noGrp="1"/>
          </p:cNvSpPr>
          <p:nvPr>
            <p:ph type="sldNum" sz="quarter" idx="12"/>
          </p:nvPr>
        </p:nvSpPr>
        <p:spPr/>
        <p:txBody>
          <a:bodyPr/>
          <a:lstStyle/>
          <a:p>
            <a:pPr>
              <a:defRPr/>
            </a:pPr>
            <a:fld id="{235DEBD0-8BB4-479F-9543-79CFF14CCE27}" type="slidenum">
              <a:rPr lang="en-US" smtClean="0"/>
              <a:pPr>
                <a:defRPr/>
              </a:pPr>
              <a:t>40</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49938014"/>
              </p:ext>
            </p:extLst>
          </p:nvPr>
        </p:nvGraphicFramePr>
        <p:xfrm>
          <a:off x="396327" y="1335088"/>
          <a:ext cx="11112501" cy="4849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p:cNvSpPr>
            <a:spLocks noGrp="1" noChangeArrowheads="1"/>
          </p:cNvSpPr>
          <p:nvPr>
            <p:ph type="title"/>
          </p:nvPr>
        </p:nvSpPr>
        <p:spPr>
          <a:xfrm>
            <a:off x="2152649" y="373155"/>
            <a:ext cx="7886700" cy="844117"/>
          </a:xfrm>
        </p:spPr>
        <p:txBody>
          <a:bodyPr>
            <a:normAutofit/>
          </a:bodyPr>
          <a:lstStyle/>
          <a:p>
            <a:r>
              <a:rPr lang="en-US" sz="4400" dirty="0"/>
              <a:t>Responsibility for Controls</a:t>
            </a:r>
          </a:p>
        </p:txBody>
      </p:sp>
    </p:spTree>
    <p:extLst>
      <p:ext uri="{BB962C8B-B14F-4D97-AF65-F5344CB8AC3E}">
        <p14:creationId xmlns:p14="http://schemas.microsoft.com/office/powerpoint/2010/main" val="4108167268"/>
      </p:ext>
    </p:extLst>
  </p:cSld>
  <p:clrMapOvr>
    <a:masterClrMapping/>
  </p:clrMapOvr>
  <mc:AlternateContent xmlns:mc="http://schemas.openxmlformats.org/markup-compatibility/2006" xmlns:p14="http://schemas.microsoft.com/office/powerpoint/2010/main">
    <mc:Choice Requires="p14">
      <p:transition spd="slow" p14:dur="2000" advTm="34690"/>
    </mc:Choice>
    <mc:Fallback xmlns="">
      <p:transition spd="slow" advTm="3469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2455" y="274638"/>
            <a:ext cx="11183007" cy="1143000"/>
          </a:xfrm>
        </p:spPr>
        <p:txBody>
          <a:bodyPr>
            <a:noAutofit/>
          </a:bodyPr>
          <a:lstStyle/>
          <a:p>
            <a:r>
              <a:rPr lang="en-US" sz="4400" dirty="0"/>
              <a:t>Management’s Responsibility for Fraud</a:t>
            </a:r>
          </a:p>
        </p:txBody>
      </p:sp>
      <p:sp>
        <p:nvSpPr>
          <p:cNvPr id="21507" name="Rectangle 3"/>
          <p:cNvSpPr>
            <a:spLocks noGrp="1" noChangeArrowheads="1"/>
          </p:cNvSpPr>
          <p:nvPr>
            <p:ph type="body" idx="1"/>
          </p:nvPr>
        </p:nvSpPr>
        <p:spPr>
          <a:xfrm>
            <a:off x="903890" y="1417638"/>
            <a:ext cx="10384220" cy="4121150"/>
          </a:xfrm>
        </p:spPr>
        <p:txBody>
          <a:bodyPr/>
          <a:lstStyle/>
          <a:p>
            <a:pPr algn="just">
              <a:buFontTx/>
              <a:buNone/>
            </a:pPr>
            <a:r>
              <a:rPr lang="en-US" dirty="0">
                <a:solidFill>
                  <a:schemeClr val="bg1"/>
                </a:solidFill>
              </a:rPr>
              <a:t>  </a:t>
            </a:r>
            <a:r>
              <a:rPr lang="en-US" sz="3600" dirty="0"/>
              <a:t>Management should assess risks and review fraud risk indicators to develop policies or controls to minimize the risk of a fraud occurring.</a:t>
            </a:r>
          </a:p>
        </p:txBody>
      </p:sp>
      <p:pic>
        <p:nvPicPr>
          <p:cNvPr id="3" name="Picture 2"/>
          <p:cNvPicPr>
            <a:picLocks noChangeAspect="1"/>
          </p:cNvPicPr>
          <p:nvPr/>
        </p:nvPicPr>
        <p:blipFill>
          <a:blip r:embed="rId3"/>
          <a:stretch>
            <a:fillRect/>
          </a:stretch>
        </p:blipFill>
        <p:spPr>
          <a:xfrm>
            <a:off x="3396261" y="2916372"/>
            <a:ext cx="5042126" cy="3341076"/>
          </a:xfrm>
          <a:prstGeom prst="rect">
            <a:avLst/>
          </a:prstGeom>
        </p:spPr>
      </p:pic>
      <p:pic>
        <p:nvPicPr>
          <p:cNvPr id="4" name="Picture 3"/>
          <p:cNvPicPr>
            <a:picLocks noChangeAspect="1"/>
          </p:cNvPicPr>
          <p:nvPr/>
        </p:nvPicPr>
        <p:blipFill>
          <a:blip r:embed="rId4"/>
          <a:stretch>
            <a:fillRect/>
          </a:stretch>
        </p:blipFill>
        <p:spPr>
          <a:xfrm>
            <a:off x="3593375" y="3336787"/>
            <a:ext cx="381000" cy="295275"/>
          </a:xfrm>
          <a:prstGeom prst="rect">
            <a:avLst/>
          </a:prstGeom>
        </p:spPr>
      </p:pic>
      <p:sp>
        <p:nvSpPr>
          <p:cNvPr id="2" name="Slide Number Placeholder 1">
            <a:extLst>
              <a:ext uri="{FF2B5EF4-FFF2-40B4-BE49-F238E27FC236}">
                <a16:creationId xmlns:a16="http://schemas.microsoft.com/office/drawing/2014/main" id="{5BD336C9-2A3C-4542-D75A-2B74FA8A1A66}"/>
              </a:ext>
            </a:extLst>
          </p:cNvPr>
          <p:cNvSpPr>
            <a:spLocks noGrp="1"/>
          </p:cNvSpPr>
          <p:nvPr>
            <p:ph type="sldNum" sz="quarter" idx="12"/>
          </p:nvPr>
        </p:nvSpPr>
        <p:spPr/>
        <p:txBody>
          <a:bodyPr/>
          <a:lstStyle/>
          <a:p>
            <a:fld id="{B3573516-9AED-4559-B662-4E807BF64526}" type="slidenum">
              <a:rPr lang="en-US" smtClean="0"/>
              <a:t>41</a:t>
            </a:fld>
            <a:endParaRPr lang="en-US" dirty="0"/>
          </a:p>
        </p:txBody>
      </p:sp>
    </p:spTree>
    <p:extLst>
      <p:ext uri="{BB962C8B-B14F-4D97-AF65-F5344CB8AC3E}">
        <p14:creationId xmlns:p14="http://schemas.microsoft.com/office/powerpoint/2010/main" val="3276628391"/>
      </p:ext>
    </p:extLst>
  </p:cSld>
  <p:clrMapOvr>
    <a:masterClrMapping/>
  </p:clrMapOvr>
  <p:transition advTm="47137"/>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49" y="429118"/>
            <a:ext cx="7886700" cy="844117"/>
          </a:xfrm>
        </p:spPr>
        <p:txBody>
          <a:bodyPr>
            <a:normAutofit/>
          </a:bodyPr>
          <a:lstStyle/>
          <a:p>
            <a:r>
              <a:rPr lang="en-US" sz="4400" dirty="0"/>
              <a:t>Common Policies</a:t>
            </a:r>
          </a:p>
        </p:txBody>
      </p:sp>
      <p:sp>
        <p:nvSpPr>
          <p:cNvPr id="4" name="Slide Number Placeholder 3" hidden="1"/>
          <p:cNvSpPr>
            <a:spLocks noGrp="1"/>
          </p:cNvSpPr>
          <p:nvPr>
            <p:ph type="sldNum" sz="quarter" idx="12"/>
          </p:nvPr>
        </p:nvSpPr>
        <p:spPr/>
        <p:txBody>
          <a:bodyPr/>
          <a:lstStyle/>
          <a:p>
            <a:pPr>
              <a:defRPr/>
            </a:pPr>
            <a:fld id="{235DEBD0-8BB4-479F-9543-79CFF14CCE27}" type="slidenum">
              <a:rPr lang="en-US" smtClean="0"/>
              <a:pPr>
                <a:defRPr/>
              </a:pPr>
              <a:t>42</a:t>
            </a:fld>
            <a:endParaRPr lang="en-US" dirty="0"/>
          </a:p>
        </p:txBody>
      </p:sp>
      <p:graphicFrame>
        <p:nvGraphicFramePr>
          <p:cNvPr id="3" name="Diagram 2"/>
          <p:cNvGraphicFramePr/>
          <p:nvPr>
            <p:extLst>
              <p:ext uri="{D42A27DB-BD31-4B8C-83A1-F6EECF244321}">
                <p14:modId xmlns:p14="http://schemas.microsoft.com/office/powerpoint/2010/main" val="438890391"/>
              </p:ext>
            </p:extLst>
          </p:nvPr>
        </p:nvGraphicFramePr>
        <p:xfrm>
          <a:off x="310492" y="1273235"/>
          <a:ext cx="11450583" cy="4949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3295075"/>
      </p:ext>
    </p:extLst>
  </p:cSld>
  <p:clrMapOvr>
    <a:masterClrMapping/>
  </p:clrMapOvr>
  <mc:AlternateContent xmlns:mc="http://schemas.openxmlformats.org/markup-compatibility/2006" xmlns:p14="http://schemas.microsoft.com/office/powerpoint/2010/main">
    <mc:Choice Requires="p14">
      <p:transition spd="slow" p14:dur="2000" advTm="104876"/>
    </mc:Choice>
    <mc:Fallback xmlns="">
      <p:transition spd="slow" advTm="104876"/>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Focus of Internal Control</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53895432"/>
              </p:ext>
            </p:extLst>
          </p:nvPr>
        </p:nvGraphicFramePr>
        <p:xfrm>
          <a:off x="2313455" y="1367329"/>
          <a:ext cx="7565091" cy="4899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AFAF9E59-05AB-4B69-8908-DFF3CAA38312}" type="slidenum">
              <a:rPr lang="en-US" smtClean="0"/>
              <a:t>43</a:t>
            </a:fld>
            <a:endParaRPr lang="en-US" dirty="0"/>
          </a:p>
        </p:txBody>
      </p:sp>
      <p:pic>
        <p:nvPicPr>
          <p:cNvPr id="3" name="Picture 2"/>
          <p:cNvPicPr>
            <a:picLocks noChangeAspect="1"/>
          </p:cNvPicPr>
          <p:nvPr/>
        </p:nvPicPr>
        <p:blipFill rotWithShape="1">
          <a:blip r:embed="rId8">
            <a:extLst>
              <a:ext uri="{28A0092B-C50C-407E-A947-70E740481C1C}">
                <a14:useLocalDpi xmlns:a14="http://schemas.microsoft.com/office/drawing/2010/main" val="0"/>
              </a:ext>
            </a:extLst>
          </a:blip>
          <a:srcRect l="6700" r="7789" b="336"/>
          <a:stretch/>
        </p:blipFill>
        <p:spPr>
          <a:xfrm>
            <a:off x="10166717" y="521405"/>
            <a:ext cx="1076326" cy="1004571"/>
          </a:xfrm>
          <a:prstGeom prst="rect">
            <a:avLst/>
          </a:prstGeom>
        </p:spPr>
      </p:pic>
      <p:pic>
        <p:nvPicPr>
          <p:cNvPr id="6" name="Picture 2"/>
          <p:cNvPicPr>
            <a:picLocks noChangeAspect="1"/>
          </p:cNvPicPr>
          <p:nvPr/>
        </p:nvPicPr>
        <p:blipFill rotWithShape="1">
          <a:blip r:embed="rId8">
            <a:extLst>
              <a:ext uri="{28A0092B-C50C-407E-A947-70E740481C1C}">
                <a14:useLocalDpi xmlns:a14="http://schemas.microsoft.com/office/drawing/2010/main" val="0"/>
              </a:ext>
            </a:extLst>
          </a:blip>
          <a:srcRect l="6700" r="7789" b="336"/>
          <a:stretch/>
        </p:blipFill>
        <p:spPr>
          <a:xfrm>
            <a:off x="9905213" y="407769"/>
            <a:ext cx="1319834" cy="1231845"/>
          </a:xfrm>
          <a:prstGeom prst="rect">
            <a:avLst/>
          </a:prstGeom>
        </p:spPr>
      </p:pic>
    </p:spTree>
    <p:extLst>
      <p:ext uri="{BB962C8B-B14F-4D97-AF65-F5344CB8AC3E}">
        <p14:creationId xmlns:p14="http://schemas.microsoft.com/office/powerpoint/2010/main" val="13901080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61241" y="1295400"/>
            <a:ext cx="5215759" cy="2438400"/>
          </a:xfrm>
        </p:spPr>
        <p:txBody>
          <a:bodyPr/>
          <a:lstStyle/>
          <a:p>
            <a:r>
              <a:rPr lang="en-US" sz="5500" dirty="0"/>
              <a:t>Segregation of Duties</a:t>
            </a:r>
          </a:p>
        </p:txBody>
      </p:sp>
      <p:sp>
        <p:nvSpPr>
          <p:cNvPr id="4" name="Slide Number Placeholder 3" hidden="1"/>
          <p:cNvSpPr>
            <a:spLocks noGrp="1"/>
          </p:cNvSpPr>
          <p:nvPr>
            <p:ph type="sldNum" sz="quarter" idx="11"/>
          </p:nvPr>
        </p:nvSpPr>
        <p:spPr>
          <a:xfrm>
            <a:off x="0" y="0"/>
            <a:ext cx="0" cy="0"/>
          </a:xfr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05601" y="1295400"/>
            <a:ext cx="3476625" cy="3287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4521538"/>
      </p:ext>
    </p:extLst>
  </p:cSld>
  <p:clrMapOvr>
    <a:masterClrMapping/>
  </p:clrMapOvr>
  <mc:AlternateContent xmlns:mc="http://schemas.openxmlformats.org/markup-compatibility/2006" xmlns:p14="http://schemas.microsoft.com/office/powerpoint/2010/main">
    <mc:Choice Requires="p14">
      <p:transition spd="slow" p14:dur="1300" advTm="28731">
        <p14:pan dir="u"/>
      </p:transition>
    </mc:Choice>
    <mc:Fallback xmlns="">
      <p:transition spd="slow" advTm="28731">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400" y="346841"/>
            <a:ext cx="8763000" cy="1177159"/>
          </a:xfrm>
        </p:spPr>
        <p:txBody>
          <a:bodyPr>
            <a:normAutofit/>
          </a:bodyPr>
          <a:lstStyle/>
          <a:p>
            <a:r>
              <a:rPr lang="en-US" sz="4400" b="1" dirty="0"/>
              <a:t>Segregation of Duties Definition</a:t>
            </a:r>
          </a:p>
        </p:txBody>
      </p:sp>
      <p:sp>
        <p:nvSpPr>
          <p:cNvPr id="4" name="Slide Number Placeholder 3" hidden="1"/>
          <p:cNvSpPr>
            <a:spLocks noGrp="1"/>
          </p:cNvSpPr>
          <p:nvPr>
            <p:ph type="sldNum" sz="quarter" idx="11"/>
          </p:nvPr>
        </p:nvSpPr>
        <p:spPr>
          <a:xfrm>
            <a:off x="0" y="0"/>
            <a:ext cx="0" cy="0"/>
          </a:xfr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white"/>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1187719"/>
              </p:ext>
            </p:extLst>
          </p:nvPr>
        </p:nvGraphicFramePr>
        <p:xfrm>
          <a:off x="446690" y="1355834"/>
          <a:ext cx="11083158" cy="5044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6111503"/>
      </p:ext>
    </p:extLst>
  </p:cSld>
  <p:clrMapOvr>
    <a:masterClrMapping/>
  </p:clrMapOvr>
  <mc:AlternateContent xmlns:mc="http://schemas.openxmlformats.org/markup-compatibility/2006" xmlns:p14="http://schemas.microsoft.com/office/powerpoint/2010/main">
    <mc:Choice Requires="p14">
      <p:transition spd="slow" p14:dur="2000" advTm="41457"/>
    </mc:Choice>
    <mc:Fallback xmlns="">
      <p:transition spd="slow" advTm="41457"/>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903" y="365128"/>
            <a:ext cx="11235559" cy="1002200"/>
          </a:xfrm>
        </p:spPr>
        <p:txBody>
          <a:bodyPr>
            <a:normAutofit/>
          </a:bodyPr>
          <a:lstStyle/>
          <a:p>
            <a:r>
              <a:rPr lang="en-US" sz="4400" dirty="0"/>
              <a:t>Focus of Internal Control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94159101"/>
              </p:ext>
            </p:extLst>
          </p:nvPr>
        </p:nvGraphicFramePr>
        <p:xfrm>
          <a:off x="2152650" y="1553204"/>
          <a:ext cx="7886700" cy="4662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AFAF9E59-05AB-4B69-8908-DFF3CAA38312}" type="slidenum">
              <a:rPr lang="en-US" smtClean="0"/>
              <a:t>46</a:t>
            </a:fld>
            <a:endParaRPr lang="en-US" dirty="0"/>
          </a:p>
        </p:txBody>
      </p:sp>
      <p:pic>
        <p:nvPicPr>
          <p:cNvPr id="6" name="Picture 5"/>
          <p:cNvPicPr>
            <a:picLocks noChangeAspect="1"/>
          </p:cNvPicPr>
          <p:nvPr/>
        </p:nvPicPr>
        <p:blipFill rotWithShape="1">
          <a:blip r:embed="rId8">
            <a:extLst>
              <a:ext uri="{28A0092B-C50C-407E-A947-70E740481C1C}">
                <a14:useLocalDpi xmlns:a14="http://schemas.microsoft.com/office/drawing/2010/main" val="0"/>
              </a:ext>
            </a:extLst>
          </a:blip>
          <a:srcRect l="6700" r="7789" b="336"/>
          <a:stretch/>
        </p:blipFill>
        <p:spPr>
          <a:xfrm>
            <a:off x="9982200" y="365128"/>
            <a:ext cx="1076326" cy="1004571"/>
          </a:xfrm>
          <a:prstGeom prst="rect">
            <a:avLst/>
          </a:prstGeom>
        </p:spPr>
      </p:pic>
      <p:pic>
        <p:nvPicPr>
          <p:cNvPr id="3" name="Picture 5"/>
          <p:cNvPicPr>
            <a:picLocks noChangeAspect="1"/>
          </p:cNvPicPr>
          <p:nvPr/>
        </p:nvPicPr>
        <p:blipFill rotWithShape="1">
          <a:blip r:embed="rId8">
            <a:extLst>
              <a:ext uri="{28A0092B-C50C-407E-A947-70E740481C1C}">
                <a14:useLocalDpi xmlns:a14="http://schemas.microsoft.com/office/drawing/2010/main" val="0"/>
              </a:ext>
            </a:extLst>
          </a:blip>
          <a:srcRect l="6700" r="7789" b="336"/>
          <a:stretch/>
        </p:blipFill>
        <p:spPr>
          <a:xfrm>
            <a:off x="9982200" y="407961"/>
            <a:ext cx="1371600" cy="1280160"/>
          </a:xfrm>
          <a:prstGeom prst="rect">
            <a:avLst/>
          </a:prstGeom>
        </p:spPr>
      </p:pic>
    </p:spTree>
    <p:extLst>
      <p:ext uri="{BB962C8B-B14F-4D97-AF65-F5344CB8AC3E}">
        <p14:creationId xmlns:p14="http://schemas.microsoft.com/office/powerpoint/2010/main" val="22757569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70735079"/>
              </p:ext>
            </p:extLst>
          </p:nvPr>
        </p:nvGraphicFramePr>
        <p:xfrm>
          <a:off x="441434" y="1728952"/>
          <a:ext cx="10773104"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441434" y="609600"/>
            <a:ext cx="11088414" cy="914400"/>
          </a:xfrm>
        </p:spPr>
        <p:txBody>
          <a:bodyPr>
            <a:noAutofit/>
          </a:bodyPr>
          <a:lstStyle/>
          <a:p>
            <a:r>
              <a:rPr lang="en-US" sz="4400" b="1" dirty="0"/>
              <a:t>Segregation of Duties in Standards/Guides</a:t>
            </a:r>
          </a:p>
        </p:txBody>
      </p:sp>
      <p:sp>
        <p:nvSpPr>
          <p:cNvPr id="4" name="Slide Number Placeholder 3" hidden="1"/>
          <p:cNvSpPr>
            <a:spLocks noGrp="1"/>
          </p:cNvSpPr>
          <p:nvPr>
            <p:ph type="sldNum" sz="quarter" idx="11"/>
          </p:nvPr>
        </p:nvSpPr>
        <p:spPr>
          <a:xfrm>
            <a:off x="0" y="0"/>
            <a:ext cx="0" cy="0"/>
          </a:xfr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white"/>
              </a:solidFill>
            </a:endParaRPr>
          </a:p>
        </p:txBody>
      </p:sp>
    </p:spTree>
    <p:extLst>
      <p:ext uri="{BB962C8B-B14F-4D97-AF65-F5344CB8AC3E}">
        <p14:creationId xmlns:p14="http://schemas.microsoft.com/office/powerpoint/2010/main" val="2972346713"/>
      </p:ext>
    </p:extLst>
  </p:cSld>
  <p:clrMapOvr>
    <a:masterClrMapping/>
  </p:clrMapOvr>
  <mc:AlternateContent xmlns:mc="http://schemas.openxmlformats.org/markup-compatibility/2006" xmlns:p14="http://schemas.microsoft.com/office/powerpoint/2010/main">
    <mc:Choice Requires="p14">
      <p:transition p14:dur="0" advTm="26829"/>
    </mc:Choice>
    <mc:Fallback xmlns="">
      <p:transition advTm="26829"/>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314551859"/>
              </p:ext>
            </p:extLst>
          </p:nvPr>
        </p:nvGraphicFramePr>
        <p:xfrm>
          <a:off x="557046" y="1542394"/>
          <a:ext cx="10930759"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557046" y="420414"/>
            <a:ext cx="10930759" cy="935419"/>
          </a:xfrm>
        </p:spPr>
        <p:txBody>
          <a:bodyPr>
            <a:noAutofit/>
          </a:bodyPr>
          <a:lstStyle/>
          <a:p>
            <a:r>
              <a:rPr lang="en-US" sz="4400" dirty="0"/>
              <a:t>Assignment of Responsibility &amp; Delegation of Authority</a:t>
            </a:r>
          </a:p>
        </p:txBody>
      </p:sp>
      <p:sp>
        <p:nvSpPr>
          <p:cNvPr id="4" name="Slide Number Placeholder 3" hidden="1"/>
          <p:cNvSpPr>
            <a:spLocks noGrp="1"/>
          </p:cNvSpPr>
          <p:nvPr>
            <p:ph type="sldNum" sz="quarter" idx="11"/>
          </p:nvPr>
        </p:nvSpPr>
        <p:spPr>
          <a:xfrm>
            <a:off x="0" y="0"/>
            <a:ext cx="0" cy="0"/>
          </a:xfr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white"/>
              </a:solidFill>
            </a:endParaRPr>
          </a:p>
        </p:txBody>
      </p:sp>
    </p:spTree>
    <p:extLst>
      <p:ext uri="{BB962C8B-B14F-4D97-AF65-F5344CB8AC3E}">
        <p14:creationId xmlns:p14="http://schemas.microsoft.com/office/powerpoint/2010/main" val="151032647"/>
      </p:ext>
    </p:extLst>
  </p:cSld>
  <p:clrMapOvr>
    <a:masterClrMapping/>
  </p:clrMapOvr>
  <mc:AlternateContent xmlns:mc="http://schemas.openxmlformats.org/markup-compatibility/2006" xmlns:p14="http://schemas.microsoft.com/office/powerpoint/2010/main">
    <mc:Choice Requires="p14">
      <p:transition p14:dur="0" advTm="18656"/>
    </mc:Choice>
    <mc:Fallback xmlns="">
      <p:transition advTm="18656"/>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13595227"/>
              </p:ext>
            </p:extLst>
          </p:nvPr>
        </p:nvGraphicFramePr>
        <p:xfrm>
          <a:off x="1600200" y="1270000"/>
          <a:ext cx="8915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2152649" y="425884"/>
            <a:ext cx="7886700" cy="844117"/>
          </a:xfrm>
        </p:spPr>
        <p:txBody>
          <a:bodyPr>
            <a:normAutofit/>
          </a:bodyPr>
          <a:lstStyle/>
          <a:p>
            <a:r>
              <a:rPr lang="en-US" sz="4400" b="1" dirty="0"/>
              <a:t>Segregation of Duties</a:t>
            </a:r>
          </a:p>
        </p:txBody>
      </p:sp>
      <p:sp>
        <p:nvSpPr>
          <p:cNvPr id="4" name="Slide Number Placeholder 3" hidden="1"/>
          <p:cNvSpPr>
            <a:spLocks noGrp="1"/>
          </p:cNvSpPr>
          <p:nvPr>
            <p:ph type="sldNum" sz="quarter" idx="11"/>
          </p:nvPr>
        </p:nvSpPr>
        <p:spPr>
          <a:xfrm>
            <a:off x="0" y="0"/>
            <a:ext cx="0" cy="0"/>
          </a:xfr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68094986"/>
      </p:ext>
    </p:extLst>
  </p:cSld>
  <p:clrMapOvr>
    <a:masterClrMapping/>
  </p:clrMapOvr>
  <mc:AlternateContent xmlns:mc="http://schemas.openxmlformats.org/markup-compatibility/2006" xmlns:p14="http://schemas.microsoft.com/office/powerpoint/2010/main">
    <mc:Choice Requires="p14">
      <p:transition p14:dur="0" advTm="26017"/>
    </mc:Choice>
    <mc:Fallback xmlns="">
      <p:transition advTm="2601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37C08-BEE2-BE8C-CEA9-42C55F883935}"/>
              </a:ext>
            </a:extLst>
          </p:cNvPr>
          <p:cNvSpPr>
            <a:spLocks noGrp="1"/>
          </p:cNvSpPr>
          <p:nvPr>
            <p:ph type="title"/>
          </p:nvPr>
        </p:nvSpPr>
        <p:spPr/>
        <p:txBody>
          <a:bodyPr>
            <a:normAutofit/>
          </a:bodyPr>
          <a:lstStyle/>
          <a:p>
            <a:r>
              <a:rPr lang="en-US" sz="4400" dirty="0"/>
              <a:t>What do Internal Controls look like?</a:t>
            </a:r>
          </a:p>
        </p:txBody>
      </p:sp>
      <p:sp>
        <p:nvSpPr>
          <p:cNvPr id="3" name="Content Placeholder 2">
            <a:extLst>
              <a:ext uri="{FF2B5EF4-FFF2-40B4-BE49-F238E27FC236}">
                <a16:creationId xmlns:a16="http://schemas.microsoft.com/office/drawing/2014/main" id="{2333F398-FCEB-C92D-3B54-4196E25FA878}"/>
              </a:ext>
            </a:extLst>
          </p:cNvPr>
          <p:cNvSpPr>
            <a:spLocks noGrp="1"/>
          </p:cNvSpPr>
          <p:nvPr>
            <p:ph idx="1"/>
          </p:nvPr>
        </p:nvSpPr>
        <p:spPr>
          <a:xfrm>
            <a:off x="554420" y="1526457"/>
            <a:ext cx="10954408" cy="4460904"/>
          </a:xfrm>
        </p:spPr>
        <p:txBody>
          <a:bodyPr>
            <a:normAutofit lnSpcReduction="10000"/>
          </a:bodyPr>
          <a:lstStyle/>
          <a:p>
            <a:pPr lvl="0"/>
            <a:r>
              <a:rPr lang="en-US" sz="3600" b="1" baseline="0" dirty="0"/>
              <a:t>Plans, methods, policies, and procedures </a:t>
            </a:r>
            <a:r>
              <a:rPr lang="en-US" sz="3600" b="0" dirty="0"/>
              <a:t>used to fulfill the mission, strategic plan, goals, and objectives of the entity</a:t>
            </a:r>
          </a:p>
          <a:p>
            <a:pPr lvl="0"/>
            <a:endParaRPr lang="en-US" sz="1000" b="0" baseline="0" dirty="0"/>
          </a:p>
          <a:p>
            <a:pPr lvl="0"/>
            <a:r>
              <a:rPr lang="en-US" sz="3600" b="1" baseline="0" dirty="0"/>
              <a:t>Continuous built-in component of operations </a:t>
            </a:r>
            <a:r>
              <a:rPr lang="en-US" sz="3600" b="0" dirty="0"/>
              <a:t>that provides </a:t>
            </a:r>
            <a:r>
              <a:rPr lang="en-US" sz="3600" b="0" i="1" dirty="0"/>
              <a:t>reasonable assurance, not absolute assurance</a:t>
            </a:r>
            <a:r>
              <a:rPr lang="en-US" sz="3600" b="0" dirty="0"/>
              <a:t>, that an entity’s objectives will be achieved</a:t>
            </a:r>
          </a:p>
          <a:p>
            <a:pPr lvl="0"/>
            <a:endParaRPr lang="en-US" sz="1100" b="1" baseline="0" dirty="0"/>
          </a:p>
          <a:p>
            <a:pPr lvl="0"/>
            <a:r>
              <a:rPr lang="en-US" sz="3600" b="1" baseline="0" dirty="0"/>
              <a:t>Not one event, but a series of actions </a:t>
            </a:r>
            <a:r>
              <a:rPr lang="en-US" sz="3600" b="0" dirty="0"/>
              <a:t>that occur throughout an entity’s operations</a:t>
            </a:r>
            <a:endParaRPr lang="en-US" sz="3600" b="0" baseline="0" dirty="0"/>
          </a:p>
          <a:p>
            <a:pPr marL="0" indent="0">
              <a:buNone/>
            </a:pPr>
            <a:endParaRPr lang="en-US" sz="2400" b="1" baseline="0" dirty="0"/>
          </a:p>
          <a:p>
            <a:endParaRPr lang="en-US" dirty="0"/>
          </a:p>
        </p:txBody>
      </p:sp>
      <p:sp>
        <p:nvSpPr>
          <p:cNvPr id="4" name="Slide Number Placeholder 3">
            <a:extLst>
              <a:ext uri="{FF2B5EF4-FFF2-40B4-BE49-F238E27FC236}">
                <a16:creationId xmlns:a16="http://schemas.microsoft.com/office/drawing/2014/main" id="{0396FBC5-726F-5E0E-8354-E2EAD9B4034B}"/>
              </a:ext>
            </a:extLst>
          </p:cNvPr>
          <p:cNvSpPr>
            <a:spLocks noGrp="1"/>
          </p:cNvSpPr>
          <p:nvPr>
            <p:ph type="sldNum" sz="quarter" idx="12"/>
          </p:nvPr>
        </p:nvSpPr>
        <p:spPr/>
        <p:txBody>
          <a:bodyPr/>
          <a:lstStyle/>
          <a:p>
            <a:fld id="{B3573516-9AED-4559-B662-4E807BF64526}" type="slidenum">
              <a:rPr lang="en-US" smtClean="0"/>
              <a:t>5</a:t>
            </a:fld>
            <a:endParaRPr lang="en-US" dirty="0"/>
          </a:p>
        </p:txBody>
      </p:sp>
    </p:spTree>
    <p:extLst>
      <p:ext uri="{BB962C8B-B14F-4D97-AF65-F5344CB8AC3E}">
        <p14:creationId xmlns:p14="http://schemas.microsoft.com/office/powerpoint/2010/main" val="35846869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0534949"/>
              </p:ext>
            </p:extLst>
          </p:nvPr>
        </p:nvGraphicFramePr>
        <p:xfrm>
          <a:off x="1638299" y="1320801"/>
          <a:ext cx="8915400" cy="4940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sz="4400" b="1" dirty="0"/>
              <a:t>Segregation of Duties</a:t>
            </a:r>
          </a:p>
        </p:txBody>
      </p:sp>
      <p:sp>
        <p:nvSpPr>
          <p:cNvPr id="4" name="Slide Number Placeholder 3" hidden="1"/>
          <p:cNvSpPr>
            <a:spLocks noGrp="1"/>
          </p:cNvSpPr>
          <p:nvPr>
            <p:ph type="sldNum" sz="quarter" idx="11"/>
          </p:nvPr>
        </p:nvSpPr>
        <p:spPr>
          <a:xfrm>
            <a:off x="0" y="0"/>
            <a:ext cx="0" cy="0"/>
          </a:xfr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white"/>
              </a:solidFill>
            </a:endParaRPr>
          </a:p>
        </p:txBody>
      </p:sp>
    </p:spTree>
    <p:extLst>
      <p:ext uri="{BB962C8B-B14F-4D97-AF65-F5344CB8AC3E}">
        <p14:creationId xmlns:p14="http://schemas.microsoft.com/office/powerpoint/2010/main" val="652247185"/>
      </p:ext>
    </p:extLst>
  </p:cSld>
  <p:clrMapOvr>
    <a:masterClrMapping/>
  </p:clrMapOvr>
  <mc:AlternateContent xmlns:mc="http://schemas.openxmlformats.org/markup-compatibility/2006" xmlns:p14="http://schemas.microsoft.com/office/powerpoint/2010/main">
    <mc:Choice Requires="p14">
      <p:transition p14:dur="0" advTm="70913"/>
    </mc:Choice>
    <mc:Fallback xmlns="">
      <p:transition advTm="70913"/>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Document Internal Controls</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565212471"/>
              </p:ext>
            </p:extLst>
          </p:nvPr>
        </p:nvGraphicFramePr>
        <p:xfrm>
          <a:off x="1315841" y="1574418"/>
          <a:ext cx="5663028" cy="42136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AFAF9E59-05AB-4B69-8908-DFF3CAA38312}" type="slidenum">
              <a:rPr lang="en-US" smtClean="0"/>
              <a:t>51</a:t>
            </a:fld>
            <a:endParaRPr lang="en-US" dirty="0"/>
          </a:p>
        </p:txBody>
      </p:sp>
      <p:pic>
        <p:nvPicPr>
          <p:cNvPr id="7" name="Picture Placeholder 6"/>
          <p:cNvPicPr>
            <a:picLocks noGrp="1" noChangeAspect="1"/>
          </p:cNvPicPr>
          <p:nvPr>
            <p:ph type="pic" sz="quarter" idx="13"/>
          </p:nvPr>
        </p:nvPicPr>
        <p:blipFill>
          <a:blip r:embed="rId8">
            <a:extLst>
              <a:ext uri="{28A0092B-C50C-407E-A947-70E740481C1C}">
                <a14:useLocalDpi xmlns:a14="http://schemas.microsoft.com/office/drawing/2010/main" val="0"/>
              </a:ext>
            </a:extLst>
          </a:blip>
          <a:srcRect l="5272" r="5272"/>
          <a:stretch>
            <a:fillRect/>
          </a:stretch>
        </p:blipFill>
        <p:spPr>
          <a:xfrm>
            <a:off x="7133912" y="2293018"/>
            <a:ext cx="2806826" cy="3137647"/>
          </a:xfrm>
        </p:spPr>
      </p:pic>
      <p:pic>
        <p:nvPicPr>
          <p:cNvPr id="3" name="Picture Placeholder 6"/>
          <p:cNvPicPr>
            <a:picLocks noGrp="1" noChangeAspect="1"/>
          </p:cNvPicPr>
          <p:nvPr>
            <p:ph type="pic" sz="quarter" idx="13"/>
          </p:nvPr>
        </p:nvPicPr>
        <p:blipFill>
          <a:blip r:embed="rId8">
            <a:extLst>
              <a:ext uri="{28A0092B-C50C-407E-A947-70E740481C1C}">
                <a14:useLocalDpi xmlns:a14="http://schemas.microsoft.com/office/drawing/2010/main" val="0"/>
              </a:ext>
            </a:extLst>
          </a:blip>
          <a:srcRect l="5272" r="5272"/>
          <a:stretch>
            <a:fillRect/>
          </a:stretch>
        </p:blipFill>
        <p:spPr>
          <a:xfrm>
            <a:off x="7133912" y="2293018"/>
            <a:ext cx="2806826" cy="3137647"/>
          </a:xfrm>
        </p:spPr>
      </p:pic>
    </p:spTree>
    <p:extLst>
      <p:ext uri="{BB962C8B-B14F-4D97-AF65-F5344CB8AC3E}">
        <p14:creationId xmlns:p14="http://schemas.microsoft.com/office/powerpoint/2010/main" val="25277228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Lessons Learned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61953316"/>
              </p:ext>
            </p:extLst>
          </p:nvPr>
        </p:nvGraphicFramePr>
        <p:xfrm>
          <a:off x="838200" y="1367328"/>
          <a:ext cx="10323786" cy="4863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AFAF9E59-05AB-4B69-8908-DFF3CAA38312}" type="slidenum">
              <a:rPr lang="en-US" smtClean="0"/>
              <a:t>52</a:t>
            </a:fld>
            <a:endParaRPr lang="en-US" dirty="0"/>
          </a:p>
        </p:txBody>
      </p:sp>
    </p:spTree>
    <p:extLst>
      <p:ext uri="{BB962C8B-B14F-4D97-AF65-F5344CB8AC3E}">
        <p14:creationId xmlns:p14="http://schemas.microsoft.com/office/powerpoint/2010/main" val="16135504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a:t>Take-Aways</a:t>
            </a:r>
            <a:endParaRPr lang="en-US" sz="4400" b="1" dirty="0"/>
          </a:p>
        </p:txBody>
      </p:sp>
      <p:sp>
        <p:nvSpPr>
          <p:cNvPr id="4" name="Slide Number Placeholder 3" hidden="1"/>
          <p:cNvSpPr>
            <a:spLocks noGrp="1"/>
          </p:cNvSpPr>
          <p:nvPr>
            <p:ph type="sldNum" sz="quarter" idx="11"/>
          </p:nvPr>
        </p:nvSpPr>
        <p:spPr>
          <a:xfrm>
            <a:off x="0" y="0"/>
            <a:ext cx="0" cy="0"/>
          </a:xfr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white"/>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94093773"/>
              </p:ext>
            </p:extLst>
          </p:nvPr>
        </p:nvGraphicFramePr>
        <p:xfrm>
          <a:off x="504628" y="1533910"/>
          <a:ext cx="11098793" cy="4340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1184835"/>
      </p:ext>
    </p:extLst>
  </p:cSld>
  <p:clrMapOvr>
    <a:masterClrMapping/>
  </p:clrMapOvr>
  <mc:AlternateContent xmlns:mc="http://schemas.openxmlformats.org/markup-compatibility/2006" xmlns:p14="http://schemas.microsoft.com/office/powerpoint/2010/main">
    <mc:Choice Requires="p14">
      <p:transition p14:dur="0" advTm="22645"/>
    </mc:Choice>
    <mc:Fallback xmlns="">
      <p:transition advTm="22645"/>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a:t>Take-Aways</a:t>
            </a:r>
            <a:endParaRPr lang="en-US" sz="4400" b="1" dirty="0"/>
          </a:p>
        </p:txBody>
      </p:sp>
      <p:sp>
        <p:nvSpPr>
          <p:cNvPr id="4" name="Slide Number Placeholder 3" hidden="1"/>
          <p:cNvSpPr>
            <a:spLocks noGrp="1"/>
          </p:cNvSpPr>
          <p:nvPr>
            <p:ph type="sldNum" sz="quarter" idx="11"/>
          </p:nvPr>
        </p:nvSpPr>
        <p:spPr>
          <a:xfrm>
            <a:off x="0" y="0"/>
            <a:ext cx="0" cy="0"/>
          </a:xfr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white"/>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659061"/>
              </p:ext>
            </p:extLst>
          </p:nvPr>
        </p:nvGraphicFramePr>
        <p:xfrm>
          <a:off x="536159" y="1367328"/>
          <a:ext cx="10972669" cy="5383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1211138"/>
      </p:ext>
    </p:extLst>
  </p:cSld>
  <p:clrMapOvr>
    <a:masterClrMapping/>
  </p:clrMapOvr>
  <mc:AlternateContent xmlns:mc="http://schemas.openxmlformats.org/markup-compatibility/2006" xmlns:p14="http://schemas.microsoft.com/office/powerpoint/2010/main">
    <mc:Choice Requires="p14">
      <p:transition p14:dur="0" advTm="29841"/>
    </mc:Choice>
    <mc:Fallback xmlns="">
      <p:transition advTm="29841"/>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2436812" y="2322786"/>
            <a:ext cx="7315200" cy="3093766"/>
          </a:xfrm>
        </p:spPr>
        <p:txBody>
          <a:bodyPr>
            <a:noAutofit/>
          </a:bodyPr>
          <a:lstStyle/>
          <a:p>
            <a:r>
              <a:rPr lang="en-US" sz="3200" dirty="0"/>
              <a:t>Ashley Perry</a:t>
            </a:r>
          </a:p>
          <a:p>
            <a:r>
              <a:rPr lang="en-US" sz="3200" dirty="0"/>
              <a:t>Quality Assurance &amp; Technical Specialist</a:t>
            </a:r>
          </a:p>
          <a:p>
            <a:pPr marL="0" indent="0" algn="ctr">
              <a:buNone/>
            </a:pPr>
            <a:r>
              <a:rPr lang="en-US" sz="3200" dirty="0">
                <a:latin typeface="Garamond" panose="02020404030301010803" pitchFamily="18" charset="0"/>
              </a:rPr>
              <a:t>65 E. State St.</a:t>
            </a:r>
          </a:p>
          <a:p>
            <a:pPr marL="0" indent="0" algn="ctr">
              <a:buNone/>
            </a:pPr>
            <a:r>
              <a:rPr lang="en-US" sz="3200" dirty="0">
                <a:latin typeface="Garamond" panose="02020404030301010803" pitchFamily="18" charset="0"/>
              </a:rPr>
              <a:t>Columbus, Ohio 43215</a:t>
            </a:r>
          </a:p>
          <a:p>
            <a:r>
              <a:rPr lang="en-US" sz="3200" dirty="0">
                <a:latin typeface="Garamond" panose="02020404030301010803" pitchFamily="18" charset="0"/>
              </a:rPr>
              <a:t>(800) 282-0370 </a:t>
            </a:r>
            <a:endParaRPr lang="en-US" sz="3200" b="0" dirty="0"/>
          </a:p>
          <a:p>
            <a:r>
              <a:rPr lang="en-US" sz="3200" dirty="0"/>
              <a:t>arperry@ohioauditor.gov</a:t>
            </a:r>
            <a:endParaRPr lang="en-US" sz="3200" b="0" dirty="0"/>
          </a:p>
        </p:txBody>
      </p:sp>
      <p:sp>
        <p:nvSpPr>
          <p:cNvPr id="2" name="Slide Number Placeholder 1"/>
          <p:cNvSpPr>
            <a:spLocks noGrp="1"/>
          </p:cNvSpPr>
          <p:nvPr>
            <p:ph type="sldNum" sz="quarter" idx="12"/>
          </p:nvPr>
        </p:nvSpPr>
        <p:spPr/>
        <p:txBody>
          <a:bodyPr/>
          <a:lstStyle/>
          <a:p>
            <a:fld id="{B3573516-9AED-4559-B662-4E807BF64526}" type="slidenum">
              <a:rPr lang="en-US" smtClean="0"/>
              <a:pPr/>
              <a:t>55</a:t>
            </a:fld>
            <a:endParaRPr lang="en-US" dirty="0"/>
          </a:p>
        </p:txBody>
      </p:sp>
    </p:spTree>
    <p:extLst>
      <p:ext uri="{BB962C8B-B14F-4D97-AF65-F5344CB8AC3E}">
        <p14:creationId xmlns:p14="http://schemas.microsoft.com/office/powerpoint/2010/main" val="3332307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427767" y="304800"/>
            <a:ext cx="7354409" cy="1143000"/>
          </a:xfrm>
          <a:ln>
            <a:noFill/>
          </a:ln>
        </p:spPr>
        <p:style>
          <a:lnRef idx="2">
            <a:schemeClr val="dk1"/>
          </a:lnRef>
          <a:fillRef idx="1">
            <a:schemeClr val="lt1"/>
          </a:fillRef>
          <a:effectRef idx="0">
            <a:schemeClr val="dk1"/>
          </a:effectRef>
          <a:fontRef idx="minor">
            <a:schemeClr val="dk1"/>
          </a:fontRef>
        </p:style>
        <p:txBody>
          <a:bodyPr>
            <a:normAutofit fontScale="90000"/>
          </a:bodyPr>
          <a:lstStyle/>
          <a:p>
            <a:r>
              <a:rPr lang="en-US" sz="4000" dirty="0">
                <a:solidFill>
                  <a:schemeClr val="tx1"/>
                </a:solidFill>
              </a:rPr>
              <a:t>Internal Controls:</a:t>
            </a:r>
            <a:br>
              <a:rPr lang="en-US" sz="4000" dirty="0">
                <a:solidFill>
                  <a:schemeClr val="tx1"/>
                </a:solidFill>
              </a:rPr>
            </a:br>
            <a:r>
              <a:rPr lang="en-US" sz="4000" dirty="0">
                <a:solidFill>
                  <a:schemeClr val="tx1"/>
                </a:solidFill>
              </a:rPr>
              <a:t>Five Components</a:t>
            </a:r>
          </a:p>
        </p:txBody>
      </p:sp>
      <p:sp>
        <p:nvSpPr>
          <p:cNvPr id="3075" name="Rectangle 3"/>
          <p:cNvSpPr>
            <a:spLocks noGrp="1" noChangeArrowheads="1"/>
          </p:cNvSpPr>
          <p:nvPr>
            <p:ph type="body" idx="1"/>
          </p:nvPr>
        </p:nvSpPr>
        <p:spPr>
          <a:xfrm>
            <a:off x="1051036" y="1524000"/>
            <a:ext cx="9932274" cy="4796246"/>
          </a:xfrm>
        </p:spPr>
        <p:style>
          <a:lnRef idx="2">
            <a:schemeClr val="accent3"/>
          </a:lnRef>
          <a:fillRef idx="1">
            <a:schemeClr val="lt1"/>
          </a:fillRef>
          <a:effectRef idx="0">
            <a:schemeClr val="accent3"/>
          </a:effectRef>
          <a:fontRef idx="minor">
            <a:schemeClr val="dk1"/>
          </a:fontRef>
        </p:style>
        <p:txBody>
          <a:bodyPr>
            <a:normAutofit/>
          </a:bodyPr>
          <a:lstStyle/>
          <a:p>
            <a:pPr algn="ctr">
              <a:buNone/>
              <a:defRPr/>
            </a:pPr>
            <a:r>
              <a:rPr lang="en-US" sz="2800" b="1" i="1" dirty="0">
                <a:solidFill>
                  <a:srgbClr val="00385F"/>
                </a:solidFill>
              </a:rPr>
              <a:t>More than just control procedures</a:t>
            </a:r>
            <a:endParaRPr lang="en-US" sz="2800" dirty="0">
              <a:solidFill>
                <a:srgbClr val="00385F"/>
              </a:solidFill>
            </a:endParaRPr>
          </a:p>
        </p:txBody>
      </p:sp>
      <p:graphicFrame>
        <p:nvGraphicFramePr>
          <p:cNvPr id="6" name="Diagram 5"/>
          <p:cNvGraphicFramePr/>
          <p:nvPr>
            <p:extLst>
              <p:ext uri="{D42A27DB-BD31-4B8C-83A1-F6EECF244321}">
                <p14:modId xmlns:p14="http://schemas.microsoft.com/office/powerpoint/2010/main" val="2453651414"/>
              </p:ext>
            </p:extLst>
          </p:nvPr>
        </p:nvGraphicFramePr>
        <p:xfrm>
          <a:off x="1810407" y="1676400"/>
          <a:ext cx="8458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738A3F16-329D-CEDF-2119-41B516C9760D}"/>
              </a:ext>
            </a:extLst>
          </p:cNvPr>
          <p:cNvSpPr>
            <a:spLocks noGrp="1"/>
          </p:cNvSpPr>
          <p:nvPr>
            <p:ph type="sldNum" sz="quarter" idx="12"/>
          </p:nvPr>
        </p:nvSpPr>
        <p:spPr/>
        <p:txBody>
          <a:bodyPr/>
          <a:lstStyle/>
          <a:p>
            <a:fld id="{B3573516-9AED-4559-B662-4E807BF64526}" type="slidenum">
              <a:rPr lang="en-US" smtClean="0"/>
              <a:t>6</a:t>
            </a:fld>
            <a:endParaRPr lang="en-US" dirty="0"/>
          </a:p>
        </p:txBody>
      </p:sp>
    </p:spTree>
    <p:extLst>
      <p:ext uri="{BB962C8B-B14F-4D97-AF65-F5344CB8AC3E}">
        <p14:creationId xmlns:p14="http://schemas.microsoft.com/office/powerpoint/2010/main" val="2669047706"/>
      </p:ext>
    </p:extLst>
  </p:cSld>
  <p:clrMapOvr>
    <a:masterClrMapping/>
  </p:clrMapOvr>
  <p:transition advTm="1859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kern="1200" dirty="0"/>
              <a:t>Internal Controls Objectives</a:t>
            </a:r>
          </a:p>
        </p:txBody>
      </p:sp>
      <p:graphicFrame>
        <p:nvGraphicFramePr>
          <p:cNvPr id="4" name="Diagram 3"/>
          <p:cNvGraphicFramePr/>
          <p:nvPr>
            <p:extLst>
              <p:ext uri="{D42A27DB-BD31-4B8C-83A1-F6EECF244321}">
                <p14:modId xmlns:p14="http://schemas.microsoft.com/office/powerpoint/2010/main" val="3359211669"/>
              </p:ext>
            </p:extLst>
          </p:nvPr>
        </p:nvGraphicFramePr>
        <p:xfrm>
          <a:off x="460702" y="1367328"/>
          <a:ext cx="11006084" cy="4991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30992D70-6654-6F39-B30E-66B93CCF8D50}"/>
              </a:ext>
            </a:extLst>
          </p:cNvPr>
          <p:cNvSpPr>
            <a:spLocks noGrp="1"/>
          </p:cNvSpPr>
          <p:nvPr>
            <p:ph type="sldNum" sz="quarter" idx="12"/>
          </p:nvPr>
        </p:nvSpPr>
        <p:spPr/>
        <p:txBody>
          <a:bodyPr/>
          <a:lstStyle/>
          <a:p>
            <a:fld id="{B3573516-9AED-4559-B662-4E807BF64526}" type="slidenum">
              <a:rPr lang="en-US" smtClean="0"/>
              <a:t>7</a:t>
            </a:fld>
            <a:endParaRPr lang="en-US" dirty="0"/>
          </a:p>
        </p:txBody>
      </p:sp>
    </p:spTree>
    <p:extLst>
      <p:ext uri="{BB962C8B-B14F-4D97-AF65-F5344CB8AC3E}">
        <p14:creationId xmlns:p14="http://schemas.microsoft.com/office/powerpoint/2010/main" val="4216558830"/>
      </p:ext>
    </p:extLst>
  </p:cSld>
  <p:clrMapOvr>
    <a:masterClrMapping/>
  </p:clrMapOvr>
  <mc:AlternateContent xmlns:mc="http://schemas.openxmlformats.org/markup-compatibility/2006" xmlns:p14="http://schemas.microsoft.com/office/powerpoint/2010/main">
    <mc:Choice Requires="p14">
      <p:transition spd="slow" p14:dur="2000" advTm="37093"/>
    </mc:Choice>
    <mc:Fallback xmlns="">
      <p:transition spd="slow" advTm="3709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49" y="347755"/>
            <a:ext cx="7886700" cy="844117"/>
          </a:xfrm>
        </p:spPr>
        <p:txBody>
          <a:bodyPr>
            <a:normAutofit/>
          </a:bodyPr>
          <a:lstStyle/>
          <a:p>
            <a:r>
              <a:rPr lang="en-US" sz="4400" kern="1200" dirty="0"/>
              <a:t>Control Environment</a:t>
            </a:r>
          </a:p>
        </p:txBody>
      </p:sp>
      <p:graphicFrame>
        <p:nvGraphicFramePr>
          <p:cNvPr id="4" name="Diagram 3"/>
          <p:cNvGraphicFramePr/>
          <p:nvPr>
            <p:extLst>
              <p:ext uri="{D42A27DB-BD31-4B8C-83A1-F6EECF244321}">
                <p14:modId xmlns:p14="http://schemas.microsoft.com/office/powerpoint/2010/main" val="1246043054"/>
              </p:ext>
            </p:extLst>
          </p:nvPr>
        </p:nvGraphicFramePr>
        <p:xfrm>
          <a:off x="717827" y="695939"/>
          <a:ext cx="10643856" cy="6013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3C959B33-7131-97B0-4F44-280BBC8DC575}"/>
              </a:ext>
            </a:extLst>
          </p:cNvPr>
          <p:cNvSpPr>
            <a:spLocks noGrp="1"/>
          </p:cNvSpPr>
          <p:nvPr>
            <p:ph type="sldNum" sz="quarter" idx="12"/>
          </p:nvPr>
        </p:nvSpPr>
        <p:spPr/>
        <p:txBody>
          <a:bodyPr/>
          <a:lstStyle/>
          <a:p>
            <a:fld id="{B3573516-9AED-4559-B662-4E807BF64526}" type="slidenum">
              <a:rPr lang="en-US" smtClean="0"/>
              <a:t>8</a:t>
            </a:fld>
            <a:endParaRPr lang="en-US" dirty="0"/>
          </a:p>
        </p:txBody>
      </p:sp>
    </p:spTree>
    <p:extLst>
      <p:ext uri="{BB962C8B-B14F-4D97-AF65-F5344CB8AC3E}">
        <p14:creationId xmlns:p14="http://schemas.microsoft.com/office/powerpoint/2010/main" val="1421617998"/>
      </p:ext>
    </p:extLst>
  </p:cSld>
  <p:clrMapOvr>
    <a:masterClrMapping/>
  </p:clrMapOvr>
  <mc:AlternateContent xmlns:mc="http://schemas.openxmlformats.org/markup-compatibility/2006" xmlns:p14="http://schemas.microsoft.com/office/powerpoint/2010/main">
    <mc:Choice Requires="p14">
      <p:transition spd="slow" p14:dur="2000" advTm="47194"/>
    </mc:Choice>
    <mc:Fallback xmlns="">
      <p:transition spd="slow" advTm="4719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981200" y="5111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dirty="0">
                <a:solidFill>
                  <a:schemeClr val="tx1"/>
                </a:solidFill>
              </a:rPr>
              <a:t>Control Environment: </a:t>
            </a:r>
            <a:br>
              <a:rPr lang="en-US" b="1" dirty="0">
                <a:solidFill>
                  <a:schemeClr val="tx1"/>
                </a:solidFill>
              </a:rPr>
            </a:br>
            <a:r>
              <a:rPr lang="en-US" b="1" dirty="0">
                <a:solidFill>
                  <a:schemeClr val="tx1"/>
                </a:solidFill>
              </a:rPr>
              <a:t>Starts at the Top!</a:t>
            </a:r>
          </a:p>
        </p:txBody>
      </p:sp>
      <p:sp>
        <p:nvSpPr>
          <p:cNvPr id="8" name="Content Placeholder 1"/>
          <p:cNvSpPr txBox="1">
            <a:spLocks/>
          </p:cNvSpPr>
          <p:nvPr/>
        </p:nvSpPr>
        <p:spPr bwMode="auto">
          <a:xfrm>
            <a:off x="1524000" y="2115687"/>
            <a:ext cx="7620000" cy="36575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lnSpc>
                <a:spcPct val="90000"/>
              </a:lnSpc>
              <a:buNone/>
            </a:pPr>
            <a:endParaRPr lang="en-US" sz="800" dirty="0"/>
          </a:p>
          <a:p>
            <a:pPr algn="just">
              <a:lnSpc>
                <a:spcPct val="90000"/>
              </a:lnSpc>
              <a:buNone/>
            </a:pPr>
            <a:endParaRPr lang="en-US" sz="800" dirty="0"/>
          </a:p>
        </p:txBody>
      </p:sp>
      <p:graphicFrame>
        <p:nvGraphicFramePr>
          <p:cNvPr id="2" name="Diagram 1"/>
          <p:cNvGraphicFramePr/>
          <p:nvPr>
            <p:extLst>
              <p:ext uri="{D42A27DB-BD31-4B8C-83A1-F6EECF244321}">
                <p14:modId xmlns:p14="http://schemas.microsoft.com/office/powerpoint/2010/main" val="2525917905"/>
              </p:ext>
            </p:extLst>
          </p:nvPr>
        </p:nvGraphicFramePr>
        <p:xfrm>
          <a:off x="1424151" y="1914552"/>
          <a:ext cx="9338441" cy="4432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3E546D66-DE3B-8789-79A7-B2745197FE76}"/>
              </a:ext>
            </a:extLst>
          </p:cNvPr>
          <p:cNvSpPr>
            <a:spLocks noGrp="1"/>
          </p:cNvSpPr>
          <p:nvPr>
            <p:ph type="sldNum" sz="quarter" idx="12"/>
          </p:nvPr>
        </p:nvSpPr>
        <p:spPr/>
        <p:txBody>
          <a:bodyPr/>
          <a:lstStyle/>
          <a:p>
            <a:fld id="{B3573516-9AED-4559-B662-4E807BF64526}" type="slidenum">
              <a:rPr lang="en-US" smtClean="0"/>
              <a:t>9</a:t>
            </a:fld>
            <a:endParaRPr lang="en-US" dirty="0"/>
          </a:p>
        </p:txBody>
      </p:sp>
    </p:spTree>
    <p:extLst>
      <p:ext uri="{BB962C8B-B14F-4D97-AF65-F5344CB8AC3E}">
        <p14:creationId xmlns:p14="http://schemas.microsoft.com/office/powerpoint/2010/main" val="2777216319"/>
      </p:ext>
    </p:extLst>
  </p:cSld>
  <p:clrMapOvr>
    <a:masterClrMapping/>
  </p:clrMapOvr>
  <p:transition advTm="68925"/>
</p:sld>
</file>

<file path=ppt/tags/tag1.xml><?xml version="1.0" encoding="utf-8"?>
<p:tagLst xmlns:a="http://schemas.openxmlformats.org/drawingml/2006/main" xmlns:r="http://schemas.openxmlformats.org/officeDocument/2006/relationships" xmlns:p="http://schemas.openxmlformats.org/presentationml/2006/main">
  <p:tag name="TIMING" val="|6.7|0.5|0.8"/>
</p:tagLst>
</file>

<file path=ppt/theme/theme1.xml><?xml version="1.0" encoding="utf-8"?>
<a:theme xmlns:a="http://schemas.openxmlformats.org/drawingml/2006/main" name="AOS-Faber-Widescreen">
  <a:themeElements>
    <a:clrScheme name="FABER_01">
      <a:dk1>
        <a:srgbClr val="000000"/>
      </a:dk1>
      <a:lt1>
        <a:srgbClr val="FDFDFD"/>
      </a:lt1>
      <a:dk2>
        <a:srgbClr val="3E4B3D"/>
      </a:dk2>
      <a:lt2>
        <a:srgbClr val="CCCCCC"/>
      </a:lt2>
      <a:accent1>
        <a:srgbClr val="3E4B3D"/>
      </a:accent1>
      <a:accent2>
        <a:srgbClr val="A2B0A0"/>
      </a:accent2>
      <a:accent3>
        <a:srgbClr val="203D64"/>
      </a:accent3>
      <a:accent4>
        <a:srgbClr val="566D99"/>
      </a:accent4>
      <a:accent5>
        <a:srgbClr val="666666"/>
      </a:accent5>
      <a:accent6>
        <a:srgbClr val="B22222"/>
      </a:accent6>
      <a:hlink>
        <a:srgbClr val="007AFF"/>
      </a:hlink>
      <a:folHlink>
        <a:srgbClr val="0070C0"/>
      </a:folHlink>
    </a:clrScheme>
    <a:fontScheme name="AOS-Faber">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OS-Faber-Widescreen" id="{75056878-20D1-430D-93E3-FC2DBF75F828}" vid="{0CEF88C5-58D2-450F-9BD6-7985E551DC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04B9896271AF34C9F549B4098B81E42" ma:contentTypeVersion="23" ma:contentTypeDescription="Create a new document." ma:contentTypeScope="" ma:versionID="a704a5b3b381ad5db9cb7afe6ac2f153">
  <xsd:schema xmlns:xsd="http://www.w3.org/2001/XMLSchema" xmlns:xs="http://www.w3.org/2001/XMLSchema" xmlns:p="http://schemas.microsoft.com/office/2006/metadata/properties" xmlns:ns2="afbe0f3c-19b9-4654-b3a0-3e9f76fd8c8a" xmlns:ns3="0d5817e3-b880-408f-991f-e458db71995f" targetNamespace="http://schemas.microsoft.com/office/2006/metadata/properties" ma:root="true" ma:fieldsID="bd99ab368661f539b607a212c39ba7ef" ns2:_="" ns3:_="">
    <xsd:import namespace="afbe0f3c-19b9-4654-b3a0-3e9f76fd8c8a"/>
    <xsd:import namespace="0d5817e3-b880-408f-991f-e458db71995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Comments" minOccurs="0"/>
                <xsd:element ref="ns3:AddDate" minOccurs="0"/>
                <xsd:element ref="ns3:lcf76f155ced4ddcb4097134ff3c332f" minOccurs="0"/>
                <xsd:element ref="ns2:TaxCatchAll" minOccurs="0"/>
                <xsd:element ref="ns3:MediaServiceObjectDetectorVersions" minOccurs="0"/>
                <xsd:element ref="ns3:Thumbnail"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be0f3c-19b9-4654-b3a0-3e9f76fd8c8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cdce34c-a418-4f3f-8b71-fc7cc2ce3bb8}" ma:internalName="TaxCatchAll" ma:showField="CatchAllData" ma:web="afbe0f3c-19b9-4654-b3a0-3e9f76fd8c8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d5817e3-b880-408f-991f-e458db71995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Comments" ma:index="18" nillable="true" ma:displayName="Comments" ma:format="Dropdown" ma:internalName="Comments">
      <xsd:simpleType>
        <xsd:restriction base="dms:Note"/>
      </xsd:simpleType>
    </xsd:element>
    <xsd:element name="AddDate" ma:index="19" nillable="true" ma:displayName="Date Added" ma:default="[today]" ma:description="Test to see if the date the file added " ma:format="DateOnly" ma:internalName="AddDate">
      <xsd:simpleType>
        <xsd:restriction base="dms:DateTim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bcf1e98-7865-4f9d-8589-d03cd0a4efa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Thumbnail" ma:index="24" nillable="true" ma:displayName="Thumbnail" ma:format="Thumbnail" ma:internalName="Thumbnail">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fbe0f3c-19b9-4654-b3a0-3e9f76fd8c8a" xsi:nil="true"/>
    <Comments xmlns="0d5817e3-b880-408f-991f-e458db71995f">Update: Added "presentation date" on the Title Slide (the first slide). 
Removed social icons from the contact slide (the last slide).</Comments>
    <AddDate xmlns="0d5817e3-b880-408f-991f-e458db71995f">2021-12-09T18:12:35+00:00</AddDate>
    <lcf76f155ced4ddcb4097134ff3c332f xmlns="0d5817e3-b880-408f-991f-e458db71995f">
      <Terms xmlns="http://schemas.microsoft.com/office/infopath/2007/PartnerControls"/>
    </lcf76f155ced4ddcb4097134ff3c332f>
    <Thumbnail xmlns="0d5817e3-b880-408f-991f-e458db71995f" xsi:nil="true"/>
  </documentManagement>
</p:properties>
</file>

<file path=customXml/itemProps1.xml><?xml version="1.0" encoding="utf-8"?>
<ds:datastoreItem xmlns:ds="http://schemas.openxmlformats.org/officeDocument/2006/customXml" ds:itemID="{9B2E414A-7D15-46DC-8A78-74F000E58E30}">
  <ds:schemaRefs>
    <ds:schemaRef ds:uri="http://schemas.microsoft.com/sharepoint/v3/contenttype/forms"/>
  </ds:schemaRefs>
</ds:datastoreItem>
</file>

<file path=customXml/itemProps2.xml><?xml version="1.0" encoding="utf-8"?>
<ds:datastoreItem xmlns:ds="http://schemas.openxmlformats.org/officeDocument/2006/customXml" ds:itemID="{25FE97F9-E070-4128-8818-EE865E1591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be0f3c-19b9-4654-b3a0-3e9f76fd8c8a"/>
    <ds:schemaRef ds:uri="0d5817e3-b880-408f-991f-e458db7199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61980D5-E2A8-4856-A827-C5A3C14CE81F}">
  <ds:schemaRefs>
    <ds:schemaRef ds:uri="http://purl.org/dc/elements/1.1/"/>
    <ds:schemaRef ds:uri="http://schemas.microsoft.com/office/2006/metadata/properties"/>
    <ds:schemaRef ds:uri="7418be39-f53c-4695-bd11-5d0699714e99"/>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0ce91e9f-56e5-48ef-a683-ee4eed682988"/>
    <ds:schemaRef ds:uri="http://www.w3.org/XML/1998/namespace"/>
    <ds:schemaRef ds:uri="afbe0f3c-19b9-4654-b3a0-3e9f76fd8c8a"/>
    <ds:schemaRef ds:uri="0d5817e3-b880-408f-991f-e458db71995f"/>
  </ds:schemaRefs>
</ds:datastoreItem>
</file>

<file path=docProps/app.xml><?xml version="1.0" encoding="utf-8"?>
<Properties xmlns="http://schemas.openxmlformats.org/officeDocument/2006/extended-properties" xmlns:vt="http://schemas.openxmlformats.org/officeDocument/2006/docPropsVTypes">
  <Template/>
  <TotalTime>1241</TotalTime>
  <Words>7168</Words>
  <Application>Microsoft Office PowerPoint</Application>
  <PresentationFormat>Widescreen</PresentationFormat>
  <Paragraphs>824</Paragraphs>
  <Slides>55</Slides>
  <Notes>55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Aptos</vt:lpstr>
      <vt:lpstr>Arial</vt:lpstr>
      <vt:lpstr>Calibri</vt:lpstr>
      <vt:lpstr>Century Gothic</vt:lpstr>
      <vt:lpstr>Garamond</vt:lpstr>
      <vt:lpstr>AOS-Faber-Widescreen</vt:lpstr>
      <vt:lpstr>Advanced Accounting Seminar  Internal Controls</vt:lpstr>
      <vt:lpstr>Agenda</vt:lpstr>
      <vt:lpstr>PowerPoint Presentation</vt:lpstr>
      <vt:lpstr>Internal Control –The Basics</vt:lpstr>
      <vt:lpstr>What do Internal Controls look like?</vt:lpstr>
      <vt:lpstr>Internal Controls: Five Components</vt:lpstr>
      <vt:lpstr>Internal Controls Objectives</vt:lpstr>
      <vt:lpstr>Control Environment</vt:lpstr>
      <vt:lpstr>PowerPoint Presentation</vt:lpstr>
      <vt:lpstr>Risk Assessment</vt:lpstr>
      <vt:lpstr>Risk Assessment</vt:lpstr>
      <vt:lpstr>Risk Assessment</vt:lpstr>
      <vt:lpstr>Information and Communication Systems</vt:lpstr>
      <vt:lpstr>Information &amp; Communication</vt:lpstr>
      <vt:lpstr> Information &amp; Communication Examples </vt:lpstr>
      <vt:lpstr>Monitoring</vt:lpstr>
      <vt:lpstr>PowerPoint Presentation</vt:lpstr>
      <vt:lpstr>Control Activities/Procedures</vt:lpstr>
      <vt:lpstr>Types of Control Activities/Procedures</vt:lpstr>
      <vt:lpstr>Example Control Procedures</vt:lpstr>
      <vt:lpstr>How do we implement internal controls?</vt:lpstr>
      <vt:lpstr>Control Examples</vt:lpstr>
      <vt:lpstr>Control Examples</vt:lpstr>
      <vt:lpstr>3 Sources for Internal Control Guidance</vt:lpstr>
      <vt:lpstr>COSO</vt:lpstr>
      <vt:lpstr>COSO – Internal Control</vt:lpstr>
      <vt:lpstr>GAO’s Green Book –  Internal Control</vt:lpstr>
      <vt:lpstr>AU-C 315</vt:lpstr>
      <vt:lpstr>Components/Objectives/Entity</vt:lpstr>
      <vt:lpstr>Deficiency in Internal Control</vt:lpstr>
      <vt:lpstr>Service Organizations (SO’s)</vt:lpstr>
      <vt:lpstr>Typical SO’s</vt:lpstr>
      <vt:lpstr>PowerPoint Presentation</vt:lpstr>
      <vt:lpstr>Internal Controls</vt:lpstr>
      <vt:lpstr>Internal Controls</vt:lpstr>
      <vt:lpstr>Internal Control: An Evolving Process</vt:lpstr>
      <vt:lpstr>Internal Controls in the Remote and Hybrid Work Environment</vt:lpstr>
      <vt:lpstr>Responsibility for Controls</vt:lpstr>
      <vt:lpstr>Responsibility for Controls</vt:lpstr>
      <vt:lpstr>Responsibility for Controls</vt:lpstr>
      <vt:lpstr>Management’s Responsibility for Fraud</vt:lpstr>
      <vt:lpstr>Common Policies</vt:lpstr>
      <vt:lpstr>Focus of Internal Control</vt:lpstr>
      <vt:lpstr>Segregation of Duties</vt:lpstr>
      <vt:lpstr>Segregation of Duties Definition</vt:lpstr>
      <vt:lpstr>Focus of Internal Control </vt:lpstr>
      <vt:lpstr>Segregation of Duties in Standards/Guides</vt:lpstr>
      <vt:lpstr>Assignment of Responsibility &amp; Delegation of Authority</vt:lpstr>
      <vt:lpstr>Segregation of Duties</vt:lpstr>
      <vt:lpstr>Segregation of Duties</vt:lpstr>
      <vt:lpstr>Document Internal Controls</vt:lpstr>
      <vt:lpstr>Lessons Learned </vt:lpstr>
      <vt:lpstr>Take-Aways</vt:lpstr>
      <vt:lpstr>Take-Aways</vt:lpstr>
      <vt:lpstr>PowerPoint Presentation</vt:lpstr>
    </vt:vector>
  </TitlesOfParts>
  <Company>Ohio Auditor of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Lisa R. Honsberger</dc:creator>
  <cp:lastModifiedBy>Ashley R. Perry</cp:lastModifiedBy>
  <cp:revision>82</cp:revision>
  <dcterms:created xsi:type="dcterms:W3CDTF">2021-09-16T18:02:45Z</dcterms:created>
  <dcterms:modified xsi:type="dcterms:W3CDTF">2025-06-30T20:22:27Z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0x010100E04B9896271AF34C9F549B4098B81E42</vt:lpwstr>
  </property>
  <property fmtid="{D5CDD505-2E9C-101B-9397-08002B2CF9AE}" pid="3" name="MediaServiceImageTags">
    <vt:lpwstr/>
  </property>
</Properties>
</file>