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</p:sldMasterIdLst>
  <p:notesMasterIdLst>
    <p:notesMasterId r:id="rId18"/>
  </p:notesMasterIdLst>
  <p:handoutMasterIdLst>
    <p:handoutMasterId r:id="rId19"/>
  </p:handoutMasterIdLst>
  <p:sldIdLst>
    <p:sldId id="257" r:id="rId2"/>
    <p:sldId id="1187" r:id="rId3"/>
    <p:sldId id="258" r:id="rId4"/>
    <p:sldId id="259" r:id="rId5"/>
    <p:sldId id="260" r:id="rId6"/>
    <p:sldId id="261" r:id="rId7"/>
    <p:sldId id="266" r:id="rId8"/>
    <p:sldId id="267" r:id="rId9"/>
    <p:sldId id="269" r:id="rId10"/>
    <p:sldId id="270" r:id="rId11"/>
    <p:sldId id="1183" r:id="rId12"/>
    <p:sldId id="1179" r:id="rId13"/>
    <p:sldId id="1185" r:id="rId14"/>
    <p:sldId id="1175" r:id="rId15"/>
    <p:sldId id="1186" r:id="rId16"/>
    <p:sldId id="1190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80"/>
    </p:cViewPr>
  </p:sorterViewPr>
  <p:notesViewPr>
    <p:cSldViewPr>
      <p:cViewPr varScale="1">
        <p:scale>
          <a:sx n="57" d="100"/>
          <a:sy n="57" d="100"/>
        </p:scale>
        <p:origin x="302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26157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9774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6638" y="550863"/>
            <a:ext cx="4937125" cy="3703637"/>
          </a:xfrm>
          <a:ln cap="flat"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3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F76710B-A8E9-4827-8340-B3DF30AD17B2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8BA3A11-A49E-41AA-9C98-95B7074D9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326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710B-A8E9-4827-8340-B3DF30AD17B2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3A11-A49E-41AA-9C98-95B7074D9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8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F76710B-A8E9-4827-8340-B3DF30AD17B2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8BA3A11-A49E-41AA-9C98-95B7074D9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037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710B-A8E9-4827-8340-B3DF30AD17B2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3A11-A49E-41AA-9C98-95B7074D9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9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F76710B-A8E9-4827-8340-B3DF30AD17B2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8BA3A11-A49E-41AA-9C98-95B7074D9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2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710B-A8E9-4827-8340-B3DF30AD17B2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3A11-A49E-41AA-9C98-95B7074D9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788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710B-A8E9-4827-8340-B3DF30AD17B2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3A11-A49E-41AA-9C98-95B7074D9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26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710B-A8E9-4827-8340-B3DF30AD17B2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3A11-A49E-41AA-9C98-95B7074D9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710B-A8E9-4827-8340-B3DF30AD17B2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3A11-A49E-41AA-9C98-95B7074D9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130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F76710B-A8E9-4827-8340-B3DF30AD17B2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8BA3A11-A49E-41AA-9C98-95B7074D9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973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710B-A8E9-4827-8340-B3DF30AD17B2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3A11-A49E-41AA-9C98-95B7074D9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82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F76710B-A8E9-4827-8340-B3DF30AD17B2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8BA3A11-A49E-41AA-9C98-95B7074D92B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363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42132" y="2286001"/>
            <a:ext cx="7477881" cy="19315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 lIns="85593" tIns="42045" rIns="85593" bIns="42045">
            <a:spAutoFit/>
          </a:bodyPr>
          <a:lstStyle/>
          <a:p>
            <a:pPr algn="ctr">
              <a:defRPr/>
            </a:pPr>
            <a:r>
              <a:rPr lang="en-US" sz="3000" b="1" dirty="0">
                <a:latin typeface="Arial" charset="0"/>
              </a:rPr>
              <a:t>OHIO GFOA</a:t>
            </a:r>
          </a:p>
          <a:p>
            <a:pPr algn="ctr">
              <a:defRPr/>
            </a:pPr>
            <a:r>
              <a:rPr lang="en-US" sz="3000" b="1" dirty="0">
                <a:latin typeface="Arial" charset="0"/>
              </a:rPr>
              <a:t>ADVANCED GOVERNMENTAL  ACCOUNTING AND FINANCIAL REPORTING</a:t>
            </a:r>
          </a:p>
        </p:txBody>
      </p:sp>
      <p:pic>
        <p:nvPicPr>
          <p:cNvPr id="3" name="Picture 4" descr="OHIOGFOA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2800" y="5410200"/>
            <a:ext cx="1524000" cy="10096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98812" y="4465468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August 6 &amp; 7, 2025</a:t>
            </a:r>
          </a:p>
          <a:p>
            <a:pPr algn="ctr"/>
            <a:r>
              <a:rPr lang="en-US" sz="2400" b="1" i="1" dirty="0"/>
              <a:t>Put-In-Bay, Ohio</a:t>
            </a:r>
          </a:p>
        </p:txBody>
      </p:sp>
    </p:spTree>
    <p:extLst>
      <p:ext uri="{BB962C8B-B14F-4D97-AF65-F5344CB8AC3E}">
        <p14:creationId xmlns:p14="http://schemas.microsoft.com/office/powerpoint/2010/main" val="2800652198"/>
      </p:ext>
    </p:extLst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GASB Projects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en-US" sz="2400" dirty="0"/>
              <a:t>Pre-Agenda Research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400" dirty="0"/>
              <a:t>Add to Agenda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400" dirty="0"/>
              <a:t>Deliberations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400" dirty="0"/>
              <a:t>Invitation to Comment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400" dirty="0"/>
              <a:t>Preliminary Views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000" dirty="0"/>
              <a:t>Comment period &amp; redeliberate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400" dirty="0"/>
              <a:t>Exposure Draft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000" dirty="0"/>
              <a:t>Comment period &amp; redeliberate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400" dirty="0"/>
              <a:t>Final Pronouncement</a:t>
            </a:r>
          </a:p>
        </p:txBody>
      </p:sp>
      <p:pic>
        <p:nvPicPr>
          <p:cNvPr id="4" name="Picture 4" descr="OHIOGFOA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562600"/>
            <a:ext cx="1524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819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GASB Projects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Char char="§"/>
            </a:pPr>
            <a:r>
              <a:rPr lang="en-US" altLang="en-US" sz="2800" i="1" dirty="0"/>
              <a:t>“The users are often very late to the game in terms of understanding the impact of new accounting standards”</a:t>
            </a:r>
            <a:r>
              <a:rPr lang="en-US" altLang="en-US" sz="2800" dirty="0"/>
              <a:t>  </a:t>
            </a:r>
          </a:p>
          <a:p>
            <a:pPr marL="0" indent="0" algn="ctr">
              <a:buNone/>
            </a:pPr>
            <a:r>
              <a:rPr lang="en-US" altLang="en-US" sz="2400" dirty="0"/>
              <a:t>          ~ Mark </a:t>
            </a:r>
            <a:r>
              <a:rPr lang="en-US" altLang="en-US" sz="2400" dirty="0" err="1"/>
              <a:t>LaMonte</a:t>
            </a:r>
            <a:r>
              <a:rPr lang="en-US" altLang="en-US" sz="2400" dirty="0"/>
              <a:t>, former managing director Moody’s Investors Service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800" dirty="0"/>
              <a:t>Many opportunities to provide input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800" dirty="0"/>
              <a:t>We need to do a better job of getting out front of these issues.</a:t>
            </a:r>
          </a:p>
        </p:txBody>
      </p:sp>
      <p:pic>
        <p:nvPicPr>
          <p:cNvPr id="4" name="Picture 4" descr="OHIOGFOA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562600"/>
            <a:ext cx="1524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742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GASB Year in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81200"/>
            <a:ext cx="7989752" cy="42671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en-US" sz="2800" dirty="0"/>
              <a:t>Overview of Upcoming Implementations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800" dirty="0"/>
              <a:t>New Pronouncements - 2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800" dirty="0"/>
              <a:t>Exposure Drafts</a:t>
            </a:r>
          </a:p>
          <a:p>
            <a:pPr>
              <a:buFont typeface="Wingdings" pitchFamily="2" charset="2"/>
              <a:buChar char="§"/>
            </a:pPr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</p:txBody>
      </p:sp>
      <p:pic>
        <p:nvPicPr>
          <p:cNvPr id="4" name="Picture 4" descr="OHIOGFOA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562600"/>
            <a:ext cx="1524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34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When do we Implement?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Statement #</a:t>
            </a:r>
            <a:r>
              <a:rPr lang="en-US" dirty="0"/>
              <a:t>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GASB 103 Financial Reporting Model Improvements</a:t>
            </a:r>
          </a:p>
          <a:p>
            <a:r>
              <a:rPr lang="en-US" sz="2000" dirty="0"/>
              <a:t>GASB 104 Disclosure of Certain Capital Assets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Effective for Periods beginning after: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3322349"/>
          </a:xfrm>
        </p:spPr>
        <p:txBody>
          <a:bodyPr>
            <a:normAutofit/>
          </a:bodyPr>
          <a:lstStyle/>
          <a:p>
            <a:r>
              <a:rPr lang="en-US" sz="2000" dirty="0"/>
              <a:t>June 15, 2025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June 15, 2025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4" descr="OHIOGFOA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562600"/>
            <a:ext cx="1524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812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048" y="609600"/>
            <a:ext cx="7989752" cy="108332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Current GASB Projects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0800"/>
            <a:ext cx="8534400" cy="390524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en-US" sz="4300" dirty="0"/>
          </a:p>
          <a:p>
            <a:pPr lvl="1">
              <a:buFont typeface="Wingdings" pitchFamily="2" charset="2"/>
              <a:buChar char="§"/>
            </a:pPr>
            <a:endParaRPr lang="en-US" sz="2000" dirty="0"/>
          </a:p>
        </p:txBody>
      </p:sp>
      <p:pic>
        <p:nvPicPr>
          <p:cNvPr id="4" name="Picture 4" descr="OHIOGFOA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562600"/>
            <a:ext cx="1524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5E4406-1A3F-B1E9-3444-65C83A75FDAC}"/>
              </a:ext>
            </a:extLst>
          </p:cNvPr>
          <p:cNvSpPr txBox="1"/>
          <p:nvPr/>
        </p:nvSpPr>
        <p:spPr>
          <a:xfrm>
            <a:off x="457200" y="2514599"/>
            <a:ext cx="82296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en-US" sz="2800" dirty="0"/>
              <a:t>Going Concern Uncertainties and Severe    </a:t>
            </a:r>
          </a:p>
          <a:p>
            <a:r>
              <a:rPr lang="en-US" altLang="en-US" sz="2800" dirty="0"/>
              <a:t>  Financial Distress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400" dirty="0"/>
              <a:t>Comment period ended 6/25/25</a:t>
            </a:r>
          </a:p>
          <a:p>
            <a:pPr>
              <a:buFont typeface="Wingdings" pitchFamily="2" charset="2"/>
              <a:buChar char="§"/>
            </a:pPr>
            <a:endParaRPr lang="en-US" altLang="en-US" sz="2400" dirty="0"/>
          </a:p>
          <a:p>
            <a:pPr>
              <a:buFont typeface="Wingdings" pitchFamily="2" charset="2"/>
              <a:buChar char="§"/>
            </a:pPr>
            <a:r>
              <a:rPr lang="en-US" altLang="en-US" sz="2800" dirty="0"/>
              <a:t>Infrastructure Assets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400" dirty="0"/>
              <a:t>Exposure Draft coming</a:t>
            </a:r>
          </a:p>
        </p:txBody>
      </p:sp>
    </p:spTree>
    <p:extLst>
      <p:ext uri="{BB962C8B-B14F-4D97-AF65-F5344CB8AC3E}">
        <p14:creationId xmlns:p14="http://schemas.microsoft.com/office/powerpoint/2010/main" val="3761675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048" y="609600"/>
            <a:ext cx="7989752" cy="108332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Current GASB Projects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4591049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Revenue and Expense Recognition</a:t>
            </a:r>
          </a:p>
          <a:p>
            <a:pPr lvl="1"/>
            <a:r>
              <a:rPr lang="en-US" altLang="en-US" sz="2800" dirty="0"/>
              <a:t>Exposure Draft coming</a:t>
            </a:r>
          </a:p>
          <a:p>
            <a:r>
              <a:rPr lang="en-US" altLang="en-US" sz="3000" dirty="0"/>
              <a:t>Subsequent Events</a:t>
            </a:r>
          </a:p>
          <a:p>
            <a:pPr lvl="1"/>
            <a:r>
              <a:rPr lang="en-US" altLang="en-US" sz="2800" dirty="0"/>
              <a:t>Redeliberation</a:t>
            </a:r>
          </a:p>
          <a:p>
            <a:pPr lvl="1">
              <a:buFont typeface="Wingdings" pitchFamily="2" charset="2"/>
              <a:buChar char="§"/>
            </a:pPr>
            <a:endParaRPr lang="en-US" sz="2000" dirty="0"/>
          </a:p>
        </p:txBody>
      </p:sp>
      <p:pic>
        <p:nvPicPr>
          <p:cNvPr id="4" name="Picture 4" descr="OHIOGFOA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562600"/>
            <a:ext cx="1524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50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C9DF9F-E4C7-5EEE-0A26-7DA9506CD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01"/>
            <a:ext cx="2667000" cy="2667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E130D6-54AD-A1F0-78BB-35D623CBD9DC}"/>
              </a:ext>
            </a:extLst>
          </p:cNvPr>
          <p:cNvSpPr txBox="1"/>
          <p:nvPr/>
        </p:nvSpPr>
        <p:spPr>
          <a:xfrm>
            <a:off x="4343400" y="12954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Worthington AM Rotary</a:t>
            </a:r>
          </a:p>
          <a:p>
            <a:r>
              <a:rPr lang="en-US" sz="2800" dirty="0"/>
              <a:t>OSU Football Raffle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6D2741-DD7B-C44B-FC75-3D1D581FF88F}"/>
              </a:ext>
            </a:extLst>
          </p:cNvPr>
          <p:cNvSpPr txBox="1"/>
          <p:nvPr/>
        </p:nvSpPr>
        <p:spPr>
          <a:xfrm>
            <a:off x="1371600" y="44196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wamr.org/</a:t>
            </a:r>
            <a:r>
              <a:rPr lang="en-US" sz="2800" dirty="0" err="1"/>
              <a:t>footballraffle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04B64B-81A2-3643-F507-C8E35D864B31}"/>
              </a:ext>
            </a:extLst>
          </p:cNvPr>
          <p:cNvSpPr txBox="1"/>
          <p:nvPr/>
        </p:nvSpPr>
        <p:spPr>
          <a:xfrm>
            <a:off x="4343400" y="2819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chance for $20</a:t>
            </a:r>
          </a:p>
          <a:p>
            <a:r>
              <a:rPr lang="en-US" dirty="0"/>
              <a:t>3 chances for $50</a:t>
            </a:r>
          </a:p>
        </p:txBody>
      </p:sp>
    </p:spTree>
    <p:extLst>
      <p:ext uri="{BB962C8B-B14F-4D97-AF65-F5344CB8AC3E}">
        <p14:creationId xmlns:p14="http://schemas.microsoft.com/office/powerpoint/2010/main" val="1154668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CFC79B-B38C-417E-A2D5-28DF40D98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55726"/>
            <a:ext cx="3316136" cy="4114800"/>
          </a:xfrm>
          <a:prstGeom prst="rect">
            <a:avLst/>
          </a:prstGeom>
        </p:spPr>
      </p:pic>
      <p:pic>
        <p:nvPicPr>
          <p:cNvPr id="4" name="Picture 4" descr="OHIOGFOA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2800" y="5410200"/>
            <a:ext cx="1524000" cy="100965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320CE3-5E91-E479-1CF4-39DA76950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599" y="2055726"/>
            <a:ext cx="310626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6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Instructors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838200"/>
            <a:ext cx="7989752" cy="5734049"/>
          </a:xfrm>
        </p:spPr>
        <p:txBody>
          <a:bodyPr>
            <a:normAutofit/>
          </a:bodyPr>
          <a:lstStyle/>
          <a:p>
            <a:r>
              <a:rPr lang="en-US" sz="2400" dirty="0"/>
              <a:t>Jared Cottrell, Principal, Rea &amp; Associates</a:t>
            </a:r>
          </a:p>
          <a:p>
            <a:r>
              <a:rPr lang="en-US" sz="2400" dirty="0"/>
              <a:t>Ashley Perry, Auditor of State of Ohio</a:t>
            </a:r>
          </a:p>
          <a:p>
            <a:r>
              <a:rPr lang="en-US" sz="2400" dirty="0"/>
              <a:t>Joann Bury, Director of Finance, City of Gahanna</a:t>
            </a:r>
          </a:p>
          <a:p>
            <a:r>
              <a:rPr lang="en-US" sz="2400" dirty="0"/>
              <a:t>Jeff McCuen, Ohio GFOA Education Chair</a:t>
            </a:r>
          </a:p>
          <a:p>
            <a:endParaRPr lang="en-US" sz="2400" dirty="0"/>
          </a:p>
        </p:txBody>
      </p:sp>
      <p:pic>
        <p:nvPicPr>
          <p:cNvPr id="4" name="Picture 4" descr="OHIOGFOA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562600"/>
            <a:ext cx="1524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87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68" y="1600200"/>
            <a:ext cx="8229600" cy="4419600"/>
          </a:xfrm>
        </p:spPr>
        <p:txBody>
          <a:bodyPr>
            <a:normAutofit/>
          </a:bodyPr>
          <a:lstStyle/>
          <a:p>
            <a:r>
              <a:rPr lang="en-US" sz="2800" dirty="0"/>
              <a:t>Participants</a:t>
            </a:r>
          </a:p>
          <a:p>
            <a:pPr lvl="1"/>
            <a:r>
              <a:rPr lang="en-US" sz="2400" dirty="0"/>
              <a:t>Name</a:t>
            </a:r>
          </a:p>
          <a:p>
            <a:pPr lvl="1"/>
            <a:r>
              <a:rPr lang="en-US" sz="2400" dirty="0"/>
              <a:t>Title/Area of Work</a:t>
            </a:r>
          </a:p>
          <a:p>
            <a:pPr lvl="1"/>
            <a:r>
              <a:rPr lang="en-US" sz="2400" dirty="0"/>
              <a:t>Entity</a:t>
            </a:r>
          </a:p>
          <a:p>
            <a:pPr lvl="1"/>
            <a:r>
              <a:rPr lang="en-US" sz="2400" dirty="0"/>
              <a:t>Years of Experience</a:t>
            </a:r>
          </a:p>
          <a:p>
            <a:pPr lvl="1"/>
            <a:r>
              <a:rPr lang="en-US" sz="2400" dirty="0"/>
              <a:t>One Interesting Fact??</a:t>
            </a:r>
          </a:p>
          <a:p>
            <a:pPr lvl="1"/>
            <a:r>
              <a:rPr lang="en-US" sz="2400" dirty="0"/>
              <a:t>Complete index card(s) with questions</a:t>
            </a:r>
          </a:p>
        </p:txBody>
      </p:sp>
      <p:pic>
        <p:nvPicPr>
          <p:cNvPr id="4" name="Picture 4" descr="OHIOGFOA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2800" y="5410200"/>
            <a:ext cx="1524000" cy="1009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5969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Course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09800"/>
            <a:ext cx="7989752" cy="4648200"/>
          </a:xfrm>
        </p:spPr>
        <p:txBody>
          <a:bodyPr>
            <a:normAutofit/>
          </a:bodyPr>
          <a:lstStyle/>
          <a:p>
            <a:r>
              <a:rPr lang="en-US" sz="2800" dirty="0"/>
              <a:t>Learn what’s new in governmental accounting</a:t>
            </a:r>
          </a:p>
          <a:p>
            <a:r>
              <a:rPr lang="en-US" sz="2800" dirty="0"/>
              <a:t>Ohio Legislative Activity</a:t>
            </a:r>
          </a:p>
          <a:p>
            <a:r>
              <a:rPr lang="en-US" sz="2800" dirty="0"/>
              <a:t>How to implement new GASB’s</a:t>
            </a:r>
          </a:p>
          <a:p>
            <a:r>
              <a:rPr lang="en-US" sz="2800" dirty="0"/>
              <a:t>Deep Dive Topics</a:t>
            </a:r>
          </a:p>
          <a:p>
            <a:r>
              <a:rPr lang="en-US" sz="2800" dirty="0"/>
              <a:t>Review outstanding GASB Projects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4" descr="OHIOGFOA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2800" y="5410200"/>
            <a:ext cx="1524000" cy="1009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3571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What’s going 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GASB insatiable desire for more standards?</a:t>
            </a:r>
          </a:p>
        </p:txBody>
      </p:sp>
      <p:pic>
        <p:nvPicPr>
          <p:cNvPr id="4" name="Picture 4" descr="OHIOGFOA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562600"/>
            <a:ext cx="1524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887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dirty="0"/>
              <a:t>GFOA V. GASB</a:t>
            </a:r>
            <a:br>
              <a:rPr lang="en-US" dirty="0"/>
            </a:br>
            <a:r>
              <a:rPr lang="en-US" sz="2400" dirty="0"/>
              <a:t>(per Jeffrey L. Esser, GFOA Executive Director/CEO)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800" dirty="0"/>
              <a:t>GFOA concerned that GASB has been moving beyond its proper jurisdiction confusing accounting with accountability</a:t>
            </a:r>
          </a:p>
          <a:p>
            <a:pPr eaLnBrk="1" hangingPunct="1"/>
            <a:r>
              <a:rPr lang="en-US" sz="2800" dirty="0"/>
              <a:t>GASB insists that its charge extends not just to accounting, but to all aspects of accountability – staking a claim to set future reporting standards for future financial and non financial aspects of public administration</a:t>
            </a:r>
          </a:p>
        </p:txBody>
      </p:sp>
      <p:pic>
        <p:nvPicPr>
          <p:cNvPr id="17412" name="Picture 4" descr="OHIOGFOA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10200"/>
            <a:ext cx="1524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491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GFOA Concerns	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81192" y="1828801"/>
            <a:ext cx="7989752" cy="40386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sz="3300" dirty="0"/>
              <a:t>GASB has opted for a supply driven approach, which presumes demand for standards is limitless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14 standards in 1992 NOW #104!!!!</a:t>
            </a:r>
          </a:p>
          <a:p>
            <a:pPr eaLnBrk="1" hangingPunct="1"/>
            <a:r>
              <a:rPr lang="en-US" sz="3300" dirty="0"/>
              <a:t>There isn’t an accounting solution to every financial problem</a:t>
            </a:r>
          </a:p>
          <a:p>
            <a:pPr eaLnBrk="1" hangingPunct="1"/>
            <a:r>
              <a:rPr lang="en-US" sz="3300" dirty="0"/>
              <a:t>GASB has been creating unnecessary divergence from private-sector standards</a:t>
            </a:r>
          </a:p>
          <a:p>
            <a:pPr lvl="1" eaLnBrk="1" hangingPunct="1"/>
            <a:r>
              <a:rPr lang="en-US" sz="2800" dirty="0"/>
              <a:t>Exemplified by separate standard for factoring receivables, pollution remediation, deferred inflows &amp; outflows and derivatives</a:t>
            </a:r>
          </a:p>
        </p:txBody>
      </p:sp>
      <p:pic>
        <p:nvPicPr>
          <p:cNvPr id="18436" name="Picture 4" descr="OHIOGFOA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10200"/>
            <a:ext cx="1524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979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4000" dirty="0"/>
              <a:t>Prospects for the future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81192" y="1770803"/>
            <a:ext cx="7989752" cy="4087995"/>
          </a:xfrm>
        </p:spPr>
        <p:txBody>
          <a:bodyPr/>
          <a:lstStyle/>
          <a:p>
            <a:pPr eaLnBrk="1" hangingPunct="1"/>
            <a:r>
              <a:rPr lang="en-US" sz="2800" dirty="0"/>
              <a:t>GFOA remains committed to independent standard setting</a:t>
            </a:r>
          </a:p>
          <a:p>
            <a:pPr eaLnBrk="1" hangingPunct="1"/>
            <a:r>
              <a:rPr lang="en-US" sz="2800" dirty="0"/>
              <a:t>GFOA Survey of financial reporting</a:t>
            </a:r>
          </a:p>
          <a:p>
            <a:pPr eaLnBrk="1" hangingPunct="1"/>
            <a:r>
              <a:rPr lang="en-US" sz="2800" dirty="0"/>
              <a:t>GFOA will carefully monitor developments and represent interests of state and local governments</a:t>
            </a:r>
          </a:p>
          <a:p>
            <a:pPr eaLnBrk="1" hangingPunct="1"/>
            <a:endParaRPr lang="en-US" dirty="0"/>
          </a:p>
        </p:txBody>
      </p:sp>
      <p:pic>
        <p:nvPicPr>
          <p:cNvPr id="20484" name="Picture 4" descr="OHIOGFOA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10200"/>
            <a:ext cx="1524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51669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4450</TotalTime>
  <Words>457</Words>
  <Application>Microsoft Office PowerPoint</Application>
  <PresentationFormat>On-screen Show (4:3)</PresentationFormat>
  <Paragraphs>83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Wingdings</vt:lpstr>
      <vt:lpstr>Wingdings 2</vt:lpstr>
      <vt:lpstr>Dividend</vt:lpstr>
      <vt:lpstr>PowerPoint Presentation</vt:lpstr>
      <vt:lpstr>Introductions</vt:lpstr>
      <vt:lpstr>Instructors</vt:lpstr>
      <vt:lpstr>Introductions</vt:lpstr>
      <vt:lpstr>Course Objectives</vt:lpstr>
      <vt:lpstr>What’s going on?</vt:lpstr>
      <vt:lpstr>GFOA V. GASB (per Jeffrey L. Esser, GFOA Executive Director/CEO)</vt:lpstr>
      <vt:lpstr>GFOA Concerns </vt:lpstr>
      <vt:lpstr>Prospects for the future </vt:lpstr>
      <vt:lpstr>GASB Projects Process</vt:lpstr>
      <vt:lpstr>GASB Projects Process</vt:lpstr>
      <vt:lpstr>GASB Year in Review</vt:lpstr>
      <vt:lpstr>When do we Implement?</vt:lpstr>
      <vt:lpstr>Current GASB Projects </vt:lpstr>
      <vt:lpstr>Current GASB Projects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</dc:creator>
  <cp:lastModifiedBy>Jeffrey McCuen</cp:lastModifiedBy>
  <cp:revision>64</cp:revision>
  <cp:lastPrinted>2023-07-25T13:31:19Z</cp:lastPrinted>
  <dcterms:created xsi:type="dcterms:W3CDTF">2016-07-29T02:34:23Z</dcterms:created>
  <dcterms:modified xsi:type="dcterms:W3CDTF">2025-08-01T16:49:38Z</dcterms:modified>
</cp:coreProperties>
</file>