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8" r:id="rId1"/>
  </p:sldMasterIdLst>
  <p:notesMasterIdLst>
    <p:notesMasterId r:id="rId53"/>
  </p:notesMasterIdLst>
  <p:handoutMasterIdLst>
    <p:handoutMasterId r:id="rId54"/>
  </p:handoutMasterIdLst>
  <p:sldIdLst>
    <p:sldId id="1191" r:id="rId2"/>
    <p:sldId id="270" r:id="rId3"/>
    <p:sldId id="1183" r:id="rId4"/>
    <p:sldId id="1192" r:id="rId5"/>
    <p:sldId id="1193" r:id="rId6"/>
    <p:sldId id="1194" r:id="rId7"/>
    <p:sldId id="1195" r:id="rId8"/>
    <p:sldId id="1197" r:id="rId9"/>
    <p:sldId id="1196" r:id="rId10"/>
    <p:sldId id="1198" r:id="rId11"/>
    <p:sldId id="1199" r:id="rId12"/>
    <p:sldId id="1200" r:id="rId13"/>
    <p:sldId id="1201" r:id="rId14"/>
    <p:sldId id="1202" r:id="rId15"/>
    <p:sldId id="1203" r:id="rId16"/>
    <p:sldId id="1204" r:id="rId17"/>
    <p:sldId id="1205" r:id="rId18"/>
    <p:sldId id="1206" r:id="rId19"/>
    <p:sldId id="1207" r:id="rId20"/>
    <p:sldId id="1208" r:id="rId21"/>
    <p:sldId id="1209" r:id="rId22"/>
    <p:sldId id="1210" r:id="rId23"/>
    <p:sldId id="1211" r:id="rId24"/>
    <p:sldId id="1212" r:id="rId25"/>
    <p:sldId id="1213" r:id="rId26"/>
    <p:sldId id="1214" r:id="rId27"/>
    <p:sldId id="1215" r:id="rId28"/>
    <p:sldId id="1216" r:id="rId29"/>
    <p:sldId id="1217" r:id="rId30"/>
    <p:sldId id="1218" r:id="rId31"/>
    <p:sldId id="1219" r:id="rId32"/>
    <p:sldId id="1220" r:id="rId33"/>
    <p:sldId id="1221" r:id="rId34"/>
    <p:sldId id="1222" r:id="rId35"/>
    <p:sldId id="1223" r:id="rId36"/>
    <p:sldId id="1228" r:id="rId37"/>
    <p:sldId id="1226" r:id="rId38"/>
    <p:sldId id="1225" r:id="rId39"/>
    <p:sldId id="1227" r:id="rId40"/>
    <p:sldId id="1224" r:id="rId41"/>
    <p:sldId id="1229" r:id="rId42"/>
    <p:sldId id="1230" r:id="rId43"/>
    <p:sldId id="1231" r:id="rId44"/>
    <p:sldId id="1232" r:id="rId45"/>
    <p:sldId id="1233" r:id="rId46"/>
    <p:sldId id="1234" r:id="rId47"/>
    <p:sldId id="1235" r:id="rId48"/>
    <p:sldId id="1236" r:id="rId49"/>
    <p:sldId id="1237" r:id="rId50"/>
    <p:sldId id="1238" r:id="rId51"/>
    <p:sldId id="1190" r:id="rId5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88"/>
    </p:cViewPr>
  </p:sorterViewPr>
  <p:notesViewPr>
    <p:cSldViewPr>
      <p:cViewPr varScale="1">
        <p:scale>
          <a:sx n="57" d="100"/>
          <a:sy n="57" d="100"/>
        </p:scale>
        <p:origin x="302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26157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79774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F76710B-A8E9-4827-8340-B3DF30AD17B2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8BA3A11-A49E-41AA-9C98-95B7074D9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5326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710B-A8E9-4827-8340-B3DF30AD17B2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3A11-A49E-41AA-9C98-95B7074D9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383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F76710B-A8E9-4827-8340-B3DF30AD17B2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8BA3A11-A49E-41AA-9C98-95B7074D9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4037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710B-A8E9-4827-8340-B3DF30AD17B2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3A11-A49E-41AA-9C98-95B7074D9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90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F76710B-A8E9-4827-8340-B3DF30AD17B2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8BA3A11-A49E-41AA-9C98-95B7074D9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929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710B-A8E9-4827-8340-B3DF30AD17B2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3A11-A49E-41AA-9C98-95B7074D9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5788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710B-A8E9-4827-8340-B3DF30AD17B2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3A11-A49E-41AA-9C98-95B7074D9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3268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710B-A8E9-4827-8340-B3DF30AD17B2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3A11-A49E-41AA-9C98-95B7074D9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90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710B-A8E9-4827-8340-B3DF30AD17B2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3A11-A49E-41AA-9C98-95B7074D9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130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F76710B-A8E9-4827-8340-B3DF30AD17B2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8BA3A11-A49E-41AA-9C98-95B7074D9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2973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710B-A8E9-4827-8340-B3DF30AD17B2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3A11-A49E-41AA-9C98-95B7074D9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782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F76710B-A8E9-4827-8340-B3DF30AD17B2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98BA3A11-A49E-41AA-9C98-95B7074D92B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3639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9" r:id="rId1"/>
    <p:sldLayoutId id="2147484030" r:id="rId2"/>
    <p:sldLayoutId id="2147484031" r:id="rId3"/>
    <p:sldLayoutId id="2147484032" r:id="rId4"/>
    <p:sldLayoutId id="2147484033" r:id="rId5"/>
    <p:sldLayoutId id="2147484034" r:id="rId6"/>
    <p:sldLayoutId id="2147484035" r:id="rId7"/>
    <p:sldLayoutId id="2147484036" r:id="rId8"/>
    <p:sldLayoutId id="2147484037" r:id="rId9"/>
    <p:sldLayoutId id="2147484038" r:id="rId10"/>
    <p:sldLayoutId id="214748403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	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73056" y="1783661"/>
            <a:ext cx="7989752" cy="4038600"/>
          </a:xfrm>
        </p:spPr>
        <p:txBody>
          <a:bodyPr>
            <a:normAutofit/>
          </a:bodyPr>
          <a:lstStyle/>
          <a:p>
            <a:pPr eaLnBrk="1" hangingPunct="1"/>
            <a:endParaRPr lang="en-US" sz="3300" dirty="0"/>
          </a:p>
          <a:p>
            <a:pPr marL="0" indent="0" algn="ctr" eaLnBrk="1" hangingPunct="1">
              <a:buNone/>
            </a:pPr>
            <a:r>
              <a:rPr lang="en-US" sz="3300" dirty="0"/>
              <a:t>Current GASB Projects</a:t>
            </a:r>
          </a:p>
          <a:p>
            <a:pPr marL="0" indent="0" eaLnBrk="1" hangingPunct="1">
              <a:buNone/>
            </a:pPr>
            <a:endParaRPr lang="en-US" sz="3300" dirty="0"/>
          </a:p>
        </p:txBody>
      </p:sp>
      <p:pic>
        <p:nvPicPr>
          <p:cNvPr id="18436" name="Picture 4" descr="OHIOGFOA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4102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3253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0C2C8-DF63-A902-3132-C582371EF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3B959-82D7-3FC0-64BE-2E65B771E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Going concern and </a:t>
            </a:r>
            <a:br>
              <a:rPr lang="en-US" dirty="0"/>
            </a:br>
            <a:r>
              <a:rPr lang="en-US" dirty="0"/>
              <a:t>severe financial distress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2DA8C-F08C-CD2D-AB09-E05386912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There is no change to accounting or financial statements for either possibility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Note disclosures are required under certain circumstances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EE67B8A7-D75D-27A6-0891-DA0A9D0548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2913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879B4-93CE-0134-8D0C-E830A2F7F9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AEB6-3917-15D9-62D8-97E9F8480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Going concern and </a:t>
            </a:r>
            <a:br>
              <a:rPr lang="en-US" dirty="0"/>
            </a:br>
            <a:r>
              <a:rPr lang="en-US" dirty="0"/>
              <a:t>severe financial distress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3C443-12D3-679D-C7E6-681758327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Severe financial distress is if a government is near or at the point of insolvency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Obligations approach for determination – focus on ability to meet obligations as they come due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Timing of assessment is up until the date financial statements are issued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40C6957D-5A74-1774-D85C-10A5A441F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1151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529DA-CC5F-B02A-52E3-621E6C434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4F6AE-712D-240C-785D-67AB22460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Going concern and </a:t>
            </a:r>
            <a:br>
              <a:rPr lang="en-US" dirty="0"/>
            </a:br>
            <a:r>
              <a:rPr lang="en-US" dirty="0"/>
              <a:t>severe financial distress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CDF95-041F-2AE4-06E8-FFF8F0D51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438400"/>
            <a:ext cx="7989752" cy="342039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Structural deficiencies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Recurring periods of expenses exceeding revenues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Consistent working capital deficiencies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Recurring inability to balance budget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Loss of source or provider of revenue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Increased reliance on short term borrowing to continue operations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22965487-254E-81FB-8453-C7380DFCB2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8410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8D7AC-4B84-7483-5D60-F26814C07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5C50C-F7EF-FE39-0ABE-93BF6792A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Going concern and </a:t>
            </a:r>
            <a:br>
              <a:rPr lang="en-US" dirty="0"/>
            </a:br>
            <a:r>
              <a:rPr lang="en-US" dirty="0"/>
              <a:t>severe financial distress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B42A7-A4F1-B3D4-AAAA-6EFD2BE2A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438400"/>
            <a:ext cx="7989752" cy="342039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Need to take action to improve financial condition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Reduce services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Seek new sources of income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Dispose of assets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Restructure debt</a:t>
            </a:r>
          </a:p>
          <a:p>
            <a:pPr marL="0" indent="0">
              <a:buNone/>
            </a:pPr>
            <a:endParaRPr lang="en-US" altLang="en-US" sz="24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8DE7E25A-A5D9-7057-7B41-887EC06015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887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5EC93-E983-8A3E-B76C-876950D5A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B1DB2-77F5-189E-ACF3-8EA7AF5B7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Going concern and </a:t>
            </a:r>
            <a:br>
              <a:rPr lang="en-US" dirty="0"/>
            </a:br>
            <a:r>
              <a:rPr lang="en-US" dirty="0"/>
              <a:t>severe financial distress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C8AE5-77F7-0C4E-453A-2CE6290A5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438400"/>
            <a:ext cx="7989752" cy="342039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Noncompliance with legal matters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Default on debt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Non compliance with debt service reserve requirements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Not meeting obligations to employees or vendors 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Adverse legal proceedings, legislation or similar matters</a:t>
            </a:r>
          </a:p>
          <a:p>
            <a:pPr marL="0" indent="0">
              <a:buNone/>
            </a:pPr>
            <a:endParaRPr lang="en-US" altLang="en-US" sz="24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B586D0CB-3562-D832-47E4-253668656D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1626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7D2C7-96FC-B338-3D3D-6A0040DD1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FF987-69AC-60C8-BBD3-972B8D76C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Going concern and </a:t>
            </a:r>
            <a:br>
              <a:rPr lang="en-US" dirty="0"/>
            </a:br>
            <a:r>
              <a:rPr lang="en-US" dirty="0"/>
              <a:t>severe financial distress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9EB41-41F5-4D11-BD91-BB5D2F38A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438400"/>
            <a:ext cx="7989752" cy="342039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Required disclosures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Reasons and causes for SFS, including relevant conditions and events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Govt.’s evaluation of the significance of events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Actions taken in response prior to statement issuance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Known effects of the condition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200" dirty="0"/>
              <a:t>Rating downgrade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200" dirty="0"/>
              <a:t>Receiving assistance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200" dirty="0"/>
              <a:t>State monitoring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1520CE80-46B2-6FE3-984E-29F92538BE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65810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953BA-7C34-9FAC-BFAF-0155B122B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DFF0A-863A-9AC9-8EE0-9C4A60E61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Going concern and </a:t>
            </a:r>
            <a:br>
              <a:rPr lang="en-US" dirty="0"/>
            </a:br>
            <a:r>
              <a:rPr lang="en-US" dirty="0"/>
              <a:t>severe financial distress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43EC1B-B5FB-CB2B-F06B-F7CAFF561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438400"/>
            <a:ext cx="7989752" cy="342039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Probable Dissolution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Disclosure necessary if it is probable that the government will cease to exist within 12 months of the date of the financial statements</a:t>
            </a:r>
          </a:p>
          <a:p>
            <a:pPr lvl="1">
              <a:buFont typeface="Wingdings" pitchFamily="2" charset="2"/>
              <a:buChar char="§"/>
            </a:pPr>
            <a:endParaRPr lang="en-US" altLang="en-US" sz="22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94781E5E-F883-7127-1FFB-D8E190422D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99958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61D2C-511F-63F3-4BD4-C9146AB2A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47FC3-97BD-19CC-0404-86795CE68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Going concern and </a:t>
            </a:r>
            <a:br>
              <a:rPr lang="en-US" dirty="0"/>
            </a:br>
            <a:r>
              <a:rPr lang="en-US" dirty="0"/>
              <a:t>severe financial distress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FB98F-D156-EEC8-C87E-AE37FD926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438400"/>
            <a:ext cx="7989752" cy="342039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Cease to Exist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Merger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Acquisition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Dissolution without replacement</a:t>
            </a:r>
          </a:p>
          <a:p>
            <a:pPr lvl="1">
              <a:buFont typeface="Wingdings" pitchFamily="2" charset="2"/>
              <a:buChar char="§"/>
            </a:pPr>
            <a:endParaRPr lang="en-US" altLang="en-US" sz="22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702ACB4A-BD74-BC4A-B264-5B7D2149A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18853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842E86-8590-6A20-348E-8809DE01F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F1016-4A0D-2EF1-F439-6F75BD49F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Going concern and </a:t>
            </a:r>
            <a:br>
              <a:rPr lang="en-US" dirty="0"/>
            </a:br>
            <a:r>
              <a:rPr lang="en-US" dirty="0"/>
              <a:t>severe financial distress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A6896-0E2D-54D4-8018-C453028C7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438400"/>
            <a:ext cx="7989752" cy="342039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Factors to consider for Probable Dissolution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Operational inefficiencies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Financial distress if it can lead to dissolution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Dissolution actions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Recent dissolution of similar entity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Negotiations toward dissolution, merger or acquisition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Legal proceedings towards dissolution</a:t>
            </a:r>
            <a:endParaRPr lang="en-US" altLang="en-US" sz="1800" dirty="0"/>
          </a:p>
          <a:p>
            <a:pPr lvl="1">
              <a:buFont typeface="Wingdings" pitchFamily="2" charset="2"/>
              <a:buChar char="§"/>
            </a:pPr>
            <a:endParaRPr lang="en-US" altLang="en-US" sz="22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602E8782-7ABC-8B53-B391-9EFEA233DA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74303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4A93E1-1FDC-47E5-3DFC-622F6F15B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0D0A5-C3EA-B8B2-9C20-378EDFE9F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Going concern and </a:t>
            </a:r>
            <a:br>
              <a:rPr lang="en-US" dirty="0"/>
            </a:br>
            <a:r>
              <a:rPr lang="en-US" dirty="0"/>
              <a:t>severe financial distress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480BD-CAF4-8370-A499-DFFF0F6A0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438400"/>
            <a:ext cx="7989752" cy="342039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Disclosures for Probable Dissolution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Statement that dissolution is probable within 12 months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Reasons and causes for the PD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Govt.’s evaluation of the significance of events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Actions taken in response prior to statement issuance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Information about recovery or classification of reported assets or liabilities such as ownership, disposition and other treatment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EFF15957-F9A6-BB95-3F65-E4B4C872BB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1993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GASB Projects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Pre-Agenda Research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Add to Agenda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Deliberations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Invitation to Comment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Preliminary Views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000" dirty="0"/>
              <a:t>Comment period &amp; redeliberate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Exposure Draft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000" dirty="0"/>
              <a:t>Comment period &amp; redeliberate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Final Pronouncement</a:t>
            </a:r>
          </a:p>
        </p:txBody>
      </p:sp>
      <p:pic>
        <p:nvPicPr>
          <p:cNvPr id="4" name="Picture 4" descr="OHIOGFOA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38198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5C7C0-FA86-8A3D-8A12-92D0E63D6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1A547-F276-1BED-FCDD-D3C7153AA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Infrastructure Assets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777DB-403A-E776-19B8-2B147CB6E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Research began August 2019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Deliberations began May 2023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Preliminary views published September 30, 2024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Currently redeliberating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8208434C-98F5-2134-1FB8-41636FADB5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02679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A5449-D603-008F-62E7-E00F55559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D9992-EE09-83D2-8DE4-BE60DE253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Infrastructure Assets</a:t>
            </a:r>
            <a:br>
              <a:rPr lang="en-US" dirty="0"/>
            </a:br>
            <a:r>
              <a:rPr lang="en-US" dirty="0"/>
              <a:t>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4E28E-F6B1-4BFB-F758-64BFB0F10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400" dirty="0"/>
              <a:t>Assets that may consist of multiple components that are part of a network of long-lived capital assets that are utilized to provide a particular type of public service, that are stationary in nature, and that can be maintained or preserved for a significant number of years.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3E08768D-C9C0-8DAD-9069-0AD730D807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00421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1F6DC-F62C-1C4D-D88B-8AFD673F2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6B652-0F05-0860-34B7-1E629F517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Infrastructure Assets</a:t>
            </a:r>
            <a:br>
              <a:rPr lang="en-US" dirty="0"/>
            </a:br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786BD-7D4D-34FD-26C0-4DFB25DC9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Roads, bridges and tunnels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Drainage systems, dams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Water and Sewer systems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Lighting systems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Communication networks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466FC8E2-3FBE-EFF5-3CA6-907B01946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82240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164C8-755A-807C-51B2-9961E60A9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90919-9B64-85B3-D453-5ED81E048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Infrastructure Assets</a:t>
            </a:r>
            <a:br>
              <a:rPr lang="en-US" dirty="0"/>
            </a:br>
            <a:r>
              <a:rPr lang="en-US" dirty="0"/>
              <a:t>do not include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48325-A055-7F1E-F602-6A8F7A2FF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Stadiums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Parks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Airports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Mass transit systems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Natural Systems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Other capital assets used in operations of infrastructure assets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821A03A0-A62C-D24C-639A-BE4307630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02263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7134D1-239A-4E36-B778-AE6AE0BD2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05794-15B5-C2F0-796A-AD3169E5C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Infrastructure Assets</a:t>
            </a:r>
            <a:br>
              <a:rPr lang="en-US" dirty="0"/>
            </a:br>
            <a:r>
              <a:rPr lang="en-US" dirty="0"/>
              <a:t>recognition and measurement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ABE95-25D2-907A-19CA-BBC83C336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Infrastructure assets should continue to be recognized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No change to recognition or measurement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Historical cost and depreciation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Modified approach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Periodic review of estimated lives and salvage values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64B60BB6-C3B5-3D46-BE2B-F86833E932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96381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BFD0B-A503-05DE-653B-F504C9244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7C803-AC71-EEE5-AA69-1A9A8C36E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Infrastructure Assets</a:t>
            </a:r>
            <a:br>
              <a:rPr lang="en-US" dirty="0"/>
            </a:br>
            <a:r>
              <a:rPr lang="en-US" dirty="0"/>
              <a:t>disclosure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82BF3-3D1B-F603-97D0-4DDB575D8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Remove disclosure from SSAP of: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Description of modified approach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Infrastructure assets not retroactively reported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Idle impaired infrastructure assets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2C353918-6E9A-B5C1-6FFA-4DF33E8270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77671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901EE-8AB9-84BC-CEDC-8AA2986DC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A32DE-9389-D766-B0CB-E518C6F79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Infrastructure Assets</a:t>
            </a:r>
            <a:br>
              <a:rPr lang="en-US" dirty="0"/>
            </a:br>
            <a:r>
              <a:rPr lang="en-US" dirty="0"/>
              <a:t>disclosure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F7316-17AD-F027-42E4-DE44A67FA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Add disclosure in SSAP of: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Changes to capitalization or useful life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When using historical cost, disclose when more than 80% of useful life has been exceeded by class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Separate lines for &gt;80% and &lt;80%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Maintenance expenses and preservation expenses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Policy for monitoring and maintaining or preserving 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9D35E4D4-C35B-F445-8A1B-A5FAA90AC6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92815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BE7C8-7BE1-B057-1998-0F9DFB345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CE9A2-7B0E-B1F8-1726-51DC62CB0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Revenue and expense recognition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028E2-BB5F-5E27-8D81-CFC8EB33A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Research began April 2016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Preliminary views published June 16, 2020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Currently redeliberating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Exposure draft expected by end of the year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F3EDA35A-8715-89B1-087A-26109812A7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79399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C2B1D-4FEF-A193-CD6A-A35EA0BE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C00E3-132B-D2AB-1DF6-1F0614774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Revenue and expense recognition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EBA73-2340-53DA-D27E-A4A0A37A1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Categorization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Recognition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Measurement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F1F60DCA-1F0B-170B-160A-CC4948C545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91328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B1CA4-BF7F-A15A-993F-2DAF99916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9910B-486B-3B2F-F37A-1F428D908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Revenue and expense recognition</a:t>
            </a:r>
            <a:br>
              <a:rPr lang="en-US" dirty="0"/>
            </a:br>
            <a:r>
              <a:rPr lang="en-US" dirty="0"/>
              <a:t>Categorization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AB86B-A21C-8552-CD48-C8C0B893B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Eliminate exchange, exchange-like, nonexchange language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New recognition the same for revenue and expense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Four characteristics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01646705-9985-577D-D272-0F216A58CC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9957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GASB Projects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Font typeface="Wingdings" pitchFamily="2" charset="2"/>
              <a:buChar char="§"/>
            </a:pPr>
            <a:r>
              <a:rPr lang="en-US" altLang="en-US" sz="2800" i="1" dirty="0"/>
              <a:t>“The users are often very late to the game in terms of understanding the impact of new accounting standards”</a:t>
            </a:r>
            <a:r>
              <a:rPr lang="en-US" altLang="en-US" sz="2800" dirty="0"/>
              <a:t>  </a:t>
            </a:r>
          </a:p>
          <a:p>
            <a:pPr marL="0" indent="0" algn="ctr">
              <a:buNone/>
            </a:pPr>
            <a:r>
              <a:rPr lang="en-US" altLang="en-US" sz="2400" dirty="0"/>
              <a:t>          ~ Mark </a:t>
            </a:r>
            <a:r>
              <a:rPr lang="en-US" altLang="en-US" sz="2400" dirty="0" err="1"/>
              <a:t>LaMonte</a:t>
            </a:r>
            <a:r>
              <a:rPr lang="en-US" altLang="en-US" sz="2400" dirty="0"/>
              <a:t>, former managing director Moody’s Investors Service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800" dirty="0"/>
              <a:t>Many opportunities to provide input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800" dirty="0"/>
              <a:t>We need to do a better job of getting out front of these issues.</a:t>
            </a:r>
          </a:p>
        </p:txBody>
      </p:sp>
      <p:pic>
        <p:nvPicPr>
          <p:cNvPr id="4" name="Picture 4" descr="OHIOGFOA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57422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B886C-21C3-29E5-FA52-C2E4C89CE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7ECE2-38FF-669A-8A12-3C99F18E7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Revenue and expense recognition</a:t>
            </a:r>
            <a:br>
              <a:rPr lang="en-US" dirty="0"/>
            </a:br>
            <a:r>
              <a:rPr lang="en-US" dirty="0"/>
              <a:t>Categorization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E8FB3-5FA3-1D29-929F-6C8D6DD4B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Is there a binding arrangement?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Contract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Grant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Memorandum of Understanding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Legislation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71BD8F54-C296-5A57-DDB7-D4E07E2653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53342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28FD80-BE3D-D35D-8F27-7B22DD2E8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4DB52-743B-EA32-9CC3-07F9C4EC6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Revenue and expense recognition</a:t>
            </a:r>
            <a:br>
              <a:rPr lang="en-US" dirty="0"/>
            </a:br>
            <a:r>
              <a:rPr lang="en-US" dirty="0"/>
              <a:t>Categorization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CC4B6-B616-68CE-D569-0A8483880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Have the parties approved the terms and conditions?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Do you parties have substantive rights and obligations?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Are the substantive rights and obligations interdependent?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Based on the answer to these questions there will be 2 Categories of transactions </a:t>
            </a:r>
            <a:endParaRPr lang="en-US" altLang="en-US" sz="22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97FF1920-8086-8ABB-8B28-2B7CA15045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99137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95009-8FD7-94FD-5ADC-3A34D85FE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28462-1E76-68DE-97F4-927010100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Revenue and expense recognition</a:t>
            </a:r>
            <a:br>
              <a:rPr lang="en-US" dirty="0"/>
            </a:br>
            <a:r>
              <a:rPr lang="en-US" dirty="0"/>
              <a:t>Categorization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01121-99E9-9855-1BCE-9B611EB9D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Category A  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Recognition based on performance of the obligation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May be satisfied over time or at a point in time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E2433031-0EF5-94E6-94A7-38BDC345BC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88328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E4F68-ED42-153B-7006-AE9D2D214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2E709-A5C7-FB5D-CB01-A328F64BE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Revenue and expense recognition</a:t>
            </a:r>
            <a:br>
              <a:rPr lang="en-US" dirty="0"/>
            </a:br>
            <a:r>
              <a:rPr lang="en-US" dirty="0"/>
              <a:t>Categorization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512DD-A1A5-D784-A23B-26C23E411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Category B subcategories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Derived revenue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Imposed revenue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Contractual binding arrangement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General aid to governments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Shared revenue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9DBECCBD-91B2-0294-D592-089444D9BD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71406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72A51-1D25-226E-2219-CABFC74D3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D574-3AF0-31EB-1108-71F833857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Revenue and expense recognition</a:t>
            </a:r>
            <a:br>
              <a:rPr lang="en-US" dirty="0"/>
            </a:br>
            <a:r>
              <a:rPr lang="en-US" dirty="0"/>
              <a:t>Category 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222B8-C7DD-CE6C-1B04-37C240506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Derived revenue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Recognize when underlying transaction occurs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Sales tax revenue recognized when there is a sale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93AA792D-89F5-8FFF-D6A5-F6F74E7746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39563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181D2-2177-9CD3-9F78-E0E787DD2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4D792-1C6A-078D-F8F5-F0246B95C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Revenue and expense recognition</a:t>
            </a:r>
            <a:br>
              <a:rPr lang="en-US" dirty="0"/>
            </a:br>
            <a:r>
              <a:rPr lang="en-US" dirty="0"/>
              <a:t>Category 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43D8E-31AC-F161-8D05-FAB2BA56C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Imposed revenue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Recognize on imposition date</a:t>
            </a:r>
          </a:p>
          <a:p>
            <a:pPr lvl="3">
              <a:buFont typeface="Wingdings" pitchFamily="2" charset="2"/>
              <a:buChar char="§"/>
            </a:pPr>
            <a:r>
              <a:rPr lang="en-US" altLang="en-US" sz="1800" dirty="0"/>
              <a:t>Property tax receivable recognized when imposed</a:t>
            </a:r>
          </a:p>
          <a:p>
            <a:pPr lvl="3">
              <a:buFont typeface="Wingdings" pitchFamily="2" charset="2"/>
              <a:buChar char="§"/>
            </a:pPr>
            <a:r>
              <a:rPr lang="en-US" altLang="en-US" sz="1800" dirty="0"/>
              <a:t>Property tax recognized based on period for which it is imposed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2B50F613-104F-3FD7-FEC3-9DDA277876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71192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CF1541-1F5D-4496-0F94-8D6ECD2F3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A5941-F043-3E4B-62FB-B8152FAA2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Revenue and expense recognition</a:t>
            </a:r>
            <a:br>
              <a:rPr lang="en-US" dirty="0"/>
            </a:br>
            <a:r>
              <a:rPr lang="en-US" dirty="0"/>
              <a:t>Category 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591C2-3BBF-AB3A-17DB-6AB7854EC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Imposed revenue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Property tax</a:t>
            </a:r>
          </a:p>
          <a:p>
            <a:pPr lvl="3">
              <a:buFont typeface="Wingdings" pitchFamily="2" charset="2"/>
              <a:buChar char="§"/>
            </a:pPr>
            <a:r>
              <a:rPr lang="en-US" altLang="en-US" sz="1800" dirty="0"/>
              <a:t>Eliminates lien date and assessment date</a:t>
            </a:r>
          </a:p>
          <a:p>
            <a:pPr lvl="3">
              <a:buFont typeface="Wingdings" pitchFamily="2" charset="2"/>
              <a:buChar char="§"/>
            </a:pPr>
            <a:r>
              <a:rPr lang="en-US" altLang="en-US" sz="1800" dirty="0"/>
              <a:t>Date for recognition is when governing body takes action to:</a:t>
            </a:r>
          </a:p>
          <a:p>
            <a:pPr lvl="4">
              <a:buFont typeface="Wingdings" pitchFamily="2" charset="2"/>
              <a:buChar char="§"/>
            </a:pPr>
            <a:r>
              <a:rPr lang="en-US" altLang="en-US" sz="1800" dirty="0"/>
              <a:t>Impose a property tax rate OR</a:t>
            </a:r>
          </a:p>
          <a:p>
            <a:pPr lvl="4">
              <a:buFont typeface="Wingdings" pitchFamily="2" charset="2"/>
              <a:buChar char="§"/>
            </a:pPr>
            <a:r>
              <a:rPr lang="en-US" altLang="en-US" sz="1800" dirty="0"/>
              <a:t>Identify total amount of property tax apportioned to specific property owners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2C5B21BF-E686-6459-BEC2-5B50B434FC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77735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480E3-EE73-3513-4DF0-A05BF4405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8D38C-E87C-4423-B087-B942A0AB7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Revenue and expense recognition</a:t>
            </a:r>
            <a:br>
              <a:rPr lang="en-US" dirty="0"/>
            </a:br>
            <a:r>
              <a:rPr lang="en-US" dirty="0"/>
              <a:t>Category 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2844-1A4B-2E40-4C06-054348C57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Contractual binding arrangement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Recognize based on terms and conditions of the agreement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Receivable and revenue recognized when a pledge agreement, that does not have time requirements, is executed</a:t>
            </a:r>
            <a:endParaRPr lang="en-US" altLang="en-US" sz="18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2678C848-0A9B-AD37-2EBA-00A514BB7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23887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B034C-8C0E-6CF3-D633-EC98017B2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29FA8-E1A4-8174-CD82-8E1F4747C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Revenue and expense recognition</a:t>
            </a:r>
            <a:br>
              <a:rPr lang="en-US" dirty="0"/>
            </a:br>
            <a:r>
              <a:rPr lang="en-US" dirty="0"/>
              <a:t>Category 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5BBE9-B9AE-3557-364A-44824293D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General aid to governments &amp; shared revenue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Recognize based on provider government appropriation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State budget adopted creates receivable for city</a:t>
            </a:r>
            <a:endParaRPr lang="en-US" altLang="en-US" sz="18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A856961F-864E-E2CA-CE8F-F18122BBBC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91150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C2979-73E9-D084-2A0F-C858A6CAC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00C21-DECA-5A2B-7BC4-D417FFA2B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Revenue and expense recognition</a:t>
            </a:r>
            <a:br>
              <a:rPr lang="en-US" dirty="0"/>
            </a:br>
            <a:r>
              <a:rPr lang="en-US" dirty="0"/>
              <a:t>Category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D9282-6299-C37A-4540-936BE8C254F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Category A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Fees for specific services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Expenditure driven grants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Research grants</a:t>
            </a:r>
            <a:endParaRPr lang="en-US" altLang="en-US" sz="18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3E29823-930F-1F80-B87F-C2E09509C5E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Category B</a:t>
            </a:r>
          </a:p>
          <a:p>
            <a:pPr lvl="1"/>
            <a:r>
              <a:rPr lang="en-US" dirty="0"/>
              <a:t>Taxes</a:t>
            </a:r>
          </a:p>
          <a:p>
            <a:pPr lvl="1"/>
            <a:r>
              <a:rPr lang="en-US" dirty="0"/>
              <a:t>Purpose-restricted grants</a:t>
            </a:r>
          </a:p>
          <a:p>
            <a:pPr lvl="1"/>
            <a:r>
              <a:rPr lang="en-US" dirty="0"/>
              <a:t>Donations</a:t>
            </a:r>
          </a:p>
          <a:p>
            <a:pPr lvl="1"/>
            <a:r>
              <a:rPr lang="en-US" dirty="0"/>
              <a:t>Punitive fees</a:t>
            </a:r>
          </a:p>
          <a:p>
            <a:pPr lvl="1"/>
            <a:r>
              <a:rPr lang="en-US" dirty="0"/>
              <a:t>Special assessments</a:t>
            </a:r>
          </a:p>
          <a:p>
            <a:pPr lvl="1"/>
            <a:r>
              <a:rPr lang="en-US" dirty="0"/>
              <a:t>Regulatory fees</a:t>
            </a:r>
          </a:p>
          <a:p>
            <a:pPr lvl="1"/>
            <a:r>
              <a:rPr lang="en-US" dirty="0"/>
              <a:t>Capital fees</a:t>
            </a:r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5EB938E2-C035-F1B7-4F6F-646E58BF4D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082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F50F5-E2BF-DFBD-1576-DFCD243EF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22E67-DEBB-99BD-27BE-632C05DF6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Current GASB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34B15-71B4-D77F-7CAE-A4AF53BBC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endParaRPr lang="en-US" altLang="en-US" sz="2000" dirty="0"/>
          </a:p>
          <a:p>
            <a:pPr>
              <a:buFont typeface="Wingdings" pitchFamily="2" charset="2"/>
              <a:buChar char="§"/>
            </a:pPr>
            <a:endParaRPr lang="en-US" altLang="en-US" sz="2000" dirty="0"/>
          </a:p>
          <a:p>
            <a:pPr>
              <a:buFont typeface="Wingdings" pitchFamily="2" charset="2"/>
              <a:buChar char="§"/>
            </a:pPr>
            <a:r>
              <a:rPr lang="en-US" altLang="en-US" sz="2000" b="1" dirty="0"/>
              <a:t>Going Concern and Severe Financial Distress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000" dirty="0"/>
              <a:t>Comment period for preliminary views ended 6/30/25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000" b="1" dirty="0"/>
              <a:t>Infrastructure Assets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000" dirty="0"/>
              <a:t>Exposure draft expected Q1 2026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000" b="1" dirty="0"/>
              <a:t>Revenue and Expense Recognition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000" dirty="0"/>
              <a:t>Exposure draft expected Q4 2025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000" b="1" dirty="0"/>
              <a:t>Subsequent Events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000" dirty="0"/>
              <a:t>Statement expected Q4 2025</a:t>
            </a:r>
          </a:p>
          <a:p>
            <a:pPr lvl="1">
              <a:buFont typeface="Wingdings" pitchFamily="2" charset="2"/>
              <a:buChar char="§"/>
            </a:pPr>
            <a:endParaRPr lang="en-US" altLang="en-US" sz="22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ED1CFE08-4454-6BE5-2F98-6B3124B59A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572002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2B101-2347-1848-B91E-BDE06541F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020C1-8754-424F-FA7F-FBEFA479D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Revenue and expense recognition</a:t>
            </a:r>
            <a:br>
              <a:rPr lang="en-US" dirty="0"/>
            </a:br>
            <a:r>
              <a:rPr lang="en-US" dirty="0"/>
              <a:t>Measurement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110BF-74D3-ABE0-71DD-5543B77B5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Assets and liabilities measured directly and revenues and expenses measured by relying on related asset or liability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Revenue recognized net of probable refunds 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Revenue recognized net of amounts that may become uncollectible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This is consistent with current guidance 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A35C03F0-3E9A-A77E-AFED-13A6504994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628766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BF099-E435-2E5A-5111-6AED5A9B0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955F1-2ED6-35CD-BC14-51CAE80DD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Subsequent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9302F-F4A8-CB78-9C97-B0C89D631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Added to agenda in December 2021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Exposure draft comment period ended February 2025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Statement will be effective for fiscal years beginning after June 15, 2026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23926D2E-5B10-AE75-E771-037F13F7F9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384866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F23B8-0427-79D4-5FD6-1A4B96F6A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C10EC-D51E-F4B1-211B-E50810C94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Subsequent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ABAED-C0E1-4C5E-85F0-09CF7325E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Clarifies events timeframe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Specifies required disclosures as well as recognized and nonrecognized events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55BB6368-305E-1F51-CA61-F20FB0EB9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713728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A6965-1AFC-2B73-375F-6041CB1B8D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4A18D-D0B5-3C0C-BB0C-246D7B5EA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Subsequent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9B0D5-FA29-47E4-94DC-A0EB92D7E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Subsequent events are transactions or events that occur after the date of the financial statements but before the date the financial statements are available to be issued.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Completed in GAAP form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All necessary approvals for issuance have been obtained</a:t>
            </a:r>
            <a:endParaRPr lang="en-US" altLang="en-US" sz="20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F8FA400A-3492-960A-4053-15ECCF02B9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322301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9ED0BB-28EE-8608-41DD-BCC45CFEA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485C9-4274-EF8A-C9AA-05C8C5C77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Subsequent events</a:t>
            </a:r>
            <a:br>
              <a:rPr lang="en-US" dirty="0"/>
            </a:br>
            <a:r>
              <a:rPr lang="en-US" dirty="0"/>
              <a:t>Recognized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57F7E-E5D6-8DEE-B4E7-8E1923180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Recognized events are 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Indicative of conditions existing at financial statement date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Inform the inputs to an accounting estimate measured as of financial statement date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Example – major customer bankruptcy could increase estimate of uncollectible amounts receivable</a:t>
            </a:r>
          </a:p>
          <a:p>
            <a:pPr marL="324000" lvl="1" indent="0">
              <a:buNone/>
            </a:pPr>
            <a:endParaRPr lang="en-US" altLang="en-US" sz="20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D1814B60-CDD8-7058-290A-03A466AF22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346950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0583E-BFB5-57AB-3831-9F0E65D2D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CAEBE-34B5-A331-E3D9-4BC71A681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Subsequent events</a:t>
            </a:r>
            <a:br>
              <a:rPr lang="en-US" dirty="0"/>
            </a:br>
            <a:r>
              <a:rPr lang="en-US" dirty="0" err="1"/>
              <a:t>NONRecognized</a:t>
            </a:r>
            <a:r>
              <a:rPr lang="en-US" dirty="0"/>
              <a:t>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CAD1F-ABDB-2BC4-1C49-08EC0DD83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Not indicative of conditions existing at financial statement date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Not reported on financial statements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Has a significant impact on future</a:t>
            </a:r>
          </a:p>
          <a:p>
            <a:pPr marL="324000" lvl="1" indent="0">
              <a:buNone/>
            </a:pPr>
            <a:endParaRPr lang="en-US" altLang="en-US" sz="20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CD503063-FAD1-3B83-8E49-3DC897B341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278382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51357-32C0-7C3D-CF05-77A99DA5A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6454C-DC43-DCBE-D315-7665E551F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Subsequent events</a:t>
            </a:r>
            <a:br>
              <a:rPr lang="en-US" dirty="0"/>
            </a:br>
            <a:r>
              <a:rPr lang="en-US" dirty="0" err="1"/>
              <a:t>NONRecognized</a:t>
            </a:r>
            <a:r>
              <a:rPr lang="en-US" dirty="0"/>
              <a:t>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99F36-667F-C250-03DA-EB684392C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819400"/>
            <a:ext cx="7989752" cy="3039398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Examples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Debt related transaction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Government combination or disposal of government operations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A change to legally separate entities that compose the financial reporting entity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Application of an enacted tax rate that is different from the tax rate previously in effect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A transaction or event of such a nature that disclosure is essential for a user’s analysis</a:t>
            </a:r>
          </a:p>
          <a:p>
            <a:pPr marL="324000" lvl="1" indent="0">
              <a:buNone/>
            </a:pPr>
            <a:endParaRPr lang="en-US" altLang="en-US" sz="20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2FB000D4-7476-D3DB-92E6-96696A6AC1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77015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22030-3C91-0355-EB82-BF881D834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A1E60-1C3C-C0AD-EFEC-33195B297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Subsequent events</a:t>
            </a:r>
            <a:br>
              <a:rPr lang="en-US" dirty="0"/>
            </a:br>
            <a:r>
              <a:rPr lang="en-US" dirty="0" err="1"/>
              <a:t>NONRecognized</a:t>
            </a:r>
            <a:r>
              <a:rPr lang="en-US" dirty="0"/>
              <a:t>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037C6-E220-23F5-6907-3CA428083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Disclosure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Description of nonrecognized event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Estimate of the effect on the financial statements in the year the event occurred or the reason why an estimate cannot be made</a:t>
            </a:r>
          </a:p>
          <a:p>
            <a:pPr marL="324000" lvl="1" indent="0">
              <a:buNone/>
            </a:pPr>
            <a:endParaRPr lang="en-US" altLang="en-US" sz="20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F2092554-E7D9-4183-A7A2-E783114FC0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867884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46A90-D05F-73FC-E895-7E9921545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513EF-540B-D26E-48BC-1A42755F8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GASB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CE64B-A230-5B25-C526-A1861ED85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Cybersecurity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Added to research agenda December 2024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Objectives	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Determine types of cybersecurity threats faced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Determine whether and how they are currently disclosed in financial statements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Determine if financial reporting guidance has the potential to address user needs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7C8AD04D-38B5-6203-6D1E-B954674A0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460296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BF654-1286-FD17-7BBF-5B85512B4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956D2-85B1-9BFD-C5EB-5529DE97A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GASB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0C1DC-CEDA-0FC6-0075-252C43203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GAAP Structure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Added to research agenda August 2023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Objectives	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Evaluate the effectiveness of current dual-authority approach</a:t>
            </a:r>
          </a:p>
          <a:p>
            <a:pPr lvl="2">
              <a:buFont typeface="Wingdings" pitchFamily="2" charset="2"/>
              <a:buChar char="§"/>
            </a:pPr>
            <a:r>
              <a:rPr lang="en-US" altLang="en-US" sz="2000" dirty="0"/>
              <a:t>Original pronouncements and codification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Explore a single authority structure including whether and how it could be operationalized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FF1DEB22-73AA-09FE-E942-710747FD52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6368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8F2765-B133-9D6F-EBB4-E97A615245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559FE-250F-DB2E-6ABB-18A3D91C7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GASB Pre-agenda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B4B48-9A2C-8E38-88BF-7036FEC36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Cybersecurity Risk Disclosures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GAAP Structure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Pension and OPEB Disclosures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Revenue and Expense Recognition – Note Disclosures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E4CBE81B-4E64-030D-48B7-3A13054E68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750170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90BEB-DBF6-79C3-E88F-2AE3DF5F9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57BE5-D8F1-FCBE-9123-5056F14BA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GASB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57F0A-EC6B-A3DA-5F81-6CE25CD6F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Revenue and expense recognition – Note Disclosures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Added to research agenda August 2024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Objectives	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200" dirty="0"/>
              <a:t>Research the need for disclosures relevant to the new Revenue and Expense recognition model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20B46EF9-F9F4-530D-01E8-EDF72EF31A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423382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7C9DF9F-E4C7-5EEE-0A26-7DA9506CD0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762001"/>
            <a:ext cx="2667000" cy="2667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CE130D6-54AD-A1F0-78BB-35D623CBD9DC}"/>
              </a:ext>
            </a:extLst>
          </p:cNvPr>
          <p:cNvSpPr txBox="1"/>
          <p:nvPr/>
        </p:nvSpPr>
        <p:spPr>
          <a:xfrm>
            <a:off x="4343400" y="1295400"/>
            <a:ext cx="403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Worthington AM Rotary</a:t>
            </a:r>
          </a:p>
          <a:p>
            <a:r>
              <a:rPr lang="en-US" sz="2800" dirty="0"/>
              <a:t>OSU Football Raffle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6D2741-DD7B-C44B-FC75-3D1D581FF88F}"/>
              </a:ext>
            </a:extLst>
          </p:cNvPr>
          <p:cNvSpPr txBox="1"/>
          <p:nvPr/>
        </p:nvSpPr>
        <p:spPr>
          <a:xfrm>
            <a:off x="1371600" y="4419600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wamr.org/</a:t>
            </a:r>
            <a:r>
              <a:rPr lang="en-US" sz="2800" dirty="0" err="1"/>
              <a:t>footballraffle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04B64B-81A2-3643-F507-C8E35D864B31}"/>
              </a:ext>
            </a:extLst>
          </p:cNvPr>
          <p:cNvSpPr txBox="1"/>
          <p:nvPr/>
        </p:nvSpPr>
        <p:spPr>
          <a:xfrm>
            <a:off x="4343400" y="2819400"/>
            <a:ext cx="403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chance for $20</a:t>
            </a:r>
          </a:p>
          <a:p>
            <a:r>
              <a:rPr lang="en-US" dirty="0"/>
              <a:t>3 chances for $50</a:t>
            </a:r>
          </a:p>
        </p:txBody>
      </p:sp>
    </p:spTree>
    <p:extLst>
      <p:ext uri="{BB962C8B-B14F-4D97-AF65-F5344CB8AC3E}">
        <p14:creationId xmlns:p14="http://schemas.microsoft.com/office/powerpoint/2010/main" val="1154668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62DAB-E6C6-16F2-D0B1-ECB3815795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2ECF6-730C-5AAB-7E88-0F1C7840D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GASB Post Review / Tech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60B9C-FAFC-9201-6DD2-2E3544560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Fiduciary Activities #84 – Stage 1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Leases #87 Stage 1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OPEB Benefits #75 Stage 2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Voluntary Digital Financial Reporting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C11E3293-81E4-166C-55EC-7EBA96B45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4433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547CA-AEE5-166A-A530-497E63C22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EE603-CEDB-FCC7-BD86-A5584DCB5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Going concern and </a:t>
            </a:r>
            <a:br>
              <a:rPr lang="en-US" dirty="0"/>
            </a:br>
            <a:r>
              <a:rPr lang="en-US" dirty="0"/>
              <a:t>severe financial distress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9172B-8D23-5743-C2AD-298EC1F50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Research began April 2015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Deliberations began July 2022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Current guidance is more appropriate for private companies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Most governments experiencing severe financial distress do not have a going concern issue due to state laws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8A0AB3D8-2A8C-83C9-CC8C-726D7E98D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6500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520053-B30D-5DD9-32AC-CD3112354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5230C-E910-6CC2-BE81-9ED92DC71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Going concern and </a:t>
            </a:r>
            <a:br>
              <a:rPr lang="en-US" dirty="0"/>
            </a:br>
            <a:r>
              <a:rPr lang="en-US" dirty="0"/>
              <a:t>severe financial distress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0D871-6776-1355-C46A-672A4D449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Preliminary Views issued March 19, 2025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Proposed standard makes a distinction between financial stress and continued legal existence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The terminology of “going concern” is abandoned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GASB believes this distinction with guidance and related disclosures would provide more consistency in financial reporting</a:t>
            </a:r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BE3717AE-95F6-C78F-C6AF-6515974E7B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772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9482BA-C558-B8F9-C5B8-FC21BB4FD5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34950-995C-9680-9E25-9C7DB1112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Going concern and </a:t>
            </a:r>
            <a:br>
              <a:rPr lang="en-US" dirty="0"/>
            </a:br>
            <a:r>
              <a:rPr lang="en-US" dirty="0"/>
              <a:t>severe financial distress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8B178-2721-D910-0A17-06181CFE4F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sz="2400" dirty="0"/>
              <a:t>Severe financial stress is a current condition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Probable dissolution is a future event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 dirty="0"/>
              <a:t>An entity may have one or the other independently</a:t>
            </a:r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  <a:p>
            <a:pPr>
              <a:buFont typeface="Wingdings" pitchFamily="2" charset="2"/>
              <a:buChar char="§"/>
            </a:pPr>
            <a:endParaRPr lang="en-US" altLang="en-US" sz="2400" dirty="0"/>
          </a:p>
        </p:txBody>
      </p:sp>
      <p:pic>
        <p:nvPicPr>
          <p:cNvPr id="4" name="Picture 4" descr="OHIOGFOA_logo">
            <a:extLst>
              <a:ext uri="{FF2B5EF4-FFF2-40B4-BE49-F238E27FC236}">
                <a16:creationId xmlns:a16="http://schemas.microsoft.com/office/drawing/2014/main" id="{8FF9C815-C762-6FB9-F482-E35DFDB8B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5626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2285488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7386</TotalTime>
  <Words>1669</Words>
  <Application>Microsoft Office PowerPoint</Application>
  <PresentationFormat>On-screen Show (4:3)</PresentationFormat>
  <Paragraphs>282</Paragraphs>
  <Slides>51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6" baseType="lpstr">
      <vt:lpstr>Arial</vt:lpstr>
      <vt:lpstr>Calibri</vt:lpstr>
      <vt:lpstr>Wingdings</vt:lpstr>
      <vt:lpstr>Wingdings 2</vt:lpstr>
      <vt:lpstr>Dividend</vt:lpstr>
      <vt:lpstr> </vt:lpstr>
      <vt:lpstr>GASB Projects Process</vt:lpstr>
      <vt:lpstr>GASB Projects Process</vt:lpstr>
      <vt:lpstr>Current GASB Projects</vt:lpstr>
      <vt:lpstr>GASB Pre-agenda research</vt:lpstr>
      <vt:lpstr>GASB Post Review / Tech</vt:lpstr>
      <vt:lpstr>Going concern and  severe financial distress</vt:lpstr>
      <vt:lpstr>Going concern and  severe financial distress</vt:lpstr>
      <vt:lpstr>Going concern and  severe financial distress</vt:lpstr>
      <vt:lpstr>Going concern and  severe financial distress</vt:lpstr>
      <vt:lpstr>Going concern and  severe financial distress</vt:lpstr>
      <vt:lpstr>Going concern and  severe financial distress</vt:lpstr>
      <vt:lpstr>Going concern and  severe financial distress</vt:lpstr>
      <vt:lpstr>Going concern and  severe financial distress</vt:lpstr>
      <vt:lpstr>Going concern and  severe financial distress</vt:lpstr>
      <vt:lpstr>Going concern and  severe financial distress</vt:lpstr>
      <vt:lpstr>Going concern and  severe financial distress</vt:lpstr>
      <vt:lpstr>Going concern and  severe financial distress</vt:lpstr>
      <vt:lpstr>Going concern and  severe financial distress</vt:lpstr>
      <vt:lpstr>Infrastructure Assets</vt:lpstr>
      <vt:lpstr>Infrastructure Assets Definition</vt:lpstr>
      <vt:lpstr>Infrastructure Assets Examples</vt:lpstr>
      <vt:lpstr>Infrastructure Assets do not include</vt:lpstr>
      <vt:lpstr>Infrastructure Assets recognition and measurement</vt:lpstr>
      <vt:lpstr>Infrastructure Assets disclosure</vt:lpstr>
      <vt:lpstr>Infrastructure Assets disclosure</vt:lpstr>
      <vt:lpstr>Revenue and expense recognition</vt:lpstr>
      <vt:lpstr>Revenue and expense recognition</vt:lpstr>
      <vt:lpstr>Revenue and expense recognition Categorization</vt:lpstr>
      <vt:lpstr>Revenue and expense recognition Categorization</vt:lpstr>
      <vt:lpstr>Revenue and expense recognition Categorization</vt:lpstr>
      <vt:lpstr>Revenue and expense recognition Categorization</vt:lpstr>
      <vt:lpstr>Revenue and expense recognition Categorization</vt:lpstr>
      <vt:lpstr>Revenue and expense recognition Category b</vt:lpstr>
      <vt:lpstr>Revenue and expense recognition Category b</vt:lpstr>
      <vt:lpstr>Revenue and expense recognition Category b</vt:lpstr>
      <vt:lpstr>Revenue and expense recognition Category b</vt:lpstr>
      <vt:lpstr>Revenue and expense recognition Category b</vt:lpstr>
      <vt:lpstr>Revenue and expense recognition Category examples</vt:lpstr>
      <vt:lpstr>Revenue and expense recognition Measurement</vt:lpstr>
      <vt:lpstr>Subsequent events</vt:lpstr>
      <vt:lpstr>Subsequent events</vt:lpstr>
      <vt:lpstr>Subsequent events</vt:lpstr>
      <vt:lpstr>Subsequent events Recognized Events</vt:lpstr>
      <vt:lpstr>Subsequent events NONRecognized Events</vt:lpstr>
      <vt:lpstr>Subsequent events NONRecognized Events</vt:lpstr>
      <vt:lpstr>Subsequent events NONRecognized Events</vt:lpstr>
      <vt:lpstr>GASB Projects</vt:lpstr>
      <vt:lpstr>GASB Projects</vt:lpstr>
      <vt:lpstr>GASB Projects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</dc:creator>
  <cp:lastModifiedBy>Jeffrey McCuen</cp:lastModifiedBy>
  <cp:revision>67</cp:revision>
  <cp:lastPrinted>2025-08-01T17:31:14Z</cp:lastPrinted>
  <dcterms:created xsi:type="dcterms:W3CDTF">2016-07-29T02:34:23Z</dcterms:created>
  <dcterms:modified xsi:type="dcterms:W3CDTF">2025-08-04T11:06:49Z</dcterms:modified>
</cp:coreProperties>
</file>