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87" r:id="rId2"/>
    <p:sldId id="813" r:id="rId3"/>
    <p:sldId id="816" r:id="rId4"/>
    <p:sldId id="822" r:id="rId5"/>
    <p:sldId id="828" r:id="rId6"/>
    <p:sldId id="829" r:id="rId7"/>
    <p:sldId id="830" r:id="rId8"/>
    <p:sldId id="831" r:id="rId9"/>
    <p:sldId id="832" r:id="rId10"/>
    <p:sldId id="833" r:id="rId11"/>
    <p:sldId id="834" r:id="rId12"/>
    <p:sldId id="835" r:id="rId13"/>
    <p:sldId id="827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108" d="100"/>
          <a:sy n="108" d="100"/>
        </p:scale>
        <p:origin x="170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D27EF3A-6519-FDAF-6F34-EA9463C74C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3B45939-D5F0-AA65-BAA6-D11FD1E61A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746C866-A88E-50E5-3736-89250D8090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40DEB72-218A-DA00-04F9-F891DA36A5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1E0503C1-F5EE-AAEE-F201-78B98D4D7E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.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199D6C9C-A716-5F82-0B7C-59E92D577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7C344920-4EBB-4A45-B0BA-C9109E7C6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721F54F8-78A1-4E99-B932-A5529B136C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.</a:t>
            </a:r>
          </a:p>
        </p:txBody>
      </p:sp>
      <p:sp>
        <p:nvSpPr>
          <p:cNvPr id="5123" name="Rectangle 7">
            <a:extLst>
              <a:ext uri="{FF2B5EF4-FFF2-40B4-BE49-F238E27FC236}">
                <a16:creationId xmlns:a16="http://schemas.microsoft.com/office/drawing/2014/main" id="{CE7C04DB-5F24-4DAE-EB10-93ECB238C2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842746-0B77-4A98-BF98-9D50B070E92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FA2B077-D90C-6FC8-7FD6-114941FF7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BFCA77F-6E45-F5C7-EB9F-67158E048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EE0B08-4440-EE6A-E0DB-116A2D0D1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5EB4-F13D-4061-B33F-7126401FBC74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94F1D0-9811-514F-576D-584155B70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EF0FC9-6AAD-BF21-DD30-947D6CB66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D1737-1328-48E8-925D-2B2F500E6E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8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302434-6080-1AB3-D496-2E7627913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8FC1E-71F9-4845-8575-1AF99094F243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F7B1D-53B4-E8FB-EFE9-172EA0511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2AE98A-3C55-B20D-660D-9ED440933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FF03-9F1D-4F7D-95EE-746B85EBB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6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CF4A93-B36B-2008-0BA5-A3D099AA2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7519C-D7F6-4A41-990D-B5499E69914F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C9BB81-98EE-9511-B4FD-A591E8EF1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9062D6-7AA2-5A50-DD13-47446CBAB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6617-6470-4670-99B3-4497B819B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61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EA8593-A9BA-A6D5-296D-AF6D76F03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E4B2-DD9F-4A9B-9FF3-B887C3B2877E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4B3A2-652D-0208-B672-8AE4977185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48185-C6BC-D2EE-023D-05E5C95A4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3EB8-0FC0-4CC6-B62F-6933F4D1C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2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23E938-8C91-756E-2498-3909EB457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2C8F-7F4D-4589-BA7F-8EFEF7B50CF6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4873F-F39E-B36F-DD31-21AD4C3A8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C7032-33F8-32E5-D11D-F4CB327FB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696C-E390-461E-8284-7EE33F0D1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66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771DAB-8245-2AA1-E5DE-EEE8CF8733A1}"/>
              </a:ext>
            </a:extLst>
          </p:cNvPr>
          <p:cNvSpPr>
            <a:spLocks noChangeAspect="1"/>
          </p:cNvSpPr>
          <p:nvPr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4936E4F-8A34-739B-D345-7B687C8F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710B-A8E9-4827-8340-B3DF30AD17B2}" type="datetimeFigureOut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794D4D9-B976-1631-6A36-CF1AAADF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4A3136E-E643-C8CD-C212-C092DCB4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D553D-1AA9-49AE-A894-5CBDBE78C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3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B82EDD-01E2-6777-BB6F-2976F39578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C677-C45B-4CB9-A72F-4247FD1155B7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9DE152-2E05-1ADE-3194-57810DC3D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1D9748-E85D-C50E-30D9-C3F7EF7C6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3EF7-D4A7-4721-8239-8CAC945B2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45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D71AC-697E-94BE-45E7-C35FEBB9A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DAAD0-5619-402C-B322-9A6E5A6689FA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44543F-4820-1BBB-3DB3-DED80456B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2B529-C691-37D7-94CC-2E9629F6E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8572-43F6-4194-BCE5-0CFDD7F53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7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5B220-9B65-25E2-DB20-C08A16AB1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0CFB5-1A02-41B9-AA4C-029D7245D785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1C166-5FB8-871B-EDAD-711A8CE28F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5B925-A6E1-1825-3288-873EF879F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231F-D7A7-4EA5-B504-2973D093A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7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CE25A3-A675-3F3E-0143-1C3D90265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AE49A-3B6C-4405-9AE8-34B8EC3E2C79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07D0E8-0227-1C11-0EDF-793EE0E07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C05B5B5-88F2-9599-3269-CA0D1C504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A01B-D72E-4278-BF10-278DE219D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06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6EAE99-434B-C230-F468-EDC0F8711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FC08-FBC8-4358-ACF6-AE892CBF5043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36022A-0D4A-EE4C-215C-95825EAD9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8D85A-6B86-3E59-1F8F-00A780888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38EEC-276D-410C-AC74-FD29349D9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421BDB-DB4A-ABBD-7F6F-2FA7E6418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11F-4F2E-4EC0-94C5-BAC4F74418FD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CDBBD5-5E01-7FA8-2071-FD94928D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845AC6-5CA1-5744-A56C-B0A12152C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A38DB-0134-4094-BDF1-C6D747274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08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EABDE-C9B8-9E3E-4A94-16BC77AC8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42A25-9FD2-41A1-BD4B-8EB751E3C168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382FCA-82BA-66DF-484A-3F6204B7D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23689F-71D4-EFD6-6067-3725E4D15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86FA-8D85-40B2-9B7E-3F077EFD1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28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6E17236-6049-DA64-6EBC-02E3887D4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D20F073-413B-A74D-0D6A-162DA01A7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434A158-1E21-134A-EB04-171CBF4815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DD1395D-CB89-4E47-81E1-4A1CC9F1F9AF}" type="datetime1">
              <a:rPr lang="en-US"/>
              <a:pPr>
                <a:defRPr/>
              </a:pPr>
              <a:t>8/1/2025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93CACE-E9D5-4625-07EC-4A647C10B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BFA60-55AA-4D2B-AE4B-8879148496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3577716-64B9-4F45-9FDC-98F12B83F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52A511-2A71-1E4A-ED7C-BD7585B9D191}"/>
              </a:ext>
            </a:extLst>
          </p:cNvPr>
          <p:cNvSpPr>
            <a:spLocks noChangeAspect="1"/>
          </p:cNvSpPr>
          <p:nvPr userDrawn="1"/>
        </p:nvSpPr>
        <p:spPr>
          <a:xfrm>
            <a:off x="447675" y="600075"/>
            <a:ext cx="82391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23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B68DD3D3-5891-0386-C57C-D190AC793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B36488-7CA0-438E-B564-22CE5538A75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E0051A53-749D-95E8-5BC6-86A20B7533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GASB #103 </a:t>
            </a:r>
            <a:br>
              <a:rPr lang="en-US" altLang="en-US" dirty="0"/>
            </a:br>
            <a:r>
              <a:rPr lang="en-US" altLang="en-US" dirty="0"/>
              <a:t>Financial Reporting Model</a:t>
            </a:r>
          </a:p>
        </p:txBody>
      </p:sp>
      <p:pic>
        <p:nvPicPr>
          <p:cNvPr id="4100" name="Picture 4" descr="OHIOGFOA_logo">
            <a:extLst>
              <a:ext uri="{FF2B5EF4-FFF2-40B4-BE49-F238E27FC236}">
                <a16:creationId xmlns:a16="http://schemas.microsoft.com/office/drawing/2014/main" id="{4604BE3A-07AB-F790-F1DF-C0D8E82A87D7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5410200"/>
            <a:ext cx="1524000" cy="100965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2DCC6-D334-676D-860E-9745084F4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09FB4B4A-1679-876A-E273-D962218D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CF06C6A3-10F0-F85A-E6B8-4293081BF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Proprietary Funds - Format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8B7D77E-6551-BFD7-DE59-7C13B23EC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98860"/>
            <a:ext cx="6553200" cy="4027304"/>
          </a:xfrm>
          <a:prstGeom prst="rect">
            <a:avLst/>
          </a:prstGeom>
        </p:spPr>
      </p:pic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F6ACD8A1-95FE-4D61-C416-2094B1AD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7826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BA2A1-374F-00FF-D44C-1F362202E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48DB114C-20A1-DC1C-F494-EC8105867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09AD832E-EFF1-9546-B187-C6F0F0484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Component Units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82D9E126-4171-0F1A-D969-2F8CFAE4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All major discretely presented component units should either be:</a:t>
            </a:r>
          </a:p>
          <a:p>
            <a:pPr lvl="1">
              <a:defRPr/>
            </a:pPr>
            <a:r>
              <a:rPr lang="en-US" altLang="en-US" sz="1600" dirty="0"/>
              <a:t>Displayed individually if they do not impact readability OR</a:t>
            </a:r>
          </a:p>
          <a:p>
            <a:pPr lvl="1">
              <a:defRPr/>
            </a:pPr>
            <a:r>
              <a:rPr lang="en-US" altLang="en-US" sz="1600" dirty="0"/>
              <a:t>Displayed in combining statements of major discretely presented component units included in basic financial statements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5CBF428C-A927-3536-E1BF-8B0F0066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8547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6E8C3-6589-132A-DBEB-A9CC2F47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F94E2260-A0AD-B147-D38E-567ABB8F5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3E14ACDE-D9A1-1CF8-0644-32AE74485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Budgetary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0B584470-8F23-2E41-738B-F52D95E38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Present as required supplemental information</a:t>
            </a:r>
          </a:p>
          <a:p>
            <a:pPr lvl="1">
              <a:defRPr/>
            </a:pPr>
            <a:r>
              <a:rPr lang="en-US" altLang="en-US" sz="2000" dirty="0"/>
              <a:t>General fund and each major special revenue fund with a legally adopted budget</a:t>
            </a:r>
          </a:p>
          <a:p>
            <a:pPr lvl="1">
              <a:defRPr/>
            </a:pPr>
            <a:r>
              <a:rPr lang="en-US" altLang="en-US" sz="2000" dirty="0"/>
              <a:t>Required to explain significant variance</a:t>
            </a:r>
          </a:p>
          <a:p>
            <a:pPr>
              <a:defRPr/>
            </a:pPr>
            <a:r>
              <a:rPr lang="en-US" altLang="en-US" sz="2400" dirty="0"/>
              <a:t>Variances to be reported</a:t>
            </a:r>
          </a:p>
          <a:p>
            <a:pPr lvl="1">
              <a:defRPr/>
            </a:pPr>
            <a:r>
              <a:rPr lang="en-US" altLang="en-US" sz="2000" dirty="0"/>
              <a:t>Original and final budget</a:t>
            </a:r>
          </a:p>
          <a:p>
            <a:pPr lvl="1">
              <a:defRPr/>
            </a:pPr>
            <a:r>
              <a:rPr lang="en-US" altLang="en-US" sz="2000" dirty="0"/>
              <a:t>Final budget and actual results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CAACEC8E-313C-8B46-4F36-C0329C78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3943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D59B-11ED-5610-6793-6A8163FB9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BB2B4-A348-194D-C9F1-F97C7F22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E3EF7-D4A7-4721-8239-8CAC945B2EE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F4DE7F-3B68-EA26-233C-1F76BF9CC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38100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3ACA9-30DE-3C36-85F9-9907AD52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81000"/>
            <a:ext cx="44957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E6E1B23-1387-DB55-5067-1528ACBB3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altLang="en-US" dirty="0"/>
              <a:t>GASB #103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4060A-A690-23F7-2EEB-1A2875948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Effective for fiscal years beginning after June 15, 2025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br>
              <a:rPr lang="en-US" sz="1800" dirty="0"/>
            </a:br>
            <a:endParaRPr lang="en-US" sz="1800" dirty="0"/>
          </a:p>
          <a:p>
            <a:pPr lvl="1">
              <a:lnSpc>
                <a:spcPct val="90000"/>
              </a:lnSpc>
              <a:defRPr/>
            </a:pPr>
            <a:endParaRPr lang="en-US" sz="2000" dirty="0"/>
          </a:p>
          <a:p>
            <a:pPr>
              <a:defRPr/>
            </a:pPr>
            <a:endParaRPr lang="en-US" dirty="0"/>
          </a:p>
        </p:txBody>
      </p:sp>
      <p:pic>
        <p:nvPicPr>
          <p:cNvPr id="8196" name="Picture 4" descr="OHIOGFOA_logo">
            <a:extLst>
              <a:ext uri="{FF2B5EF4-FFF2-40B4-BE49-F238E27FC236}">
                <a16:creationId xmlns:a16="http://schemas.microsoft.com/office/drawing/2014/main" id="{BFF8C920-CEB2-6283-AEF3-9915BDEC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OHIOGFOA_logo">
            <a:extLst>
              <a:ext uri="{FF2B5EF4-FFF2-40B4-BE49-F238E27FC236}">
                <a16:creationId xmlns:a16="http://schemas.microsoft.com/office/drawing/2014/main" id="{5EE55C85-7DD2-5466-E98A-DAF3C219F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>
            <a:extLst>
              <a:ext uri="{FF2B5EF4-FFF2-40B4-BE49-F238E27FC236}">
                <a16:creationId xmlns:a16="http://schemas.microsoft.com/office/drawing/2014/main" id="{C3998740-FC74-DF13-FCA7-70F32CF8A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4000" dirty="0"/>
              <a:t>GASB #103	Changes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182064D7-82BC-3097-07C8-626A440EB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3840163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Content of Management Discussion and Analysis</a:t>
            </a:r>
          </a:p>
          <a:p>
            <a:pPr>
              <a:defRPr/>
            </a:pPr>
            <a:r>
              <a:rPr lang="en-US" altLang="en-US" sz="2000" dirty="0"/>
              <a:t>Unusual or infrequent items replace “extraordinary items”</a:t>
            </a:r>
          </a:p>
          <a:p>
            <a:pPr>
              <a:defRPr/>
            </a:pPr>
            <a:r>
              <a:rPr lang="en-US" altLang="en-US" sz="2000" dirty="0"/>
              <a:t>Proprietary statements</a:t>
            </a:r>
          </a:p>
          <a:p>
            <a:pPr lvl="1">
              <a:defRPr/>
            </a:pPr>
            <a:r>
              <a:rPr lang="en-US" altLang="en-US" sz="2000" dirty="0"/>
              <a:t>Format </a:t>
            </a:r>
          </a:p>
          <a:p>
            <a:pPr lvl="1">
              <a:defRPr/>
            </a:pPr>
            <a:r>
              <a:rPr lang="en-US" altLang="en-US" sz="2000" dirty="0"/>
              <a:t>Definition for classifications of resource flows</a:t>
            </a:r>
          </a:p>
          <a:p>
            <a:pPr>
              <a:defRPr/>
            </a:pPr>
            <a:r>
              <a:rPr lang="en-US" altLang="en-US" sz="2000" dirty="0"/>
              <a:t>Major Component Unit presentation</a:t>
            </a:r>
          </a:p>
          <a:p>
            <a:pPr>
              <a:defRPr/>
            </a:pPr>
            <a:r>
              <a:rPr lang="en-US" altLang="en-US" sz="2000" dirty="0"/>
              <a:t>Content of statistical section for stand alone business activity</a:t>
            </a:r>
          </a:p>
          <a:p>
            <a:pPr>
              <a:defRPr/>
            </a:pPr>
            <a:r>
              <a:rPr lang="en-US" altLang="en-US" sz="2000" dirty="0"/>
              <a:t>Budgetary Comparison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74506201-766B-3C34-5C9B-83EEC9B5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380D6-E4B7-4A2C-8B94-55E709DCDE45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39B3FE43-633C-00BF-6162-E770C5109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8DA008D8-27D5-1EC4-575E-C6F0C1411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Management Discussion and Analysis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05EE4881-FA3F-5511-8E7C-657395C59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Changes terminology and goes deeper</a:t>
            </a:r>
          </a:p>
          <a:p>
            <a:pPr>
              <a:defRPr/>
            </a:pPr>
            <a:r>
              <a:rPr lang="en-US" altLang="en-US" sz="2400" dirty="0"/>
              <a:t>Moves some items to RSI</a:t>
            </a:r>
          </a:p>
          <a:p>
            <a:pPr>
              <a:defRPr/>
            </a:pPr>
            <a:r>
              <a:rPr lang="en-US" altLang="en-US" sz="2400" dirty="0"/>
              <a:t>Continues the requirement to distinguish between primary government and discretely presented component units</a:t>
            </a:r>
          </a:p>
          <a:p>
            <a:pPr>
              <a:defRPr/>
            </a:pPr>
            <a:r>
              <a:rPr lang="en-US" altLang="en-US" sz="2400" dirty="0"/>
              <a:t>Eliminate unnecessary duplication</a:t>
            </a:r>
            <a:endParaRPr lang="en-US" altLang="en-US" sz="20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4137C7F1-C56C-FAD8-372D-330799F7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04B28-46B1-D6F5-18DA-1B4914972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D37C3A89-A342-3968-6D27-36A5626D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31145158-2C16-6B01-1870-9B72B4188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Management Discussion and Analysis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32B2DF12-EAD6-8CE8-A16A-A7B32ECA7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5 Distinct Areas</a:t>
            </a:r>
          </a:p>
          <a:p>
            <a:pPr lvl="1">
              <a:defRPr/>
            </a:pPr>
            <a:r>
              <a:rPr lang="en-US" altLang="en-US" sz="2000" dirty="0"/>
              <a:t>Overview of Financial Statements</a:t>
            </a:r>
          </a:p>
          <a:p>
            <a:pPr lvl="1">
              <a:defRPr/>
            </a:pPr>
            <a:r>
              <a:rPr lang="en-US" altLang="en-US" sz="2000" dirty="0"/>
              <a:t>Financial Summary</a:t>
            </a:r>
          </a:p>
          <a:p>
            <a:pPr lvl="1">
              <a:defRPr/>
            </a:pPr>
            <a:r>
              <a:rPr lang="en-US" altLang="en-US" sz="2000" b="1" dirty="0"/>
              <a:t>Detailed</a:t>
            </a:r>
            <a:r>
              <a:rPr lang="en-US" altLang="en-US" sz="2000" dirty="0"/>
              <a:t> Analysis</a:t>
            </a:r>
          </a:p>
          <a:p>
            <a:pPr lvl="1">
              <a:defRPr/>
            </a:pPr>
            <a:r>
              <a:rPr lang="en-US" altLang="en-US" sz="2000" b="1" dirty="0"/>
              <a:t>Significant</a:t>
            </a:r>
            <a:r>
              <a:rPr lang="en-US" altLang="en-US" sz="2000" dirty="0"/>
              <a:t> Capital Asset and Long-Term Financing Activity</a:t>
            </a:r>
          </a:p>
          <a:p>
            <a:pPr lvl="1">
              <a:defRPr/>
            </a:pPr>
            <a:r>
              <a:rPr lang="en-US" altLang="en-US" sz="2000" dirty="0"/>
              <a:t>Currently Known Facts, Decisions, or Conditions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7B787A7C-543A-3B42-AF23-69882CCC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3468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DCC83-AB70-55B0-8CDA-AC47D74B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91F52327-1203-C920-E213-9CBC25FC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15E694D6-8596-9C76-386D-EE256E22D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Management Discussion and Analysis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8B39C01B-C0BE-5F59-2EFD-6B3744A8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Emphasis on analysis rather than overview of accounting principles</a:t>
            </a:r>
          </a:p>
          <a:p>
            <a:pPr>
              <a:defRPr/>
            </a:pPr>
            <a:r>
              <a:rPr lang="en-US" altLang="en-US" sz="2000" dirty="0"/>
              <a:t>Current known facts distinguish between</a:t>
            </a:r>
          </a:p>
          <a:p>
            <a:pPr lvl="1">
              <a:defRPr/>
            </a:pPr>
            <a:r>
              <a:rPr lang="en-US" altLang="en-US" sz="1600" dirty="0"/>
              <a:t>Imposed by Primary Government </a:t>
            </a:r>
          </a:p>
          <a:p>
            <a:pPr lvl="1">
              <a:defRPr/>
            </a:pPr>
            <a:r>
              <a:rPr lang="en-US" altLang="en-US" sz="1600" dirty="0"/>
              <a:t>Imposed by Others</a:t>
            </a:r>
          </a:p>
          <a:p>
            <a:pPr>
              <a:defRPr/>
            </a:pPr>
            <a:r>
              <a:rPr lang="en-US" altLang="en-US" sz="2000" dirty="0"/>
              <a:t>Current known facts to include</a:t>
            </a:r>
          </a:p>
          <a:p>
            <a:pPr lvl="1">
              <a:defRPr/>
            </a:pPr>
            <a:r>
              <a:rPr lang="en-US" altLang="en-US" sz="1600" dirty="0"/>
              <a:t>Those that may have significant effect on financial condition</a:t>
            </a:r>
          </a:p>
          <a:p>
            <a:pPr lvl="1">
              <a:defRPr/>
            </a:pPr>
            <a:r>
              <a:rPr lang="en-US" altLang="en-US" sz="1600" dirty="0"/>
              <a:t>Result in significant differences from current period</a:t>
            </a:r>
          </a:p>
          <a:p>
            <a:pPr lvl="1">
              <a:defRPr/>
            </a:pPr>
            <a:r>
              <a:rPr lang="en-US" altLang="en-US" sz="1600" dirty="0"/>
              <a:t>Factors used to develop next year’s budget and expected changes</a:t>
            </a:r>
          </a:p>
          <a:p>
            <a:pPr>
              <a:defRPr/>
            </a:pPr>
            <a:r>
              <a:rPr lang="en-US" altLang="en-US" sz="2000" dirty="0"/>
              <a:t>Simplification</a:t>
            </a:r>
          </a:p>
          <a:p>
            <a:pPr lvl="1">
              <a:defRPr/>
            </a:pPr>
            <a:r>
              <a:rPr lang="en-US" altLang="en-US" sz="1600" dirty="0"/>
              <a:t>Move budgetary analysis to RSI other than MD&amp;A</a:t>
            </a:r>
          </a:p>
          <a:p>
            <a:pPr lvl="1">
              <a:defRPr/>
            </a:pPr>
            <a:r>
              <a:rPr lang="en-US" altLang="en-US" sz="1600" dirty="0"/>
              <a:t>Move discussion of modified approach for infrastructure to RSI other than MD&amp;A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6320F884-98ED-192B-90B1-9DEE3807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4935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EC8E5-D47E-BFD4-5A9D-F59D0DE0A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2AF3A00D-9BC6-672B-DDCE-ACAC5D30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62956611-C7FB-5626-5571-CB94C4EAB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Unusual or Infrequent Items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56114FD8-DF41-4C62-C888-EB1826D0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Replaces extraordinary and special items </a:t>
            </a:r>
          </a:p>
          <a:p>
            <a:pPr>
              <a:defRPr/>
            </a:pPr>
            <a:r>
              <a:rPr lang="en-US" altLang="en-US" sz="2400" dirty="0"/>
              <a:t>No change to definitions of terms</a:t>
            </a:r>
          </a:p>
          <a:p>
            <a:pPr lvl="1">
              <a:defRPr/>
            </a:pPr>
            <a:r>
              <a:rPr lang="en-US" altLang="en-US" sz="2000" dirty="0"/>
              <a:t>Unusual</a:t>
            </a:r>
          </a:p>
          <a:p>
            <a:pPr lvl="1">
              <a:defRPr/>
            </a:pPr>
            <a:r>
              <a:rPr lang="en-US" altLang="en-US" sz="2000" dirty="0"/>
              <a:t>Infrequent</a:t>
            </a:r>
          </a:p>
          <a:p>
            <a:pPr>
              <a:defRPr/>
            </a:pPr>
            <a:r>
              <a:rPr lang="en-US" altLang="en-US" sz="2000" dirty="0"/>
              <a:t>Presentation</a:t>
            </a:r>
          </a:p>
          <a:p>
            <a:pPr lvl="1">
              <a:defRPr/>
            </a:pPr>
            <a:r>
              <a:rPr lang="en-US" altLang="en-US" sz="1600" dirty="0"/>
              <a:t>Last flow before net change in net position or fund balance</a:t>
            </a:r>
          </a:p>
          <a:p>
            <a:pPr lvl="1">
              <a:defRPr/>
            </a:pPr>
            <a:r>
              <a:rPr lang="en-US" altLang="en-US" sz="1600" dirty="0"/>
              <a:t>Inflows and Outflows reported gross not net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787D958A-0019-ADD7-71C8-54A66F61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3254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D67DF-4502-D4DE-AA7D-951D44A86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83FAE253-F365-9AB0-973B-F838C410F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63A82B76-A508-B935-9742-2F5FF2544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Proprietary Funds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F4058AA3-8F57-77A0-BBCC-45465C2F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New Definitions </a:t>
            </a:r>
          </a:p>
          <a:p>
            <a:pPr lvl="1">
              <a:defRPr/>
            </a:pPr>
            <a:r>
              <a:rPr lang="en-US" altLang="en-US" sz="2000" dirty="0"/>
              <a:t>Operating and nonoperating revenues</a:t>
            </a:r>
          </a:p>
          <a:p>
            <a:pPr lvl="1">
              <a:defRPr/>
            </a:pPr>
            <a:r>
              <a:rPr lang="en-US" altLang="en-US" sz="2000" dirty="0"/>
              <a:t>Subsidies</a:t>
            </a:r>
          </a:p>
          <a:p>
            <a:pPr>
              <a:defRPr/>
            </a:pPr>
            <a:r>
              <a:rPr lang="en-US" altLang="en-US" sz="2400" dirty="0"/>
              <a:t>Subsidies received and provided are nonoperating 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BF0C6D20-A72C-3263-0E68-DD7AEE51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82388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5234F-C481-9398-8ECA-4EC6D5D65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OHIOGFOA_logo">
            <a:extLst>
              <a:ext uri="{FF2B5EF4-FFF2-40B4-BE49-F238E27FC236}">
                <a16:creationId xmlns:a16="http://schemas.microsoft.com/office/drawing/2014/main" id="{E07BED62-E746-2E49-C8DA-B2F3ACD4B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0"/>
            <a:ext cx="152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89CC9CE3-A689-1BA3-8382-9F21C4B1A9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3048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3200" dirty="0"/>
              <a:t>GASB Statement No. 103</a:t>
            </a:r>
            <a:br>
              <a:rPr lang="en-US" altLang="en-US" sz="3200" dirty="0"/>
            </a:br>
            <a:r>
              <a:rPr lang="en-US" altLang="en-US" sz="3200" dirty="0"/>
              <a:t>Proprietary Funds</a:t>
            </a:r>
          </a:p>
        </p:txBody>
      </p:sp>
      <p:sp>
        <p:nvSpPr>
          <p:cNvPr id="82948" name="Content Placeholder 2">
            <a:extLst>
              <a:ext uri="{FF2B5EF4-FFF2-40B4-BE49-F238E27FC236}">
                <a16:creationId xmlns:a16="http://schemas.microsoft.com/office/drawing/2014/main" id="{6F7A0DB4-D220-E923-6320-AA2AAD835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Operating revenues and expenses are all those that are not nonoperating</a:t>
            </a:r>
          </a:p>
          <a:p>
            <a:pPr>
              <a:defRPr/>
            </a:pPr>
            <a:r>
              <a:rPr lang="en-US" altLang="en-US" sz="2400" dirty="0"/>
              <a:t>Nonoperating revenues and expenses include:</a:t>
            </a:r>
          </a:p>
          <a:p>
            <a:pPr lvl="1">
              <a:defRPr/>
            </a:pPr>
            <a:r>
              <a:rPr lang="en-US" altLang="en-US" sz="2000" dirty="0"/>
              <a:t>Subsidies received and provided</a:t>
            </a:r>
          </a:p>
          <a:p>
            <a:pPr lvl="1">
              <a:defRPr/>
            </a:pPr>
            <a:r>
              <a:rPr lang="en-US" altLang="en-US" sz="2000" dirty="0"/>
              <a:t>Contributions to permanent and term endowments</a:t>
            </a:r>
          </a:p>
          <a:p>
            <a:pPr lvl="1">
              <a:defRPr/>
            </a:pPr>
            <a:r>
              <a:rPr lang="en-US" altLang="en-US" sz="2000" dirty="0"/>
              <a:t>Revenues and expenses related to financing</a:t>
            </a:r>
          </a:p>
          <a:p>
            <a:pPr lvl="1">
              <a:defRPr/>
            </a:pPr>
            <a:r>
              <a:rPr lang="en-US" altLang="en-US" sz="2000" dirty="0"/>
              <a:t>Resources from disposal of capital assets and inventory</a:t>
            </a:r>
          </a:p>
          <a:p>
            <a:pPr lvl="1">
              <a:defRPr/>
            </a:pPr>
            <a:r>
              <a:rPr lang="en-US" altLang="en-US" sz="2000" dirty="0"/>
              <a:t>Investment income and expenses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48133" name="Slide Number Placeholder 3">
            <a:extLst>
              <a:ext uri="{FF2B5EF4-FFF2-40B4-BE49-F238E27FC236}">
                <a16:creationId xmlns:a16="http://schemas.microsoft.com/office/drawing/2014/main" id="{203484C4-E1C0-9BC4-34C1-028313A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CE5A6A-F241-477A-A197-5788CFBBCA3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68603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24472</TotalTime>
  <Words>449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Default Design</vt:lpstr>
      <vt:lpstr>GASB #103  Financial Reporting Model</vt:lpstr>
      <vt:lpstr>GASB #103</vt:lpstr>
      <vt:lpstr>GASB #103 Changes</vt:lpstr>
      <vt:lpstr>GASB Statement No. 103 Management Discussion and Analysis</vt:lpstr>
      <vt:lpstr>GASB Statement No. 103 Management Discussion and Analysis</vt:lpstr>
      <vt:lpstr>GASB Statement No. 103 Management Discussion and Analysis</vt:lpstr>
      <vt:lpstr>GASB Statement No. 103 Unusual or Infrequent Items</vt:lpstr>
      <vt:lpstr>GASB Statement No. 103 Proprietary Funds</vt:lpstr>
      <vt:lpstr>GASB Statement No. 103 Proprietary Funds</vt:lpstr>
      <vt:lpstr>GASB Statement No. 103 Proprietary Funds - Format</vt:lpstr>
      <vt:lpstr>GASB Statement No. 103 Component Units</vt:lpstr>
      <vt:lpstr>GASB Statement No. 103 Budgetary</vt:lpstr>
      <vt:lpstr>PowerPoint Presentation</vt:lpstr>
    </vt:vector>
  </TitlesOfParts>
  <Company>City of Westlake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Jeffrey McCuen</cp:lastModifiedBy>
  <cp:revision>252</cp:revision>
  <cp:lastPrinted>2021-08-08T00:40:01Z</cp:lastPrinted>
  <dcterms:created xsi:type="dcterms:W3CDTF">2008-07-30T18:07:32Z</dcterms:created>
  <dcterms:modified xsi:type="dcterms:W3CDTF">2025-08-01T17:16:31Z</dcterms:modified>
</cp:coreProperties>
</file>