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257" r:id="rId3"/>
    <p:sldId id="259" r:id="rId4"/>
    <p:sldId id="258" r:id="rId5"/>
    <p:sldId id="262" r:id="rId6"/>
    <p:sldId id="260" r:id="rId7"/>
    <p:sldId id="271" r:id="rId8"/>
    <p:sldId id="261" r:id="rId9"/>
    <p:sldId id="263" r:id="rId10"/>
    <p:sldId id="264" r:id="rId11"/>
    <p:sldId id="268" r:id="rId12"/>
    <p:sldId id="265" r:id="rId13"/>
    <p:sldId id="267" r:id="rId14"/>
    <p:sldId id="266" r:id="rId15"/>
    <p:sldId id="269" r:id="rId16"/>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2779" autoAdjust="0"/>
    <p:restoredTop sz="94660"/>
  </p:normalViewPr>
  <p:slideViewPr>
    <p:cSldViewPr snapToGrid="0">
      <p:cViewPr varScale="1">
        <p:scale>
          <a:sx n="54" d="100"/>
          <a:sy n="54" d="100"/>
        </p:scale>
        <p:origin x="96" y="12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1C88236-AA41-4061-8937-4F58AF734F18}"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F3BBA437-60C2-4380-8674-EB36A65BBDA8}" type="slidenum">
              <a:rPr lang="en-US" smtClean="0"/>
              <a:t>‹#›</a:t>
            </a:fld>
            <a:endParaRPr lang="en-US"/>
          </a:p>
        </p:txBody>
      </p:sp>
    </p:spTree>
    <p:extLst>
      <p:ext uri="{BB962C8B-B14F-4D97-AF65-F5344CB8AC3E}">
        <p14:creationId xmlns:p14="http://schemas.microsoft.com/office/powerpoint/2010/main" val="311557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C88236-AA41-4061-8937-4F58AF734F18}"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F3BBA437-60C2-4380-8674-EB36A65BBDA8}" type="slidenum">
              <a:rPr lang="en-US" smtClean="0"/>
              <a:t>‹#›</a:t>
            </a:fld>
            <a:endParaRPr lang="en-US"/>
          </a:p>
        </p:txBody>
      </p:sp>
    </p:spTree>
    <p:extLst>
      <p:ext uri="{BB962C8B-B14F-4D97-AF65-F5344CB8AC3E}">
        <p14:creationId xmlns:p14="http://schemas.microsoft.com/office/powerpoint/2010/main" val="2042954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C88236-AA41-4061-8937-4F58AF734F18}"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F3BBA437-60C2-4380-8674-EB36A65BBDA8}" type="slidenum">
              <a:rPr lang="en-US" smtClean="0"/>
              <a:t>‹#›</a:t>
            </a:fld>
            <a:endParaRPr lang="en-US"/>
          </a:p>
        </p:txBody>
      </p:sp>
    </p:spTree>
    <p:extLst>
      <p:ext uri="{BB962C8B-B14F-4D97-AF65-F5344CB8AC3E}">
        <p14:creationId xmlns:p14="http://schemas.microsoft.com/office/powerpoint/2010/main" val="35697991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C88236-AA41-4061-8937-4F58AF734F18}"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F3BBA437-60C2-4380-8674-EB36A65BBDA8}"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9796346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C88236-AA41-4061-8937-4F58AF734F18}"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F3BBA437-60C2-4380-8674-EB36A65BBDA8}" type="slidenum">
              <a:rPr lang="en-US" smtClean="0"/>
              <a:t>‹#›</a:t>
            </a:fld>
            <a:endParaRPr lang="en-US"/>
          </a:p>
        </p:txBody>
      </p:sp>
    </p:spTree>
    <p:extLst>
      <p:ext uri="{BB962C8B-B14F-4D97-AF65-F5344CB8AC3E}">
        <p14:creationId xmlns:p14="http://schemas.microsoft.com/office/powerpoint/2010/main" val="20352131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1C88236-AA41-4061-8937-4F58AF734F18}" type="datetimeFigureOut">
              <a:rPr lang="en-US" smtClean="0"/>
              <a:t>11/5/2018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BBA437-60C2-4380-8674-EB36A65BBDA8}" type="slidenum">
              <a:rPr lang="en-US" smtClean="0"/>
              <a:t>‹#›</a:t>
            </a:fld>
            <a:endParaRPr lang="en-US"/>
          </a:p>
        </p:txBody>
      </p:sp>
    </p:spTree>
    <p:extLst>
      <p:ext uri="{BB962C8B-B14F-4D97-AF65-F5344CB8AC3E}">
        <p14:creationId xmlns:p14="http://schemas.microsoft.com/office/powerpoint/2010/main" val="4298487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1C88236-AA41-4061-8937-4F58AF734F18}" type="datetimeFigureOut">
              <a:rPr lang="en-US" smtClean="0"/>
              <a:t>11/5/2018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BBA437-60C2-4380-8674-EB36A65BBDA8}" type="slidenum">
              <a:rPr lang="en-US" smtClean="0"/>
              <a:t>‹#›</a:t>
            </a:fld>
            <a:endParaRPr lang="en-US"/>
          </a:p>
        </p:txBody>
      </p:sp>
    </p:spTree>
    <p:extLst>
      <p:ext uri="{BB962C8B-B14F-4D97-AF65-F5344CB8AC3E}">
        <p14:creationId xmlns:p14="http://schemas.microsoft.com/office/powerpoint/2010/main" val="35536848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C88236-AA41-4061-8937-4F58AF734F18}"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BBA437-60C2-4380-8674-EB36A65BBDA8}" type="slidenum">
              <a:rPr lang="en-US" smtClean="0"/>
              <a:t>‹#›</a:t>
            </a:fld>
            <a:endParaRPr lang="en-US"/>
          </a:p>
        </p:txBody>
      </p:sp>
    </p:spTree>
    <p:extLst>
      <p:ext uri="{BB962C8B-B14F-4D97-AF65-F5344CB8AC3E}">
        <p14:creationId xmlns:p14="http://schemas.microsoft.com/office/powerpoint/2010/main" val="494509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1C88236-AA41-4061-8937-4F58AF734F18}" type="datetimeFigureOut">
              <a:rPr lang="en-US" smtClean="0"/>
              <a:t>11/5/2018</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F3BBA437-60C2-4380-8674-EB36A65BBDA8}" type="slidenum">
              <a:rPr lang="en-US" smtClean="0"/>
              <a:t>‹#›</a:t>
            </a:fld>
            <a:endParaRPr lang="en-US"/>
          </a:p>
        </p:txBody>
      </p:sp>
    </p:spTree>
    <p:extLst>
      <p:ext uri="{BB962C8B-B14F-4D97-AF65-F5344CB8AC3E}">
        <p14:creationId xmlns:p14="http://schemas.microsoft.com/office/powerpoint/2010/main" val="2166556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C88236-AA41-4061-8937-4F58AF734F18}"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BBA437-60C2-4380-8674-EB36A65BBDA8}" type="slidenum">
              <a:rPr lang="en-US" smtClean="0"/>
              <a:t>‹#›</a:t>
            </a:fld>
            <a:endParaRPr lang="en-US"/>
          </a:p>
        </p:txBody>
      </p:sp>
    </p:spTree>
    <p:extLst>
      <p:ext uri="{BB962C8B-B14F-4D97-AF65-F5344CB8AC3E}">
        <p14:creationId xmlns:p14="http://schemas.microsoft.com/office/powerpoint/2010/main" val="1651167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C88236-AA41-4061-8937-4F58AF734F18}"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F3BBA437-60C2-4380-8674-EB36A65BBDA8}" type="slidenum">
              <a:rPr lang="en-US" smtClean="0"/>
              <a:t>‹#›</a:t>
            </a:fld>
            <a:endParaRPr lang="en-US"/>
          </a:p>
        </p:txBody>
      </p:sp>
    </p:spTree>
    <p:extLst>
      <p:ext uri="{BB962C8B-B14F-4D97-AF65-F5344CB8AC3E}">
        <p14:creationId xmlns:p14="http://schemas.microsoft.com/office/powerpoint/2010/main" val="3281822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1C88236-AA41-4061-8937-4F58AF734F18}"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BBA437-60C2-4380-8674-EB36A65BBDA8}" type="slidenum">
              <a:rPr lang="en-US" smtClean="0"/>
              <a:t>‹#›</a:t>
            </a:fld>
            <a:endParaRPr lang="en-US"/>
          </a:p>
        </p:txBody>
      </p:sp>
    </p:spTree>
    <p:extLst>
      <p:ext uri="{BB962C8B-B14F-4D97-AF65-F5344CB8AC3E}">
        <p14:creationId xmlns:p14="http://schemas.microsoft.com/office/powerpoint/2010/main" val="1872359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C88236-AA41-4061-8937-4F58AF734F18}" type="datetimeFigureOut">
              <a:rPr lang="en-US" smtClean="0"/>
              <a:t>11/5/2018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BBA437-60C2-4380-8674-EB36A65BBDA8}" type="slidenum">
              <a:rPr lang="en-US" smtClean="0"/>
              <a:t>‹#›</a:t>
            </a:fld>
            <a:endParaRPr lang="en-US"/>
          </a:p>
        </p:txBody>
      </p:sp>
    </p:spTree>
    <p:extLst>
      <p:ext uri="{BB962C8B-B14F-4D97-AF65-F5344CB8AC3E}">
        <p14:creationId xmlns:p14="http://schemas.microsoft.com/office/powerpoint/2010/main" val="2979638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1C88236-AA41-4061-8937-4F58AF734F18}" type="datetimeFigureOut">
              <a:rPr lang="en-US" smtClean="0"/>
              <a:t>11/5/2018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BBA437-60C2-4380-8674-EB36A65BBDA8}" type="slidenum">
              <a:rPr lang="en-US" smtClean="0"/>
              <a:t>‹#›</a:t>
            </a:fld>
            <a:endParaRPr lang="en-US"/>
          </a:p>
        </p:txBody>
      </p:sp>
    </p:spTree>
    <p:extLst>
      <p:ext uri="{BB962C8B-B14F-4D97-AF65-F5344CB8AC3E}">
        <p14:creationId xmlns:p14="http://schemas.microsoft.com/office/powerpoint/2010/main" val="3604367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B1C88236-AA41-4061-8937-4F58AF734F18}" type="datetimeFigureOut">
              <a:rPr lang="en-US" smtClean="0"/>
              <a:t>11/5/2018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BBA437-60C2-4380-8674-EB36A65BBDA8}" type="slidenum">
              <a:rPr lang="en-US" smtClean="0"/>
              <a:t>‹#›</a:t>
            </a:fld>
            <a:endParaRPr lang="en-US"/>
          </a:p>
        </p:txBody>
      </p:sp>
    </p:spTree>
    <p:extLst>
      <p:ext uri="{BB962C8B-B14F-4D97-AF65-F5344CB8AC3E}">
        <p14:creationId xmlns:p14="http://schemas.microsoft.com/office/powerpoint/2010/main" val="1245502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C88236-AA41-4061-8937-4F58AF734F18}"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BBA437-60C2-4380-8674-EB36A65BBDA8}" type="slidenum">
              <a:rPr lang="en-US" smtClean="0"/>
              <a:t>‹#›</a:t>
            </a:fld>
            <a:endParaRPr lang="en-US"/>
          </a:p>
        </p:txBody>
      </p:sp>
    </p:spTree>
    <p:extLst>
      <p:ext uri="{BB962C8B-B14F-4D97-AF65-F5344CB8AC3E}">
        <p14:creationId xmlns:p14="http://schemas.microsoft.com/office/powerpoint/2010/main" val="3903085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C88236-AA41-4061-8937-4F58AF734F18}"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BBA437-60C2-4380-8674-EB36A65BBDA8}" type="slidenum">
              <a:rPr lang="en-US" smtClean="0"/>
              <a:t>‹#›</a:t>
            </a:fld>
            <a:endParaRPr lang="en-US"/>
          </a:p>
        </p:txBody>
      </p:sp>
    </p:spTree>
    <p:extLst>
      <p:ext uri="{BB962C8B-B14F-4D97-AF65-F5344CB8AC3E}">
        <p14:creationId xmlns:p14="http://schemas.microsoft.com/office/powerpoint/2010/main" val="1488034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1C88236-AA41-4061-8937-4F58AF734F18}" type="datetimeFigureOut">
              <a:rPr lang="en-US" smtClean="0"/>
              <a:t>11/5/2018</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F3BBA437-60C2-4380-8674-EB36A65BBDA8}" type="slidenum">
              <a:rPr lang="en-US" smtClean="0"/>
              <a:t>‹#›</a:t>
            </a:fld>
            <a:endParaRPr lang="en-US"/>
          </a:p>
        </p:txBody>
      </p:sp>
    </p:spTree>
    <p:extLst>
      <p:ext uri="{BB962C8B-B14F-4D97-AF65-F5344CB8AC3E}">
        <p14:creationId xmlns:p14="http://schemas.microsoft.com/office/powerpoint/2010/main" val="369469348"/>
      </p:ext>
    </p:extLst>
  </p:cSld>
  <p:clrMap bg1="dk1" tx1="lt1" bg2="dk2" tx2="lt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 id="2147483718"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legislature.ohio.gov/legislation/legislation-documents?id=GA132-HB-312"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ohioauditor.gov/publications/2017%20credit%20card%20report%20FINAL.pdf" TargetMode="External"/><Relationship Id="rId2" Type="http://schemas.openxmlformats.org/officeDocument/2006/relationships/hyperlink" Target="https://ohioauditor.gov/publications/Reforming_Credit_and_Debit_Card_Usage_in_Local_Government.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0322" y="2146300"/>
            <a:ext cx="8144134" cy="1960479"/>
          </a:xfrm>
        </p:spPr>
        <p:txBody>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HB 312 Summary</a:t>
            </a:r>
            <a:endParaRPr lang="en-US" dirty="0"/>
          </a:p>
        </p:txBody>
      </p:sp>
      <p:sp>
        <p:nvSpPr>
          <p:cNvPr id="3" name="Subtitle 2"/>
          <p:cNvSpPr>
            <a:spLocks noGrp="1"/>
          </p:cNvSpPr>
          <p:nvPr>
            <p:ph type="subTitle" idx="1"/>
          </p:nvPr>
        </p:nvSpPr>
        <p:spPr/>
        <p:txBody>
          <a:bodyPr>
            <a:normAutofit/>
          </a:bodyPr>
          <a:lstStyle/>
          <a:p>
            <a:r>
              <a:rPr lang="en-US" sz="3600" dirty="0" smtClean="0"/>
              <a:t>Credit Card Policies and Procedures</a:t>
            </a:r>
          </a:p>
          <a:p>
            <a:endParaRPr lang="en-US" dirty="0"/>
          </a:p>
        </p:txBody>
      </p:sp>
    </p:spTree>
    <p:extLst>
      <p:ext uri="{BB962C8B-B14F-4D97-AF65-F5344CB8AC3E}">
        <p14:creationId xmlns:p14="http://schemas.microsoft.com/office/powerpoint/2010/main" val="2636076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NOT INCLUDED?</a:t>
            </a:r>
            <a:endParaRPr lang="en-US" dirty="0"/>
          </a:p>
        </p:txBody>
      </p:sp>
      <p:sp>
        <p:nvSpPr>
          <p:cNvPr id="3" name="Content Placeholder 2"/>
          <p:cNvSpPr>
            <a:spLocks noGrp="1"/>
          </p:cNvSpPr>
          <p:nvPr>
            <p:ph idx="1"/>
          </p:nvPr>
        </p:nvSpPr>
        <p:spPr/>
        <p:txBody>
          <a:bodyPr/>
          <a:lstStyle/>
          <a:p>
            <a:r>
              <a:rPr lang="en-US" dirty="0" smtClean="0"/>
              <a:t>Procurement Card accounts</a:t>
            </a:r>
          </a:p>
          <a:p>
            <a:r>
              <a:rPr lang="en-US" dirty="0" smtClean="0"/>
              <a:t>Gasoline card account</a:t>
            </a:r>
          </a:p>
          <a:p>
            <a:r>
              <a:rPr lang="en-US" dirty="0" smtClean="0"/>
              <a:t>Telephone card account</a:t>
            </a:r>
          </a:p>
          <a:p>
            <a:r>
              <a:rPr lang="en-US" dirty="0" smtClean="0"/>
              <a:t>Other card accounts where merchant category codes are in place as a system of control over card expenses. </a:t>
            </a:r>
          </a:p>
          <a:p>
            <a:r>
              <a:rPr lang="en-US" dirty="0" smtClean="0"/>
              <a:t>Debit cards related to the receipt of grant moneys</a:t>
            </a:r>
          </a:p>
          <a:p>
            <a:endParaRPr lang="en-US" dirty="0"/>
          </a:p>
        </p:txBody>
      </p:sp>
    </p:spTree>
    <p:extLst>
      <p:ext uri="{BB962C8B-B14F-4D97-AF65-F5344CB8AC3E}">
        <p14:creationId xmlns:p14="http://schemas.microsoft.com/office/powerpoint/2010/main" val="2798663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511" y="753228"/>
            <a:ext cx="10301589" cy="1080938"/>
          </a:xfrm>
        </p:spPr>
        <p:txBody>
          <a:bodyPr/>
          <a:lstStyle/>
          <a:p>
            <a:r>
              <a:rPr lang="en-US" dirty="0" smtClean="0"/>
              <a:t>FISCAL IMPACTS – MINIMAL AND ADMINISTRATIVE </a:t>
            </a:r>
            <a:endParaRPr lang="en-US" dirty="0"/>
          </a:p>
        </p:txBody>
      </p:sp>
      <p:sp>
        <p:nvSpPr>
          <p:cNvPr id="3" name="Content Placeholder 2"/>
          <p:cNvSpPr>
            <a:spLocks noGrp="1"/>
          </p:cNvSpPr>
          <p:nvPr>
            <p:ph idx="1"/>
          </p:nvPr>
        </p:nvSpPr>
        <p:spPr/>
        <p:txBody>
          <a:bodyPr>
            <a:normAutofit lnSpcReduction="10000"/>
          </a:bodyPr>
          <a:lstStyle/>
          <a:p>
            <a:r>
              <a:rPr lang="en-US" dirty="0" smtClean="0"/>
              <a:t>Possible administrative expenses for adoption of credit card usage policies and reporting requirements. </a:t>
            </a:r>
          </a:p>
          <a:p>
            <a:r>
              <a:rPr lang="en-US" dirty="0" smtClean="0"/>
              <a:t>Property tax abatement for a submerged land lease held by a municipal corporation.  Lost revenue of an indeterminate amount.  Very narrow and limited impact. </a:t>
            </a:r>
          </a:p>
          <a:p>
            <a:r>
              <a:rPr lang="en-US" dirty="0" smtClean="0"/>
              <a:t>The bill modifies procedures for filling vacancies on financial planning and supervision commissions for political subdivisions that enter fiscal emergency, causing minimal administrative cost increases for the Auditor of State and Office of Budget and Management</a:t>
            </a:r>
            <a:endParaRPr lang="en-US" dirty="0"/>
          </a:p>
        </p:txBody>
      </p:sp>
    </p:spTree>
    <p:extLst>
      <p:ext uri="{BB962C8B-B14F-4D97-AF65-F5344CB8AC3E}">
        <p14:creationId xmlns:p14="http://schemas.microsoft.com/office/powerpoint/2010/main" val="2594557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PROVISIONS – AUDITOR OF STATE	</a:t>
            </a:r>
            <a:endParaRPr lang="en-US" dirty="0"/>
          </a:p>
        </p:txBody>
      </p:sp>
      <p:sp>
        <p:nvSpPr>
          <p:cNvPr id="3" name="Content Placeholder 2"/>
          <p:cNvSpPr>
            <a:spLocks noGrp="1"/>
          </p:cNvSpPr>
          <p:nvPr>
            <p:ph idx="1"/>
          </p:nvPr>
        </p:nvSpPr>
        <p:spPr/>
        <p:txBody>
          <a:bodyPr>
            <a:normAutofit lnSpcReduction="10000"/>
          </a:bodyPr>
          <a:lstStyle/>
          <a:p>
            <a:r>
              <a:rPr lang="en-US" dirty="0" smtClean="0"/>
              <a:t>The law allows additional deputy inspectors to be appointed by the Auditor of State</a:t>
            </a:r>
          </a:p>
          <a:p>
            <a:r>
              <a:rPr lang="en-US" dirty="0" smtClean="0"/>
              <a:t>Changes some procedures for the Auditor of State for logging complaints related to the reporting of fraud and misuse of funds</a:t>
            </a:r>
          </a:p>
          <a:p>
            <a:r>
              <a:rPr lang="en-US" dirty="0" smtClean="0"/>
              <a:t>Makes changes for the appointment of representatives to financial planning and supervision commissions in the event of a determination of a fiscal emergency</a:t>
            </a:r>
          </a:p>
          <a:p>
            <a:r>
              <a:rPr lang="en-US" dirty="0" smtClean="0"/>
              <a:t>Eliminates requirement that the Auditor of State publish an annual volume of statistics, requiring instead the publication of the substance of each public office’s annual financial report. </a:t>
            </a:r>
          </a:p>
        </p:txBody>
      </p:sp>
    </p:spTree>
    <p:extLst>
      <p:ext uri="{BB962C8B-B14F-4D97-AF65-F5344CB8AC3E}">
        <p14:creationId xmlns:p14="http://schemas.microsoft.com/office/powerpoint/2010/main" val="3147017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PROVISIONS - MISCELLANEOUS	</a:t>
            </a:r>
            <a:endParaRPr lang="en-US" dirty="0"/>
          </a:p>
        </p:txBody>
      </p:sp>
      <p:sp>
        <p:nvSpPr>
          <p:cNvPr id="3" name="Content Placeholder 2"/>
          <p:cNvSpPr>
            <a:spLocks noGrp="1"/>
          </p:cNvSpPr>
          <p:nvPr>
            <p:ph idx="1"/>
          </p:nvPr>
        </p:nvSpPr>
        <p:spPr/>
        <p:txBody>
          <a:bodyPr/>
          <a:lstStyle/>
          <a:p>
            <a:r>
              <a:rPr lang="en-US" dirty="0" smtClean="0"/>
              <a:t>Allows a person who submits a public records request electronically, instead of by hand delivery or certified mail, to recover statutory damages if the office fails to comply with the Public Records Law. </a:t>
            </a:r>
          </a:p>
          <a:p>
            <a:r>
              <a:rPr lang="en-US" dirty="0" smtClean="0"/>
              <a:t>Establishes a temporary procedure by which a municipal corporation may apply for tax exemption and the abatement of unpaid taxes, penalties and interest charged and payable in 2004 and thereafter for a submerged land lease. </a:t>
            </a:r>
            <a:endParaRPr lang="en-US" dirty="0"/>
          </a:p>
        </p:txBody>
      </p:sp>
    </p:spTree>
    <p:extLst>
      <p:ext uri="{BB962C8B-B14F-4D97-AF65-F5344CB8AC3E}">
        <p14:creationId xmlns:p14="http://schemas.microsoft.com/office/powerpoint/2010/main" val="2981374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LINKS FOR FURTHER DETAILS	</a:t>
            </a:r>
            <a:endParaRPr lang="en-US" dirty="0"/>
          </a:p>
        </p:txBody>
      </p:sp>
      <p:sp>
        <p:nvSpPr>
          <p:cNvPr id="3" name="Content Placeholder 2"/>
          <p:cNvSpPr>
            <a:spLocks noGrp="1"/>
          </p:cNvSpPr>
          <p:nvPr>
            <p:ph idx="1"/>
          </p:nvPr>
        </p:nvSpPr>
        <p:spPr/>
        <p:txBody>
          <a:bodyPr/>
          <a:lstStyle/>
          <a:p>
            <a:r>
              <a:rPr lang="en-US" dirty="0" smtClean="0"/>
              <a:t>See the PDF documents ‘As Enrolled’ for the Legislation Text, Analysis, Fiscal Notes, Amendments, and a comparative synopsis</a:t>
            </a:r>
          </a:p>
          <a:p>
            <a:r>
              <a:rPr lang="en-US" dirty="0">
                <a:hlinkClick r:id="rId2"/>
              </a:rPr>
              <a:t>https://www.legislature.ohio.gov/legislation/legislation-documents?id=GA132-HB-312</a:t>
            </a:r>
            <a:endParaRPr lang="en-US" dirty="0"/>
          </a:p>
          <a:p>
            <a:endParaRPr lang="en-US" dirty="0"/>
          </a:p>
        </p:txBody>
      </p:sp>
    </p:spTree>
    <p:extLst>
      <p:ext uri="{BB962C8B-B14F-4D97-AF65-F5344CB8AC3E}">
        <p14:creationId xmlns:p14="http://schemas.microsoft.com/office/powerpoint/2010/main" val="2038950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AUDITOR OF STATE LINKS FOR CREDIT CARDS</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Reforming Credit and Debit Card Usage in Local Government</a:t>
            </a:r>
          </a:p>
          <a:p>
            <a:r>
              <a:rPr lang="en-US" dirty="0">
                <a:hlinkClick r:id="rId2"/>
              </a:rPr>
              <a:t>https://</a:t>
            </a:r>
            <a:r>
              <a:rPr lang="en-US" dirty="0" smtClean="0">
                <a:hlinkClick r:id="rId2"/>
              </a:rPr>
              <a:t>ohioauditor.gov/publications/Reforming_Credit_and_Debit_Card_Usage_in_Local_Government.pdf</a:t>
            </a:r>
            <a:endParaRPr lang="en-US" dirty="0" smtClean="0"/>
          </a:p>
          <a:p>
            <a:endParaRPr lang="en-US" dirty="0"/>
          </a:p>
          <a:p>
            <a:r>
              <a:rPr lang="en-US" dirty="0" smtClean="0"/>
              <a:t>Credit Card Dangers and Risk of Theft Report</a:t>
            </a:r>
          </a:p>
          <a:p>
            <a:r>
              <a:rPr lang="en-US" dirty="0" smtClean="0">
                <a:hlinkClick r:id="rId3"/>
              </a:rPr>
              <a:t>https</a:t>
            </a:r>
            <a:r>
              <a:rPr lang="en-US" dirty="0">
                <a:hlinkClick r:id="rId3"/>
              </a:rPr>
              <a:t>://</a:t>
            </a:r>
            <a:r>
              <a:rPr lang="en-US" dirty="0" smtClean="0">
                <a:hlinkClick r:id="rId3"/>
              </a:rPr>
              <a:t>ohioauditor.gov/publications/2017%20credit%20card%20report%20FINAL.pdf</a:t>
            </a:r>
            <a:endParaRPr lang="en-US" dirty="0" smtClean="0"/>
          </a:p>
          <a:p>
            <a:endParaRPr lang="en-US" dirty="0"/>
          </a:p>
        </p:txBody>
      </p:sp>
    </p:spTree>
    <p:extLst>
      <p:ext uri="{BB962C8B-B14F-4D97-AF65-F5344CB8AC3E}">
        <p14:creationId xmlns:p14="http://schemas.microsoft.com/office/powerpoint/2010/main" val="3347516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MAJOR POINTS		</a:t>
            </a:r>
            <a:endParaRPr lang="en-US" dirty="0"/>
          </a:p>
        </p:txBody>
      </p:sp>
      <p:sp>
        <p:nvSpPr>
          <p:cNvPr id="3" name="Content Placeholder 2"/>
          <p:cNvSpPr>
            <a:spLocks noGrp="1"/>
          </p:cNvSpPr>
          <p:nvPr>
            <p:ph idx="1"/>
          </p:nvPr>
        </p:nvSpPr>
        <p:spPr/>
        <p:txBody>
          <a:bodyPr>
            <a:normAutofit/>
          </a:bodyPr>
          <a:lstStyle/>
          <a:p>
            <a:r>
              <a:rPr lang="en-US" dirty="0" smtClean="0"/>
              <a:t>Written policies shall be adopted for use of credit cards</a:t>
            </a:r>
          </a:p>
          <a:p>
            <a:r>
              <a:rPr lang="en-US" dirty="0" smtClean="0"/>
              <a:t>The name of the political subdivision shall be displayed on credit cards, checks and any other account instruments</a:t>
            </a:r>
          </a:p>
          <a:p>
            <a:r>
              <a:rPr lang="en-US" dirty="0" smtClean="0"/>
              <a:t>A compliance officer may need to be designated</a:t>
            </a:r>
          </a:p>
          <a:p>
            <a:r>
              <a:rPr lang="en-US" dirty="0" smtClean="0"/>
              <a:t>A credit card and the misuse of such is formally defined</a:t>
            </a:r>
          </a:p>
          <a:p>
            <a:r>
              <a:rPr lang="en-US" dirty="0" smtClean="0"/>
              <a:t>Several exceptions to the new rules are defined</a:t>
            </a:r>
          </a:p>
          <a:p>
            <a:r>
              <a:rPr lang="en-US" dirty="0" smtClean="0"/>
              <a:t>Some other changes specific to the Auditor of State, the Public Records laws and submerged land leases are included</a:t>
            </a:r>
          </a:p>
          <a:p>
            <a:endParaRPr lang="en-US" dirty="0" smtClean="0"/>
          </a:p>
          <a:p>
            <a:endParaRPr lang="en-US" dirty="0" smtClean="0"/>
          </a:p>
          <a:p>
            <a:endParaRPr lang="en-US" dirty="0"/>
          </a:p>
        </p:txBody>
      </p:sp>
    </p:spTree>
    <p:extLst>
      <p:ext uri="{BB962C8B-B14F-4D97-AF65-F5344CB8AC3E}">
        <p14:creationId xmlns:p14="http://schemas.microsoft.com/office/powerpoint/2010/main" val="670491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DOES IT TAKE EFFECT? </a:t>
            </a:r>
            <a:endParaRPr lang="en-US" dirty="0"/>
          </a:p>
        </p:txBody>
      </p:sp>
      <p:sp>
        <p:nvSpPr>
          <p:cNvPr id="3" name="Content Placeholder 2"/>
          <p:cNvSpPr>
            <a:spLocks noGrp="1"/>
          </p:cNvSpPr>
          <p:nvPr>
            <p:ph idx="1"/>
          </p:nvPr>
        </p:nvSpPr>
        <p:spPr/>
        <p:txBody>
          <a:bodyPr/>
          <a:lstStyle/>
          <a:p>
            <a:r>
              <a:rPr lang="en-US" dirty="0" smtClean="0"/>
              <a:t>No later than three months after the effective date of the legislation </a:t>
            </a:r>
          </a:p>
          <a:p>
            <a:r>
              <a:rPr lang="en-US" dirty="0" smtClean="0"/>
              <a:t>Effective date is November 2, 2018 </a:t>
            </a:r>
          </a:p>
          <a:p>
            <a:r>
              <a:rPr lang="en-US" dirty="0" smtClean="0"/>
              <a:t>Policy must be in place by February 1, 2019 (Friday).  </a:t>
            </a:r>
          </a:p>
        </p:txBody>
      </p:sp>
    </p:spTree>
    <p:extLst>
      <p:ext uri="{BB962C8B-B14F-4D97-AF65-F5344CB8AC3E}">
        <p14:creationId xmlns:p14="http://schemas.microsoft.com/office/powerpoint/2010/main" val="2878000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MUST HAVE A POLICY</a:t>
            </a:r>
            <a:endParaRPr lang="en-US" dirty="0"/>
          </a:p>
        </p:txBody>
      </p:sp>
      <p:sp>
        <p:nvSpPr>
          <p:cNvPr id="3" name="Content Placeholder 2"/>
          <p:cNvSpPr>
            <a:spLocks noGrp="1"/>
          </p:cNvSpPr>
          <p:nvPr>
            <p:ph idx="1"/>
          </p:nvPr>
        </p:nvSpPr>
        <p:spPr/>
        <p:txBody>
          <a:bodyPr>
            <a:normAutofit lnSpcReduction="10000"/>
          </a:bodyPr>
          <a:lstStyle/>
          <a:p>
            <a:r>
              <a:rPr lang="en-US" dirty="0" smtClean="0"/>
              <a:t>The legislative authority of a political subdivision that holds a credit card account shall adopt a written policy for the use of credit card accounts.  </a:t>
            </a:r>
          </a:p>
          <a:p>
            <a:r>
              <a:rPr lang="en-US" dirty="0" smtClean="0"/>
              <a:t>Otherwise a policy shall be adopted prior to holding a credit card account. </a:t>
            </a:r>
          </a:p>
          <a:p>
            <a:r>
              <a:rPr lang="en-US" dirty="0" smtClean="0"/>
              <a:t>All political subdivisions, including community and STEM schools</a:t>
            </a:r>
          </a:p>
          <a:p>
            <a:r>
              <a:rPr lang="en-US" dirty="0"/>
              <a:t>For the official definition of what defines a credit card, please refer to HB 312 Section 9.21(H).  This is critical to review as the definition excludes specific and common types of cards such as procurement cards, gasoline and telephone cards</a:t>
            </a:r>
          </a:p>
          <a:p>
            <a:endParaRPr lang="en-US" dirty="0" smtClean="0"/>
          </a:p>
        </p:txBody>
      </p:sp>
    </p:spTree>
    <p:extLst>
      <p:ext uri="{BB962C8B-B14F-4D97-AF65-F5344CB8AC3E}">
        <p14:creationId xmlns:p14="http://schemas.microsoft.com/office/powerpoint/2010/main" val="4020919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IMPACTED BY THIS NEW LAW	</a:t>
            </a:r>
            <a:endParaRPr lang="en-US" dirty="0"/>
          </a:p>
        </p:txBody>
      </p:sp>
      <p:sp>
        <p:nvSpPr>
          <p:cNvPr id="3" name="Content Placeholder 2"/>
          <p:cNvSpPr>
            <a:spLocks noGrp="1"/>
          </p:cNvSpPr>
          <p:nvPr>
            <p:ph idx="1"/>
          </p:nvPr>
        </p:nvSpPr>
        <p:spPr/>
        <p:txBody>
          <a:bodyPr>
            <a:normAutofit/>
          </a:bodyPr>
          <a:lstStyle/>
          <a:p>
            <a:r>
              <a:rPr lang="en-US" dirty="0" smtClean="0"/>
              <a:t>Counties – County governments are excluded from the credit card provisions of the law.  However, counties are subject to a provision in Sec. 9.22 that no political subdivision shall hold a debit card account, except for law enforcement purposes. Sec. 9.22 does not apply to debit card accounts </a:t>
            </a:r>
            <a:r>
              <a:rPr lang="en-US" dirty="0"/>
              <a:t>related to the receipt of grant moneys. </a:t>
            </a:r>
            <a:endParaRPr lang="en-US" dirty="0" smtClean="0"/>
          </a:p>
          <a:p>
            <a:r>
              <a:rPr lang="en-US" dirty="0" smtClean="0"/>
              <a:t>In all likelihood, chartered municipal corporations are excluded as this is a matter of local self-government.  The law’s applicability to non-chartered municipal corporations is not yet clear. This is an opinion expressed in the Legislative Service Commission’s analysis</a:t>
            </a:r>
          </a:p>
          <a:p>
            <a:pPr marL="0" indent="0">
              <a:buNone/>
            </a:pPr>
            <a:endParaRPr lang="en-US" dirty="0"/>
          </a:p>
        </p:txBody>
      </p:sp>
    </p:spTree>
    <p:extLst>
      <p:ext uri="{BB962C8B-B14F-4D97-AF65-F5344CB8AC3E}">
        <p14:creationId xmlns:p14="http://schemas.microsoft.com/office/powerpoint/2010/main" val="2520053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MUST THE POLICY ENTAIL?</a:t>
            </a:r>
            <a:endParaRPr lang="en-US" dirty="0"/>
          </a:p>
        </p:txBody>
      </p:sp>
      <p:sp>
        <p:nvSpPr>
          <p:cNvPr id="3" name="Content Placeholder 2"/>
          <p:cNvSpPr>
            <a:spLocks noGrp="1"/>
          </p:cNvSpPr>
          <p:nvPr>
            <p:ph idx="1"/>
          </p:nvPr>
        </p:nvSpPr>
        <p:spPr>
          <a:xfrm>
            <a:off x="680321" y="2336873"/>
            <a:ext cx="10076579" cy="3599316"/>
          </a:xfrm>
        </p:spPr>
        <p:txBody>
          <a:bodyPr>
            <a:normAutofit/>
          </a:bodyPr>
          <a:lstStyle/>
          <a:p>
            <a:r>
              <a:rPr lang="en-US" dirty="0" smtClean="0"/>
              <a:t>Identify officers or positions authorized to use credit cards</a:t>
            </a:r>
          </a:p>
          <a:p>
            <a:r>
              <a:rPr lang="en-US" dirty="0" smtClean="0"/>
              <a:t>The types of expenses for which credit cards can be used</a:t>
            </a:r>
          </a:p>
          <a:p>
            <a:r>
              <a:rPr lang="en-US" dirty="0" smtClean="0"/>
              <a:t>Procedures for usage and management of credit cards</a:t>
            </a:r>
          </a:p>
          <a:p>
            <a:r>
              <a:rPr lang="en-US" dirty="0" smtClean="0"/>
              <a:t>Procedures for submitting itemized receipts and possible liability for failure to submit such receipts</a:t>
            </a:r>
          </a:p>
          <a:p>
            <a:r>
              <a:rPr lang="en-US" dirty="0" smtClean="0"/>
              <a:t>Procedures for issuance and for cancellation of lost or stolen cards</a:t>
            </a:r>
          </a:p>
          <a:p>
            <a:r>
              <a:rPr lang="en-US" dirty="0" smtClean="0"/>
              <a:t>Maximum credit limits</a:t>
            </a:r>
          </a:p>
          <a:p>
            <a:r>
              <a:rPr lang="en-US" dirty="0" smtClean="0"/>
              <a:t>Actions or omissions that qualify as misuse of a credit card</a:t>
            </a:r>
          </a:p>
          <a:p>
            <a:endParaRPr lang="en-US" dirty="0" smtClean="0"/>
          </a:p>
        </p:txBody>
      </p:sp>
    </p:spTree>
    <p:extLst>
      <p:ext uri="{BB962C8B-B14F-4D97-AF65-F5344CB8AC3E}">
        <p14:creationId xmlns:p14="http://schemas.microsoft.com/office/powerpoint/2010/main" val="716914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REQUIREMENTS CONTINUED</a:t>
            </a:r>
            <a:endParaRPr lang="en-US" dirty="0"/>
          </a:p>
        </p:txBody>
      </p:sp>
      <p:sp>
        <p:nvSpPr>
          <p:cNvPr id="3" name="Content Placeholder 2"/>
          <p:cNvSpPr>
            <a:spLocks noGrp="1"/>
          </p:cNvSpPr>
          <p:nvPr>
            <p:ph idx="1"/>
          </p:nvPr>
        </p:nvSpPr>
        <p:spPr/>
        <p:txBody>
          <a:bodyPr/>
          <a:lstStyle/>
          <a:p>
            <a:r>
              <a:rPr lang="en-US" dirty="0" smtClean="0"/>
              <a:t>The name of the political subdivision shall appear on each presentation instrument related to the account, including cards and checks</a:t>
            </a:r>
          </a:p>
          <a:p>
            <a:r>
              <a:rPr lang="en-US" dirty="0" smtClean="0"/>
              <a:t>If the fiscal officer does not retain general possession and control of the credit card account instruments, the legislative authority shall appoint a compliance officer.  </a:t>
            </a:r>
          </a:p>
          <a:p>
            <a:r>
              <a:rPr lang="en-US" dirty="0" smtClean="0"/>
              <a:t>The compliance officer may not use the credit card account or authorize others to use the account.  The fiscal officer is not eligible to be appointed as compliance officer. </a:t>
            </a:r>
            <a:endParaRPr lang="en-US" dirty="0"/>
          </a:p>
        </p:txBody>
      </p:sp>
    </p:spTree>
    <p:extLst>
      <p:ext uri="{BB962C8B-B14F-4D97-AF65-F5344CB8AC3E}">
        <p14:creationId xmlns:p14="http://schemas.microsoft.com/office/powerpoint/2010/main" val="2492465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COMPLIANCE OFFICER DUTIES?</a:t>
            </a:r>
            <a:endParaRPr lang="en-US" dirty="0"/>
          </a:p>
        </p:txBody>
      </p:sp>
      <p:sp>
        <p:nvSpPr>
          <p:cNvPr id="3" name="Content Placeholder 2"/>
          <p:cNvSpPr>
            <a:spLocks noGrp="1"/>
          </p:cNvSpPr>
          <p:nvPr>
            <p:ph idx="1"/>
          </p:nvPr>
        </p:nvSpPr>
        <p:spPr/>
        <p:txBody>
          <a:bodyPr>
            <a:normAutofit/>
          </a:bodyPr>
          <a:lstStyle/>
          <a:p>
            <a:r>
              <a:rPr lang="en-US" dirty="0" smtClean="0"/>
              <a:t>If a compliance officer is appointed, the officer and the legislative authority shall review semiannually (townships and library districts) or quarterly (all others) the following:</a:t>
            </a:r>
          </a:p>
          <a:p>
            <a:endParaRPr lang="en-US" sz="1800" dirty="0" smtClean="0"/>
          </a:p>
          <a:p>
            <a:r>
              <a:rPr lang="en-US" dirty="0" smtClean="0"/>
              <a:t>The number of cards and accounts issued</a:t>
            </a:r>
          </a:p>
          <a:p>
            <a:r>
              <a:rPr lang="en-US" dirty="0" smtClean="0"/>
              <a:t>The number of active cards and accounts issued</a:t>
            </a:r>
          </a:p>
          <a:p>
            <a:r>
              <a:rPr lang="en-US" dirty="0" smtClean="0"/>
              <a:t>The cards and accounts expiration dates and credit limits</a:t>
            </a:r>
          </a:p>
          <a:p>
            <a:r>
              <a:rPr lang="en-US" dirty="0" smtClean="0"/>
              <a:t>Review of itemized receipts</a:t>
            </a:r>
          </a:p>
        </p:txBody>
      </p:sp>
    </p:spTree>
    <p:extLst>
      <p:ext uri="{BB962C8B-B14F-4D97-AF65-F5344CB8AC3E}">
        <p14:creationId xmlns:p14="http://schemas.microsoft.com/office/powerpoint/2010/main" val="2437800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FISCAL OFFICER DUTIES</a:t>
            </a:r>
            <a:endParaRPr lang="en-US" dirty="0"/>
          </a:p>
        </p:txBody>
      </p:sp>
      <p:sp>
        <p:nvSpPr>
          <p:cNvPr id="3" name="Content Placeholder 2"/>
          <p:cNvSpPr>
            <a:spLocks noGrp="1"/>
          </p:cNvSpPr>
          <p:nvPr>
            <p:ph idx="1"/>
          </p:nvPr>
        </p:nvSpPr>
        <p:spPr/>
        <p:txBody>
          <a:bodyPr/>
          <a:lstStyle/>
          <a:p>
            <a:r>
              <a:rPr lang="en-US" dirty="0" smtClean="0"/>
              <a:t>If the fiscal officer is in charge of credit cards, a sign out system may be used and should make it clear to all employees using the cards that failure to provide itemized receipts results in personal liability for said expenses.  </a:t>
            </a:r>
          </a:p>
          <a:p>
            <a:r>
              <a:rPr lang="en-US" dirty="0" smtClean="0"/>
              <a:t>Any employee who knowingly misuses a credit card for purposes not authorized violates ORC Sec. 2913.21</a:t>
            </a:r>
          </a:p>
          <a:p>
            <a:r>
              <a:rPr lang="en-US" dirty="0" smtClean="0"/>
              <a:t>The fiscal officer or designee must annually file a report with the legislative authority detailing all credit card rewards.</a:t>
            </a:r>
            <a:endParaRPr lang="en-US" dirty="0"/>
          </a:p>
        </p:txBody>
      </p:sp>
    </p:spTree>
    <p:extLst>
      <p:ext uri="{BB962C8B-B14F-4D97-AF65-F5344CB8AC3E}">
        <p14:creationId xmlns:p14="http://schemas.microsoft.com/office/powerpoint/2010/main" val="3493832283"/>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1309</TotalTime>
  <Words>987</Words>
  <Application>Microsoft Office PowerPoint</Application>
  <PresentationFormat>Widescreen</PresentationFormat>
  <Paragraphs>73</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Trebuchet MS</vt:lpstr>
      <vt:lpstr>Berlin</vt:lpstr>
      <vt:lpstr>           HB 312 Summary</vt:lpstr>
      <vt:lpstr>SUMMARY OF MAJOR POINTS  </vt:lpstr>
      <vt:lpstr>WHEN DOES IT TAKE EFFECT? </vt:lpstr>
      <vt:lpstr>WHO MUST HAVE A POLICY</vt:lpstr>
      <vt:lpstr>NOT IMPACTED BY THIS NEW LAW </vt:lpstr>
      <vt:lpstr>WHAT MUST THE POLICY ENTAIL?</vt:lpstr>
      <vt:lpstr>POLICY REQUIREMENTS CONTINUED</vt:lpstr>
      <vt:lpstr>COMPLIANCE OFFICER DUTIES?</vt:lpstr>
      <vt:lpstr>FISCAL OFFICER DUTIES</vt:lpstr>
      <vt:lpstr>WHAT IS NOT INCLUDED?</vt:lpstr>
      <vt:lpstr>FISCAL IMPACTS – MINIMAL AND ADMINISTRATIVE </vt:lpstr>
      <vt:lpstr>OTHER PROVISIONS – AUDITOR OF STATE </vt:lpstr>
      <vt:lpstr>OTHER PROVISIONS - MISCELLANEOUS </vt:lpstr>
      <vt:lpstr>LINKS FOR FURTHER DETAILS </vt:lpstr>
      <vt:lpstr>AUDITOR OF STATE LINKS FOR CREDIT CARDS</vt:lpstr>
    </vt:vector>
  </TitlesOfParts>
  <Company>Franklin County Auditor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HB 312</dc:title>
  <dc:creator>McGivern, Richard P</dc:creator>
  <cp:lastModifiedBy>McGivern, Richard P</cp:lastModifiedBy>
  <cp:revision>48</cp:revision>
  <cp:lastPrinted>2018-10-11T17:08:01Z</cp:lastPrinted>
  <dcterms:created xsi:type="dcterms:W3CDTF">2018-09-25T15:41:26Z</dcterms:created>
  <dcterms:modified xsi:type="dcterms:W3CDTF">2018-11-05T12:46:29Z</dcterms:modified>
</cp:coreProperties>
</file>